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86" r:id="rId2"/>
    <p:sldId id="392" r:id="rId3"/>
    <p:sldId id="393" r:id="rId4"/>
    <p:sldId id="1051" r:id="rId5"/>
    <p:sldId id="1052" r:id="rId6"/>
    <p:sldId id="1053" r:id="rId7"/>
    <p:sldId id="1054" r:id="rId8"/>
    <p:sldId id="1055" r:id="rId9"/>
    <p:sldId id="387" r:id="rId10"/>
    <p:sldId id="388" r:id="rId11"/>
    <p:sldId id="389" r:id="rId12"/>
    <p:sldId id="391" r:id="rId13"/>
    <p:sldId id="1031" r:id="rId14"/>
    <p:sldId id="390" r:id="rId15"/>
    <p:sldId id="1032" r:id="rId16"/>
    <p:sldId id="1033" r:id="rId17"/>
    <p:sldId id="1034" r:id="rId18"/>
    <p:sldId id="1035" r:id="rId19"/>
    <p:sldId id="1037" r:id="rId20"/>
    <p:sldId id="1038" r:id="rId21"/>
    <p:sldId id="1036" r:id="rId22"/>
    <p:sldId id="1039" r:id="rId23"/>
    <p:sldId id="1040" r:id="rId24"/>
    <p:sldId id="1041" r:id="rId25"/>
    <p:sldId id="1042" r:id="rId26"/>
    <p:sldId id="1044" r:id="rId27"/>
    <p:sldId id="1045" r:id="rId28"/>
    <p:sldId id="1046" r:id="rId29"/>
    <p:sldId id="1047" r:id="rId30"/>
    <p:sldId id="1048" r:id="rId31"/>
    <p:sldId id="1049" r:id="rId32"/>
    <p:sldId id="1067" r:id="rId33"/>
    <p:sldId id="1068" r:id="rId34"/>
    <p:sldId id="1069" r:id="rId35"/>
    <p:sldId id="1073" r:id="rId36"/>
    <p:sldId id="1065" r:id="rId37"/>
    <p:sldId id="1063" r:id="rId38"/>
    <p:sldId id="1070" r:id="rId39"/>
    <p:sldId id="1074" r:id="rId40"/>
    <p:sldId id="1050" r:id="rId41"/>
    <p:sldId id="1056" r:id="rId42"/>
    <p:sldId id="1058" r:id="rId43"/>
    <p:sldId id="1057" r:id="rId44"/>
    <p:sldId id="1059" r:id="rId45"/>
    <p:sldId id="1061" r:id="rId46"/>
    <p:sldId id="1062" r:id="rId47"/>
    <p:sldId id="1060" r:id="rId48"/>
    <p:sldId id="1030" r:id="rId4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677A0714-86AB-4911-8A25-895B66EF6013}">
          <p14:sldIdLst>
            <p14:sldId id="386"/>
          </p14:sldIdLst>
        </p14:section>
        <p14:section name="Introduction" id="{30072C2C-2B22-4AAD-B8AB-F1BF943462E5}">
          <p14:sldIdLst>
            <p14:sldId id="392"/>
            <p14:sldId id="393"/>
            <p14:sldId id="1051"/>
            <p14:sldId id="1052"/>
            <p14:sldId id="1053"/>
            <p14:sldId id="1054"/>
            <p14:sldId id="1055"/>
          </p14:sldIdLst>
        </p14:section>
        <p14:section name="PointNet / PointNet++" id="{8A09FABB-DB05-43D6-ABD4-58F0898BB260}">
          <p14:sldIdLst>
            <p14:sldId id="387"/>
            <p14:sldId id="388"/>
            <p14:sldId id="389"/>
            <p14:sldId id="391"/>
            <p14:sldId id="1031"/>
            <p14:sldId id="390"/>
            <p14:sldId id="1032"/>
            <p14:sldId id="1033"/>
            <p14:sldId id="1034"/>
            <p14:sldId id="1035"/>
            <p14:sldId id="1037"/>
            <p14:sldId id="1038"/>
            <p14:sldId id="1036"/>
            <p14:sldId id="1039"/>
            <p14:sldId id="1040"/>
            <p14:sldId id="1041"/>
            <p14:sldId id="1042"/>
            <p14:sldId id="1044"/>
            <p14:sldId id="1045"/>
            <p14:sldId id="1046"/>
            <p14:sldId id="1047"/>
            <p14:sldId id="1048"/>
          </p14:sldIdLst>
        </p14:section>
        <p14:section name="Point Transformer" id="{4345300F-E88F-4D9A-A536-AFC25F68C623}">
          <p14:sldIdLst>
            <p14:sldId id="1049"/>
            <p14:sldId id="1067"/>
            <p14:sldId id="1068"/>
            <p14:sldId id="1069"/>
            <p14:sldId id="1073"/>
            <p14:sldId id="1065"/>
            <p14:sldId id="1063"/>
            <p14:sldId id="1070"/>
            <p14:sldId id="1074"/>
            <p14:sldId id="1050"/>
            <p14:sldId id="1056"/>
            <p14:sldId id="1058"/>
            <p14:sldId id="1057"/>
            <p14:sldId id="1059"/>
            <p14:sldId id="1061"/>
            <p14:sldId id="1062"/>
            <p14:sldId id="1060"/>
            <p14:sldId id="103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B3AD8F-77AD-459A-B42B-39145CBC4AC1}" v="872" dt="2025-06-02T17:43:58.617"/>
    <p1510:client id="{B788AEE0-AEA7-42DF-B004-CFC7BEE920DB}" v="375" dt="2025-06-03T09:08:55.574"/>
    <p1510:client id="{CEAD4218-65A1-4515-9748-695869702BC3}" v="99" dt="2025-06-03T09:37:56.0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klas Berndt" userId="H7IV1mmixvNBAUusL6bdgLBpfPePxChe/7Y6Q3+O0Yc=" providerId="None" clId="Web-{66463FBB-D345-4D95-B629-9718C3F7AB19}"/>
    <pc:docChg chg="modSld">
      <pc:chgData name="Niklas Berndt" userId="H7IV1mmixvNBAUusL6bdgLBpfPePxChe/7Y6Q3+O0Yc=" providerId="None" clId="Web-{66463FBB-D345-4D95-B629-9718C3F7AB19}" dt="2025-05-26T08:06:52.356" v="19" actId="1076"/>
      <pc:docMkLst>
        <pc:docMk/>
      </pc:docMkLst>
      <pc:sldChg chg="addSp modSp">
        <pc:chgData name="Niklas Berndt" userId="H7IV1mmixvNBAUusL6bdgLBpfPePxChe/7Y6Q3+O0Yc=" providerId="None" clId="Web-{66463FBB-D345-4D95-B629-9718C3F7AB19}" dt="2025-05-26T08:06:52.356" v="19" actId="1076"/>
        <pc:sldMkLst>
          <pc:docMk/>
          <pc:sldMk cId="1519993614" sldId="1035"/>
        </pc:sldMkLst>
        <pc:spChg chg="mod">
          <ac:chgData name="Niklas Berndt" userId="H7IV1mmixvNBAUusL6bdgLBpfPePxChe/7Y6Q3+O0Yc=" providerId="None" clId="Web-{66463FBB-D345-4D95-B629-9718C3F7AB19}" dt="2025-05-26T08:06:39.652" v="15" actId="20577"/>
          <ac:spMkLst>
            <pc:docMk/>
            <pc:sldMk cId="1519993614" sldId="1035"/>
            <ac:spMk id="3" creationId="{D2433877-49E4-B650-1BA0-6DE75B1D73ED}"/>
          </ac:spMkLst>
        </pc:spChg>
        <pc:picChg chg="mod">
          <ac:chgData name="Niklas Berndt" userId="H7IV1mmixvNBAUusL6bdgLBpfPePxChe/7Y6Q3+O0Yc=" providerId="None" clId="Web-{66463FBB-D345-4D95-B629-9718C3F7AB19}" dt="2025-05-26T08:06:45.902" v="17" actId="1076"/>
          <ac:picMkLst>
            <pc:docMk/>
            <pc:sldMk cId="1519993614" sldId="1035"/>
            <ac:picMk id="4" creationId="{07E45A10-6184-28E1-DF90-FF51F1260789}"/>
          </ac:picMkLst>
        </pc:picChg>
        <pc:picChg chg="add mod">
          <ac:chgData name="Niklas Berndt" userId="H7IV1mmixvNBAUusL6bdgLBpfPePxChe/7Y6Q3+O0Yc=" providerId="None" clId="Web-{66463FBB-D345-4D95-B629-9718C3F7AB19}" dt="2025-05-26T08:06:52.356" v="19" actId="1076"/>
          <ac:picMkLst>
            <pc:docMk/>
            <pc:sldMk cId="1519993614" sldId="1035"/>
            <ac:picMk id="5" creationId="{ECA056A0-B182-5C75-DB83-12D1AD1BF35E}"/>
          </ac:picMkLst>
        </pc:picChg>
      </pc:sldChg>
    </pc:docChg>
  </pc:docChgLst>
  <pc:docChgLst>
    <pc:chgData name="Niklas Berndt" userId="H7IV1mmixvNBAUusL6bdgLBpfPePxChe/7Y6Q3+O0Yc=" providerId="None" clId="Web-{DF1DA415-57C4-4D50-8F36-C67DCBF0260C}"/>
    <pc:docChg chg="addSld delSld modSld sldOrd modSection">
      <pc:chgData name="Niklas Berndt" userId="H7IV1mmixvNBAUusL6bdgLBpfPePxChe/7Y6Q3+O0Yc=" providerId="None" clId="Web-{DF1DA415-57C4-4D50-8F36-C67DCBF0260C}" dt="2025-05-26T07:55:51.776" v="71"/>
      <pc:docMkLst>
        <pc:docMk/>
      </pc:docMkLst>
      <pc:sldChg chg="modSp">
        <pc:chgData name="Niklas Berndt" userId="H7IV1mmixvNBAUusL6bdgLBpfPePxChe/7Y6Q3+O0Yc=" providerId="None" clId="Web-{DF1DA415-57C4-4D50-8F36-C67DCBF0260C}" dt="2025-05-26T07:54:03.068" v="1" actId="20577"/>
        <pc:sldMkLst>
          <pc:docMk/>
          <pc:sldMk cId="1938986265" sldId="1047"/>
        </pc:sldMkLst>
        <pc:spChg chg="mod">
          <ac:chgData name="Niklas Berndt" userId="H7IV1mmixvNBAUusL6bdgLBpfPePxChe/7Y6Q3+O0Yc=" providerId="None" clId="Web-{DF1DA415-57C4-4D50-8F36-C67DCBF0260C}" dt="2025-05-26T07:54:03.068" v="1" actId="20577"/>
          <ac:spMkLst>
            <pc:docMk/>
            <pc:sldMk cId="1938986265" sldId="1047"/>
            <ac:spMk id="3" creationId="{2A7EB5A0-67F0-8CE7-28C2-BB5DBA7D48FB}"/>
          </ac:spMkLst>
        </pc:spChg>
      </pc:sldChg>
      <pc:sldChg chg="addSp delSp modSp">
        <pc:chgData name="Niklas Berndt" userId="H7IV1mmixvNBAUusL6bdgLBpfPePxChe/7Y6Q3+O0Yc=" providerId="None" clId="Web-{DF1DA415-57C4-4D50-8F36-C67DCBF0260C}" dt="2025-05-26T07:55:23.509" v="44" actId="20577"/>
        <pc:sldMkLst>
          <pc:docMk/>
          <pc:sldMk cId="308582521" sldId="1049"/>
        </pc:sldMkLst>
        <pc:spChg chg="del">
          <ac:chgData name="Niklas Berndt" userId="H7IV1mmixvNBAUusL6bdgLBpfPePxChe/7Y6Q3+O0Yc=" providerId="None" clId="Web-{DF1DA415-57C4-4D50-8F36-C67DCBF0260C}" dt="2025-05-26T07:54:59.742" v="5"/>
          <ac:spMkLst>
            <pc:docMk/>
            <pc:sldMk cId="308582521" sldId="1049"/>
            <ac:spMk id="2" creationId="{03267B1F-5875-FF6D-145C-FC2263126C2F}"/>
          </ac:spMkLst>
        </pc:spChg>
        <pc:spChg chg="add mod">
          <ac:chgData name="Niklas Berndt" userId="H7IV1mmixvNBAUusL6bdgLBpfPePxChe/7Y6Q3+O0Yc=" providerId="None" clId="Web-{DF1DA415-57C4-4D50-8F36-C67DCBF0260C}" dt="2025-05-26T07:55:23.509" v="44" actId="20577"/>
          <ac:spMkLst>
            <pc:docMk/>
            <pc:sldMk cId="308582521" sldId="1049"/>
            <ac:spMk id="6" creationId="{518399E9-BD2D-F164-0945-567AA3CC830E}"/>
          </ac:spMkLst>
        </pc:spChg>
        <pc:picChg chg="del">
          <ac:chgData name="Niklas Berndt" userId="H7IV1mmixvNBAUusL6bdgLBpfPePxChe/7Y6Q3+O0Yc=" providerId="None" clId="Web-{DF1DA415-57C4-4D50-8F36-C67DCBF0260C}" dt="2025-05-26T07:55:00.289" v="6"/>
          <ac:picMkLst>
            <pc:docMk/>
            <pc:sldMk cId="308582521" sldId="1049"/>
            <ac:picMk id="3" creationId="{EBA6E3CC-A313-4372-555D-83CB81E5B7D6}"/>
          </ac:picMkLst>
        </pc:picChg>
        <pc:picChg chg="del">
          <ac:chgData name="Niklas Berndt" userId="H7IV1mmixvNBAUusL6bdgLBpfPePxChe/7Y6Q3+O0Yc=" providerId="None" clId="Web-{DF1DA415-57C4-4D50-8F36-C67DCBF0260C}" dt="2025-05-26T07:55:00.743" v="7"/>
          <ac:picMkLst>
            <pc:docMk/>
            <pc:sldMk cId="308582521" sldId="1049"/>
            <ac:picMk id="5" creationId="{5189B8BC-B9A2-085C-05AA-DBF350A98B97}"/>
          </ac:picMkLst>
        </pc:picChg>
      </pc:sldChg>
      <pc:sldChg chg="modNotes">
        <pc:chgData name="Niklas Berndt" userId="H7IV1mmixvNBAUusL6bdgLBpfPePxChe/7Y6Q3+O0Yc=" providerId="None" clId="Web-{DF1DA415-57C4-4D50-8F36-C67DCBF0260C}" dt="2025-05-26T07:55:51.776" v="71"/>
        <pc:sldMkLst>
          <pc:docMk/>
          <pc:sldMk cId="132454133" sldId="1063"/>
        </pc:sldMkLst>
      </pc:sldChg>
      <pc:sldChg chg="modSp new del ord modNotes">
        <pc:chgData name="Niklas Berndt" userId="H7IV1mmixvNBAUusL6bdgLBpfPePxChe/7Y6Q3+O0Yc=" providerId="None" clId="Web-{DF1DA415-57C4-4D50-8F36-C67DCBF0260C}" dt="2025-05-26T07:55:46.854" v="69"/>
        <pc:sldMkLst>
          <pc:docMk/>
          <pc:sldMk cId="2721924133" sldId="1066"/>
        </pc:sldMkLst>
        <pc:spChg chg="mod">
          <ac:chgData name="Niklas Berndt" userId="H7IV1mmixvNBAUusL6bdgLBpfPePxChe/7Y6Q3+O0Yc=" providerId="None" clId="Web-{DF1DA415-57C4-4D50-8F36-C67DCBF0260C}" dt="2025-05-26T07:55:33.885" v="55" actId="20577"/>
          <ac:spMkLst>
            <pc:docMk/>
            <pc:sldMk cId="2721924133" sldId="1066"/>
            <ac:spMk id="2" creationId="{DF02F31F-44B7-CFA4-538D-E4E34AB9B9FD}"/>
          </ac:spMkLst>
        </pc:spChg>
      </pc:sldChg>
      <pc:sldChg chg="add replId">
        <pc:chgData name="Niklas Berndt" userId="H7IV1mmixvNBAUusL6bdgLBpfPePxChe/7Y6Q3+O0Yc=" providerId="None" clId="Web-{DF1DA415-57C4-4D50-8F36-C67DCBF0260C}" dt="2025-05-26T07:54:56.305" v="4"/>
        <pc:sldMkLst>
          <pc:docMk/>
          <pc:sldMk cId="1597457539" sldId="1067"/>
        </pc:sldMkLst>
      </pc:sldChg>
    </pc:docChg>
  </pc:docChgLst>
  <pc:docChgLst>
    <pc:chgData name="Niklas Berndt" userId="H7IV1mmixvNBAUusL6bdgLBpfPePxChe/7Y6Q3+O0Yc=" providerId="None" clId="Web-{B788AEE0-AEA7-42DF-B004-CFC7BEE920DB}"/>
    <pc:docChg chg="addSld modSld modSection">
      <pc:chgData name="Niklas Berndt" userId="H7IV1mmixvNBAUusL6bdgLBpfPePxChe/7Y6Q3+O0Yc=" providerId="None" clId="Web-{B788AEE0-AEA7-42DF-B004-CFC7BEE920DB}" dt="2025-06-03T09:08:55.245" v="252" actId="20577"/>
      <pc:docMkLst>
        <pc:docMk/>
      </pc:docMkLst>
      <pc:sldChg chg="modSp modNotes">
        <pc:chgData name="Niklas Berndt" userId="H7IV1mmixvNBAUusL6bdgLBpfPePxChe/7Y6Q3+O0Yc=" providerId="None" clId="Web-{B788AEE0-AEA7-42DF-B004-CFC7BEE920DB}" dt="2025-06-03T09:07:01.085" v="230"/>
        <pc:sldMkLst>
          <pc:docMk/>
          <pc:sldMk cId="1026709396" sldId="1050"/>
        </pc:sldMkLst>
        <pc:spChg chg="mod">
          <ac:chgData name="Niklas Berndt" userId="H7IV1mmixvNBAUusL6bdgLBpfPePxChe/7Y6Q3+O0Yc=" providerId="None" clId="Web-{B788AEE0-AEA7-42DF-B004-CFC7BEE920DB}" dt="2025-06-03T08:58:43.066" v="10" actId="1076"/>
          <ac:spMkLst>
            <pc:docMk/>
            <pc:sldMk cId="1026709396" sldId="1050"/>
            <ac:spMk id="10" creationId="{6B1B73A4-F867-9834-5747-A7CC4F9F3721}"/>
          </ac:spMkLst>
        </pc:spChg>
        <pc:spChg chg="mod">
          <ac:chgData name="Niklas Berndt" userId="H7IV1mmixvNBAUusL6bdgLBpfPePxChe/7Y6Q3+O0Yc=" providerId="None" clId="Web-{B788AEE0-AEA7-42DF-B004-CFC7BEE920DB}" dt="2025-06-03T08:58:42.691" v="9" actId="1076"/>
          <ac:spMkLst>
            <pc:docMk/>
            <pc:sldMk cId="1026709396" sldId="1050"/>
            <ac:spMk id="11" creationId="{376BACF0-B882-3B92-3B95-3E222E310BA2}"/>
          </ac:spMkLst>
        </pc:spChg>
        <pc:picChg chg="mod">
          <ac:chgData name="Niklas Berndt" userId="H7IV1mmixvNBAUusL6bdgLBpfPePxChe/7Y6Q3+O0Yc=" providerId="None" clId="Web-{B788AEE0-AEA7-42DF-B004-CFC7BEE920DB}" dt="2025-06-03T08:58:43.519" v="13" actId="14100"/>
          <ac:picMkLst>
            <pc:docMk/>
            <pc:sldMk cId="1026709396" sldId="1050"/>
            <ac:picMk id="8" creationId="{05BE6169-4782-F1C7-256B-9CCD500DFE7A}"/>
          </ac:picMkLst>
        </pc:picChg>
        <pc:picChg chg="mod">
          <ac:chgData name="Niklas Berndt" userId="H7IV1mmixvNBAUusL6bdgLBpfPePxChe/7Y6Q3+O0Yc=" providerId="None" clId="Web-{B788AEE0-AEA7-42DF-B004-CFC7BEE920DB}" dt="2025-06-03T08:58:46.191" v="15" actId="14100"/>
          <ac:picMkLst>
            <pc:docMk/>
            <pc:sldMk cId="1026709396" sldId="1050"/>
            <ac:picMk id="9" creationId="{A0811171-49F3-30C9-DD6A-9CFA68344F23}"/>
          </ac:picMkLst>
        </pc:picChg>
        <pc:cxnChg chg="mod">
          <ac:chgData name="Niklas Berndt" userId="H7IV1mmixvNBAUusL6bdgLBpfPePxChe/7Y6Q3+O0Yc=" providerId="None" clId="Web-{B788AEE0-AEA7-42DF-B004-CFC7BEE920DB}" dt="2025-06-03T08:58:43.207" v="11" actId="1076"/>
          <ac:cxnSpMkLst>
            <pc:docMk/>
            <pc:sldMk cId="1026709396" sldId="1050"/>
            <ac:cxnSpMk id="13" creationId="{AEE4504D-FB56-A01B-CBFD-392329DAC316}"/>
          </ac:cxnSpMkLst>
        </pc:cxnChg>
        <pc:cxnChg chg="mod">
          <ac:chgData name="Niklas Berndt" userId="H7IV1mmixvNBAUusL6bdgLBpfPePxChe/7Y6Q3+O0Yc=" providerId="None" clId="Web-{B788AEE0-AEA7-42DF-B004-CFC7BEE920DB}" dt="2025-06-03T08:58:42.566" v="8" actId="1076"/>
          <ac:cxnSpMkLst>
            <pc:docMk/>
            <pc:sldMk cId="1026709396" sldId="1050"/>
            <ac:cxnSpMk id="14" creationId="{C398D092-5E44-416A-9605-31CA8AA2FC85}"/>
          </ac:cxnSpMkLst>
        </pc:cxnChg>
      </pc:sldChg>
      <pc:sldChg chg="addSp delSp modSp new modNotes">
        <pc:chgData name="Niklas Berndt" userId="H7IV1mmixvNBAUusL6bdgLBpfPePxChe/7Y6Q3+O0Yc=" providerId="None" clId="Web-{B788AEE0-AEA7-42DF-B004-CFC7BEE920DB}" dt="2025-06-03T09:08:55.245" v="252" actId="20577"/>
        <pc:sldMkLst>
          <pc:docMk/>
          <pc:sldMk cId="2313186749" sldId="1074"/>
        </pc:sldMkLst>
        <pc:spChg chg="mod">
          <ac:chgData name="Niklas Berndt" userId="H7IV1mmixvNBAUusL6bdgLBpfPePxChe/7Y6Q3+O0Yc=" providerId="None" clId="Web-{B788AEE0-AEA7-42DF-B004-CFC7BEE920DB}" dt="2025-06-03T09:03:46.843" v="115" actId="20577"/>
          <ac:spMkLst>
            <pc:docMk/>
            <pc:sldMk cId="2313186749" sldId="1074"/>
            <ac:spMk id="2" creationId="{7545CBEE-5294-D5B3-4145-0B94029529B9}"/>
          </ac:spMkLst>
        </pc:spChg>
        <pc:spChg chg="add mod">
          <ac:chgData name="Niklas Berndt" userId="H7IV1mmixvNBAUusL6bdgLBpfPePxChe/7Y6Q3+O0Yc=" providerId="None" clId="Web-{B788AEE0-AEA7-42DF-B004-CFC7BEE920DB}" dt="2025-06-03T09:04:51.783" v="137" actId="1076"/>
          <ac:spMkLst>
            <pc:docMk/>
            <pc:sldMk cId="2313186749" sldId="1074"/>
            <ac:spMk id="6" creationId="{7ECB719D-6CF4-DE2F-FEDA-1669EC17EDBA}"/>
          </ac:spMkLst>
        </pc:spChg>
        <pc:spChg chg="add mod">
          <ac:chgData name="Niklas Berndt" userId="H7IV1mmixvNBAUusL6bdgLBpfPePxChe/7Y6Q3+O0Yc=" providerId="None" clId="Web-{B788AEE0-AEA7-42DF-B004-CFC7BEE920DB}" dt="2025-06-03T09:05:04.409" v="149" actId="20577"/>
          <ac:spMkLst>
            <pc:docMk/>
            <pc:sldMk cId="2313186749" sldId="1074"/>
            <ac:spMk id="7" creationId="{3E57F33B-AF31-68F3-0267-695B25853C43}"/>
          </ac:spMkLst>
        </pc:spChg>
        <pc:spChg chg="add mod">
          <ac:chgData name="Niklas Berndt" userId="H7IV1mmixvNBAUusL6bdgLBpfPePxChe/7Y6Q3+O0Yc=" providerId="None" clId="Web-{B788AEE0-AEA7-42DF-B004-CFC7BEE920DB}" dt="2025-06-03T09:03:58.719" v="121" actId="1076"/>
          <ac:spMkLst>
            <pc:docMk/>
            <pc:sldMk cId="2313186749" sldId="1074"/>
            <ac:spMk id="9" creationId="{E29CE173-E8B7-5578-B09C-3E78BCB4994E}"/>
          </ac:spMkLst>
        </pc:spChg>
        <pc:spChg chg="add mod">
          <ac:chgData name="Niklas Berndt" userId="H7IV1mmixvNBAUusL6bdgLBpfPePxChe/7Y6Q3+O0Yc=" providerId="None" clId="Web-{B788AEE0-AEA7-42DF-B004-CFC7BEE920DB}" dt="2025-06-03T09:04:12.328" v="126" actId="20577"/>
          <ac:spMkLst>
            <pc:docMk/>
            <pc:sldMk cId="2313186749" sldId="1074"/>
            <ac:spMk id="11" creationId="{E7D12B31-11C5-9947-D95A-C9EC4C8E34E4}"/>
          </ac:spMkLst>
        </pc:spChg>
        <pc:spChg chg="add mod">
          <ac:chgData name="Niklas Berndt" userId="H7IV1mmixvNBAUusL6bdgLBpfPePxChe/7Y6Q3+O0Yc=" providerId="None" clId="Web-{B788AEE0-AEA7-42DF-B004-CFC7BEE920DB}" dt="2025-06-03T09:08:55.245" v="252" actId="20577"/>
          <ac:spMkLst>
            <pc:docMk/>
            <pc:sldMk cId="2313186749" sldId="1074"/>
            <ac:spMk id="12" creationId="{DD82B8EF-D316-4F36-B9D6-6CFEDACDD025}"/>
          </ac:spMkLst>
        </pc:spChg>
        <pc:spChg chg="add mod">
          <ac:chgData name="Niklas Berndt" userId="H7IV1mmixvNBAUusL6bdgLBpfPePxChe/7Y6Q3+O0Yc=" providerId="None" clId="Web-{B788AEE0-AEA7-42DF-B004-CFC7BEE920DB}" dt="2025-06-03T09:06:56.116" v="229" actId="20577"/>
          <ac:spMkLst>
            <pc:docMk/>
            <pc:sldMk cId="2313186749" sldId="1074"/>
            <ac:spMk id="13" creationId="{2A6D4A6F-7A21-D4EB-7C3D-3A990427334B}"/>
          </ac:spMkLst>
        </pc:spChg>
        <pc:picChg chg="add del mod">
          <ac:chgData name="Niklas Berndt" userId="H7IV1mmixvNBAUusL6bdgLBpfPePxChe/7Y6Q3+O0Yc=" providerId="None" clId="Web-{B788AEE0-AEA7-42DF-B004-CFC7BEE920DB}" dt="2025-06-03T09:08:25.432" v="239"/>
          <ac:picMkLst>
            <pc:docMk/>
            <pc:sldMk cId="2313186749" sldId="1074"/>
            <ac:picMk id="3" creationId="{A3D4BB11-8A93-ED6F-594B-0BF876E24D03}"/>
          </ac:picMkLst>
        </pc:picChg>
        <pc:picChg chg="add del mod">
          <ac:chgData name="Niklas Berndt" userId="H7IV1mmixvNBAUusL6bdgLBpfPePxChe/7Y6Q3+O0Yc=" providerId="None" clId="Web-{B788AEE0-AEA7-42DF-B004-CFC7BEE920DB}" dt="2025-06-03T09:07:43.993" v="233"/>
          <ac:picMkLst>
            <pc:docMk/>
            <pc:sldMk cId="2313186749" sldId="1074"/>
            <ac:picMk id="4" creationId="{44A9F8CE-3B0A-C356-C4E1-821B4B968E69}"/>
          </ac:picMkLst>
        </pc:picChg>
        <pc:picChg chg="add mod ord">
          <ac:chgData name="Niklas Berndt" userId="H7IV1mmixvNBAUusL6bdgLBpfPePxChe/7Y6Q3+O0Yc=" providerId="None" clId="Web-{B788AEE0-AEA7-42DF-B004-CFC7BEE920DB}" dt="2025-06-03T09:07:59.415" v="238" actId="14100"/>
          <ac:picMkLst>
            <pc:docMk/>
            <pc:sldMk cId="2313186749" sldId="1074"/>
            <ac:picMk id="14" creationId="{E1F076F7-68DF-AC42-8B47-2E76A50BE3EF}"/>
          </ac:picMkLst>
        </pc:picChg>
        <pc:picChg chg="add mod">
          <ac:chgData name="Niklas Berndt" userId="H7IV1mmixvNBAUusL6bdgLBpfPePxChe/7Y6Q3+O0Yc=" providerId="None" clId="Web-{B788AEE0-AEA7-42DF-B004-CFC7BEE920DB}" dt="2025-06-03T09:08:39.401" v="245" actId="1076"/>
          <ac:picMkLst>
            <pc:docMk/>
            <pc:sldMk cId="2313186749" sldId="1074"/>
            <ac:picMk id="15" creationId="{1BF4990D-2D30-F5DF-6D2A-C3A0162A34B7}"/>
          </ac:picMkLst>
        </pc:picChg>
        <pc:cxnChg chg="add mod">
          <ac:chgData name="Niklas Berndt" userId="H7IV1mmixvNBAUusL6bdgLBpfPePxChe/7Y6Q3+O0Yc=" providerId="None" clId="Web-{B788AEE0-AEA7-42DF-B004-CFC7BEE920DB}" dt="2025-06-03T09:01:14.212" v="50" actId="14100"/>
          <ac:cxnSpMkLst>
            <pc:docMk/>
            <pc:sldMk cId="2313186749" sldId="1074"/>
            <ac:cxnSpMk id="5" creationId="{4FDF550F-5A0B-6504-8829-93CC1BC9E272}"/>
          </ac:cxnSpMkLst>
        </pc:cxnChg>
      </pc:sldChg>
    </pc:docChg>
  </pc:docChgLst>
  <pc:docChgLst>
    <pc:chgData name="Niklas Berndt" userId="H7IV1mmixvNBAUusL6bdgLBpfPePxChe/7Y6Q3+O0Yc=" providerId="None" clId="Web-{7FB3AD8F-77AD-459A-B42B-39145CBC4AC1}"/>
    <pc:docChg chg="addSld delSld modSld sldOrd modSection">
      <pc:chgData name="Niklas Berndt" userId="H7IV1mmixvNBAUusL6bdgLBpfPePxChe/7Y6Q3+O0Yc=" providerId="None" clId="Web-{7FB3AD8F-77AD-459A-B42B-39145CBC4AC1}" dt="2025-06-02T17:43:58.617" v="2852" actId="1076"/>
      <pc:docMkLst>
        <pc:docMk/>
      </pc:docMkLst>
      <pc:sldChg chg="addSp delSp modSp modNotes">
        <pc:chgData name="Niklas Berndt" userId="H7IV1mmixvNBAUusL6bdgLBpfPePxChe/7Y6Q3+O0Yc=" providerId="None" clId="Web-{7FB3AD8F-77AD-459A-B42B-39145CBC4AC1}" dt="2025-06-02T17:43:24.537" v="2847"/>
        <pc:sldMkLst>
          <pc:docMk/>
          <pc:sldMk cId="2130727079" sldId="1033"/>
        </pc:sldMkLst>
        <pc:spChg chg="add del mod">
          <ac:chgData name="Niklas Berndt" userId="H7IV1mmixvNBAUusL6bdgLBpfPePxChe/7Y6Q3+O0Yc=" providerId="None" clId="Web-{7FB3AD8F-77AD-459A-B42B-39145CBC4AC1}" dt="2025-06-02T16:58:17.470" v="2030"/>
          <ac:spMkLst>
            <pc:docMk/>
            <pc:sldMk cId="2130727079" sldId="1033"/>
            <ac:spMk id="6" creationId="{F9E309A2-471F-C11B-6CF7-A413E31B262E}"/>
          </ac:spMkLst>
        </pc:spChg>
        <pc:spChg chg="add mod">
          <ac:chgData name="Niklas Berndt" userId="H7IV1mmixvNBAUusL6bdgLBpfPePxChe/7Y6Q3+O0Yc=" providerId="None" clId="Web-{7FB3AD8F-77AD-459A-B42B-39145CBC4AC1}" dt="2025-06-02T17:41:29.315" v="2701" actId="1076"/>
          <ac:spMkLst>
            <pc:docMk/>
            <pc:sldMk cId="2130727079" sldId="1033"/>
            <ac:spMk id="9" creationId="{5D1F74C6-EC7B-1800-196D-D534B6252424}"/>
          </ac:spMkLst>
        </pc:spChg>
        <pc:spChg chg="add mod">
          <ac:chgData name="Niklas Berndt" userId="H7IV1mmixvNBAUusL6bdgLBpfPePxChe/7Y6Q3+O0Yc=" providerId="None" clId="Web-{7FB3AD8F-77AD-459A-B42B-39145CBC4AC1}" dt="2025-06-02T17:41:29.331" v="2702" actId="1076"/>
          <ac:spMkLst>
            <pc:docMk/>
            <pc:sldMk cId="2130727079" sldId="1033"/>
            <ac:spMk id="10" creationId="{0E68C0FD-DBBD-F71A-188F-5AC0A80C8354}"/>
          </ac:spMkLst>
        </pc:spChg>
        <pc:spChg chg="add mod">
          <ac:chgData name="Niklas Berndt" userId="H7IV1mmixvNBAUusL6bdgLBpfPePxChe/7Y6Q3+O0Yc=" providerId="None" clId="Web-{7FB3AD8F-77AD-459A-B42B-39145CBC4AC1}" dt="2025-06-02T17:41:29.331" v="2703" actId="1076"/>
          <ac:spMkLst>
            <pc:docMk/>
            <pc:sldMk cId="2130727079" sldId="1033"/>
            <ac:spMk id="11" creationId="{48FD7253-0272-CAF2-DCEC-71174B1F4D0C}"/>
          </ac:spMkLst>
        </pc:spChg>
        <pc:picChg chg="mod">
          <ac:chgData name="Niklas Berndt" userId="H7IV1mmixvNBAUusL6bdgLBpfPePxChe/7Y6Q3+O0Yc=" providerId="None" clId="Web-{7FB3AD8F-77AD-459A-B42B-39145CBC4AC1}" dt="2025-06-02T17:41:29.315" v="2700" actId="1076"/>
          <ac:picMkLst>
            <pc:docMk/>
            <pc:sldMk cId="2130727079" sldId="1033"/>
            <ac:picMk id="4" creationId="{748C509B-FABB-4896-8DA1-8E514CB53E03}"/>
          </ac:picMkLst>
        </pc:picChg>
        <pc:cxnChg chg="add del mod">
          <ac:chgData name="Niklas Berndt" userId="H7IV1mmixvNBAUusL6bdgLBpfPePxChe/7Y6Q3+O0Yc=" providerId="None" clId="Web-{7FB3AD8F-77AD-459A-B42B-39145CBC4AC1}" dt="2025-06-02T16:58:16.048" v="2029"/>
          <ac:cxnSpMkLst>
            <pc:docMk/>
            <pc:sldMk cId="2130727079" sldId="1033"/>
            <ac:cxnSpMk id="7" creationId="{E19E3EF1-AAFF-8E24-BDFD-573D1B829FC9}"/>
          </ac:cxnSpMkLst>
        </pc:cxnChg>
        <pc:cxnChg chg="add del mod">
          <ac:chgData name="Niklas Berndt" userId="H7IV1mmixvNBAUusL6bdgLBpfPePxChe/7Y6Q3+O0Yc=" providerId="None" clId="Web-{7FB3AD8F-77AD-459A-B42B-39145CBC4AC1}" dt="2025-06-02T16:58:00.907" v="2026"/>
          <ac:cxnSpMkLst>
            <pc:docMk/>
            <pc:sldMk cId="2130727079" sldId="1033"/>
            <ac:cxnSpMk id="8" creationId="{A8DBC690-5A65-4D87-D4ED-FFADD475E9B8}"/>
          </ac:cxnSpMkLst>
        </pc:cxnChg>
      </pc:sldChg>
      <pc:sldChg chg="ord modNotes">
        <pc:chgData name="Niklas Berndt" userId="H7IV1mmixvNBAUusL6bdgLBpfPePxChe/7Y6Q3+O0Yc=" providerId="None" clId="Web-{7FB3AD8F-77AD-459A-B42B-39145CBC4AC1}" dt="2025-06-02T17:16:21.425" v="2275"/>
        <pc:sldMkLst>
          <pc:docMk/>
          <pc:sldMk cId="1026709396" sldId="1050"/>
        </pc:sldMkLst>
      </pc:sldChg>
      <pc:sldChg chg="modSp modNotes">
        <pc:chgData name="Niklas Berndt" userId="H7IV1mmixvNBAUusL6bdgLBpfPePxChe/7Y6Q3+O0Yc=" providerId="None" clId="Web-{7FB3AD8F-77AD-459A-B42B-39145CBC4AC1}" dt="2025-06-02T17:37:06.166" v="2673"/>
        <pc:sldMkLst>
          <pc:docMk/>
          <pc:sldMk cId="1166031263" sldId="1056"/>
        </pc:sldMkLst>
        <pc:picChg chg="mod">
          <ac:chgData name="Niklas Berndt" userId="H7IV1mmixvNBAUusL6bdgLBpfPePxChe/7Y6Q3+O0Yc=" providerId="None" clId="Web-{7FB3AD8F-77AD-459A-B42B-39145CBC4AC1}" dt="2025-06-02T15:50:52.376" v="1645" actId="1076"/>
          <ac:picMkLst>
            <pc:docMk/>
            <pc:sldMk cId="1166031263" sldId="1056"/>
            <ac:picMk id="8" creationId="{B37E9059-5B32-D668-4A47-D85D4BD7D76F}"/>
          </ac:picMkLst>
        </pc:picChg>
      </pc:sldChg>
      <pc:sldChg chg="modNotes">
        <pc:chgData name="Niklas Berndt" userId="H7IV1mmixvNBAUusL6bdgLBpfPePxChe/7Y6Q3+O0Yc=" providerId="None" clId="Web-{7FB3AD8F-77AD-459A-B42B-39145CBC4AC1}" dt="2025-06-02T17:28:11.541" v="2544"/>
        <pc:sldMkLst>
          <pc:docMk/>
          <pc:sldMk cId="3007652982" sldId="1061"/>
        </pc:sldMkLst>
      </pc:sldChg>
      <pc:sldChg chg="modNotes">
        <pc:chgData name="Niklas Berndt" userId="H7IV1mmixvNBAUusL6bdgLBpfPePxChe/7Y6Q3+O0Yc=" providerId="None" clId="Web-{7FB3AD8F-77AD-459A-B42B-39145CBC4AC1}" dt="2025-06-02T17:29:21.199" v="2665"/>
        <pc:sldMkLst>
          <pc:docMk/>
          <pc:sldMk cId="257058964" sldId="1062"/>
        </pc:sldMkLst>
      </pc:sldChg>
      <pc:sldChg chg="modNotes">
        <pc:chgData name="Niklas Berndt" userId="H7IV1mmixvNBAUusL6bdgLBpfPePxChe/7Y6Q3+O0Yc=" providerId="None" clId="Web-{7FB3AD8F-77AD-459A-B42B-39145CBC4AC1}" dt="2025-06-02T17:26:09.240" v="2428"/>
        <pc:sldMkLst>
          <pc:docMk/>
          <pc:sldMk cId="132454133" sldId="1063"/>
        </pc:sldMkLst>
      </pc:sldChg>
      <pc:sldChg chg="mod modShow">
        <pc:chgData name="Niklas Berndt" userId="H7IV1mmixvNBAUusL6bdgLBpfPePxChe/7Y6Q3+O0Yc=" providerId="None" clId="Web-{7FB3AD8F-77AD-459A-B42B-39145CBC4AC1}" dt="2025-06-02T15:45:22.699" v="1643"/>
        <pc:sldMkLst>
          <pc:docMk/>
          <pc:sldMk cId="1243095150" sldId="1064"/>
        </pc:sldMkLst>
      </pc:sldChg>
      <pc:sldChg chg="ord">
        <pc:chgData name="Niklas Berndt" userId="H7IV1mmixvNBAUusL6bdgLBpfPePxChe/7Y6Q3+O0Yc=" providerId="None" clId="Web-{7FB3AD8F-77AD-459A-B42B-39145CBC4AC1}" dt="2025-06-02T17:15:44.205" v="2266"/>
        <pc:sldMkLst>
          <pc:docMk/>
          <pc:sldMk cId="2039362190" sldId="1065"/>
        </pc:sldMkLst>
      </pc:sldChg>
      <pc:sldChg chg="addSp delSp modSp new modNotes">
        <pc:chgData name="Niklas Berndt" userId="H7IV1mmixvNBAUusL6bdgLBpfPePxChe/7Y6Q3+O0Yc=" providerId="None" clId="Web-{7FB3AD8F-77AD-459A-B42B-39145CBC4AC1}" dt="2025-06-02T15:19:50.926" v="393" actId="20577"/>
        <pc:sldMkLst>
          <pc:docMk/>
          <pc:sldMk cId="601440970" sldId="1068"/>
        </pc:sldMkLst>
        <pc:spChg chg="mod">
          <ac:chgData name="Niklas Berndt" userId="H7IV1mmixvNBAUusL6bdgLBpfPePxChe/7Y6Q3+O0Yc=" providerId="None" clId="Web-{7FB3AD8F-77AD-459A-B42B-39145CBC4AC1}" dt="2025-06-02T15:16:39.414" v="297" actId="20577"/>
          <ac:spMkLst>
            <pc:docMk/>
            <pc:sldMk cId="601440970" sldId="1068"/>
            <ac:spMk id="2" creationId="{AF97555D-9250-188A-954F-09EAFC29C5DC}"/>
          </ac:spMkLst>
        </pc:spChg>
        <pc:spChg chg="add mod">
          <ac:chgData name="Niklas Berndt" userId="H7IV1mmixvNBAUusL6bdgLBpfPePxChe/7Y6Q3+O0Yc=" providerId="None" clId="Web-{7FB3AD8F-77AD-459A-B42B-39145CBC4AC1}" dt="2025-06-02T15:19:50.926" v="393" actId="20577"/>
          <ac:spMkLst>
            <pc:docMk/>
            <pc:sldMk cId="601440970" sldId="1068"/>
            <ac:spMk id="6" creationId="{716F8AD6-BFA1-C39D-1232-347A7FF0E0FE}"/>
          </ac:spMkLst>
        </pc:spChg>
        <pc:picChg chg="add mod">
          <ac:chgData name="Niklas Berndt" userId="H7IV1mmixvNBAUusL6bdgLBpfPePxChe/7Y6Q3+O0Yc=" providerId="None" clId="Web-{7FB3AD8F-77AD-459A-B42B-39145CBC4AC1}" dt="2025-06-02T15:14:38.578" v="238" actId="1076"/>
          <ac:picMkLst>
            <pc:docMk/>
            <pc:sldMk cId="601440970" sldId="1068"/>
            <ac:picMk id="3" creationId="{32D893EB-A474-4FB5-8FE8-9759D6E8DD34}"/>
          </ac:picMkLst>
        </pc:picChg>
        <pc:picChg chg="add del mod">
          <ac:chgData name="Niklas Berndt" userId="H7IV1mmixvNBAUusL6bdgLBpfPePxChe/7Y6Q3+O0Yc=" providerId="None" clId="Web-{7FB3AD8F-77AD-459A-B42B-39145CBC4AC1}" dt="2025-06-02T15:14:59.642" v="242"/>
          <ac:picMkLst>
            <pc:docMk/>
            <pc:sldMk cId="601440970" sldId="1068"/>
            <ac:picMk id="4" creationId="{CCA650D9-83EA-C385-BBD2-DAED13FF278A}"/>
          </ac:picMkLst>
        </pc:picChg>
      </pc:sldChg>
      <pc:sldChg chg="addSp delSp modSp new modNotes">
        <pc:chgData name="Niklas Berndt" userId="H7IV1mmixvNBAUusL6bdgLBpfPePxChe/7Y6Q3+O0Yc=" providerId="None" clId="Web-{7FB3AD8F-77AD-459A-B42B-39145CBC4AC1}" dt="2025-06-02T17:43:58.617" v="2852" actId="1076"/>
        <pc:sldMkLst>
          <pc:docMk/>
          <pc:sldMk cId="3146970138" sldId="1069"/>
        </pc:sldMkLst>
        <pc:spChg chg="mod">
          <ac:chgData name="Niklas Berndt" userId="H7IV1mmixvNBAUusL6bdgLBpfPePxChe/7Y6Q3+O0Yc=" providerId="None" clId="Web-{7FB3AD8F-77AD-459A-B42B-39145CBC4AC1}" dt="2025-06-02T16:50:50.129" v="1914" actId="20577"/>
          <ac:spMkLst>
            <pc:docMk/>
            <pc:sldMk cId="3146970138" sldId="1069"/>
            <ac:spMk id="2" creationId="{33A97C54-6B56-BBB0-D358-AC61F20F4FB6}"/>
          </ac:spMkLst>
        </pc:spChg>
        <pc:spChg chg="add mod">
          <ac:chgData name="Niklas Berndt" userId="H7IV1mmixvNBAUusL6bdgLBpfPePxChe/7Y6Q3+O0Yc=" providerId="None" clId="Web-{7FB3AD8F-77AD-459A-B42B-39145CBC4AC1}" dt="2025-06-02T17:43:47.241" v="2849" actId="20577"/>
          <ac:spMkLst>
            <pc:docMk/>
            <pc:sldMk cId="3146970138" sldId="1069"/>
            <ac:spMk id="6" creationId="{A36422C5-39C3-58B2-5C6A-4FAB74D4EDF5}"/>
          </ac:spMkLst>
        </pc:spChg>
        <pc:spChg chg="add mod">
          <ac:chgData name="Niklas Berndt" userId="H7IV1mmixvNBAUusL6bdgLBpfPePxChe/7Y6Q3+O0Yc=" providerId="None" clId="Web-{7FB3AD8F-77AD-459A-B42B-39145CBC4AC1}" dt="2025-06-02T17:43:58.617" v="2852" actId="1076"/>
          <ac:spMkLst>
            <pc:docMk/>
            <pc:sldMk cId="3146970138" sldId="1069"/>
            <ac:spMk id="11" creationId="{877E0DA8-28E6-CB18-5E8F-15DC99AE26F8}"/>
          </ac:spMkLst>
        </pc:spChg>
        <pc:picChg chg="add del mod">
          <ac:chgData name="Niklas Berndt" userId="H7IV1mmixvNBAUusL6bdgLBpfPePxChe/7Y6Q3+O0Yc=" providerId="None" clId="Web-{7FB3AD8F-77AD-459A-B42B-39145CBC4AC1}" dt="2025-06-02T16:33:14.081" v="1704"/>
          <ac:picMkLst>
            <pc:docMk/>
            <pc:sldMk cId="3146970138" sldId="1069"/>
            <ac:picMk id="3" creationId="{27A7C4B2-D3AA-3B26-3F21-B9685B5C3337}"/>
          </ac:picMkLst>
        </pc:picChg>
        <pc:picChg chg="add del mod">
          <ac:chgData name="Niklas Berndt" userId="H7IV1mmixvNBAUusL6bdgLBpfPePxChe/7Y6Q3+O0Yc=" providerId="None" clId="Web-{7FB3AD8F-77AD-459A-B42B-39145CBC4AC1}" dt="2025-06-02T16:43:26.646" v="1758"/>
          <ac:picMkLst>
            <pc:docMk/>
            <pc:sldMk cId="3146970138" sldId="1069"/>
            <ac:picMk id="4" creationId="{E94C9774-E4CD-554B-86BB-B24D93357EF3}"/>
          </ac:picMkLst>
        </pc:picChg>
        <pc:picChg chg="add del mod">
          <ac:chgData name="Niklas Berndt" userId="H7IV1mmixvNBAUusL6bdgLBpfPePxChe/7Y6Q3+O0Yc=" providerId="None" clId="Web-{7FB3AD8F-77AD-459A-B42B-39145CBC4AC1}" dt="2025-06-02T17:08:21.504" v="2234"/>
          <ac:picMkLst>
            <pc:docMk/>
            <pc:sldMk cId="3146970138" sldId="1069"/>
            <ac:picMk id="7" creationId="{D9599A0C-393F-C539-200A-FAAA37833473}"/>
          </ac:picMkLst>
        </pc:picChg>
        <pc:picChg chg="add mod">
          <ac:chgData name="Niklas Berndt" userId="H7IV1mmixvNBAUusL6bdgLBpfPePxChe/7Y6Q3+O0Yc=" providerId="None" clId="Web-{7FB3AD8F-77AD-459A-B42B-39145CBC4AC1}" dt="2025-06-02T17:13:38.889" v="2253" actId="1076"/>
          <ac:picMkLst>
            <pc:docMk/>
            <pc:sldMk cId="3146970138" sldId="1069"/>
            <ac:picMk id="8" creationId="{F86082E3-DC07-7FE9-0339-CD82F3470D9F}"/>
          </ac:picMkLst>
        </pc:picChg>
        <pc:picChg chg="add del mod">
          <ac:chgData name="Niklas Berndt" userId="H7IV1mmixvNBAUusL6bdgLBpfPePxChe/7Y6Q3+O0Yc=" providerId="None" clId="Web-{7FB3AD8F-77AD-459A-B42B-39145CBC4AC1}" dt="2025-06-02T17:13:29.717" v="2248"/>
          <ac:picMkLst>
            <pc:docMk/>
            <pc:sldMk cId="3146970138" sldId="1069"/>
            <ac:picMk id="9" creationId="{725DCF39-5F1A-44BC-60C0-38B13C89513B}"/>
          </ac:picMkLst>
        </pc:picChg>
        <pc:picChg chg="add mod">
          <ac:chgData name="Niklas Berndt" userId="H7IV1mmixvNBAUusL6bdgLBpfPePxChe/7Y6Q3+O0Yc=" providerId="None" clId="Web-{7FB3AD8F-77AD-459A-B42B-39145CBC4AC1}" dt="2025-06-02T17:13:45.389" v="2255" actId="1076"/>
          <ac:picMkLst>
            <pc:docMk/>
            <pc:sldMk cId="3146970138" sldId="1069"/>
            <ac:picMk id="10" creationId="{2C9C75BC-827B-1BEE-C252-F8D0DC11786D}"/>
          </ac:picMkLst>
        </pc:picChg>
      </pc:sldChg>
      <pc:sldChg chg="addSp delSp modSp new ord modNotes">
        <pc:chgData name="Niklas Berndt" userId="H7IV1mmixvNBAUusL6bdgLBpfPePxChe/7Y6Q3+O0Yc=" providerId="None" clId="Web-{7FB3AD8F-77AD-459A-B42B-39145CBC4AC1}" dt="2025-06-02T17:25:48.333" v="2414" actId="1076"/>
        <pc:sldMkLst>
          <pc:docMk/>
          <pc:sldMk cId="1255421485" sldId="1070"/>
        </pc:sldMkLst>
        <pc:spChg chg="mod">
          <ac:chgData name="Niklas Berndt" userId="H7IV1mmixvNBAUusL6bdgLBpfPePxChe/7Y6Q3+O0Yc=" providerId="None" clId="Web-{7FB3AD8F-77AD-459A-B42B-39145CBC4AC1}" dt="2025-06-02T15:27:46.598" v="427" actId="20577"/>
          <ac:spMkLst>
            <pc:docMk/>
            <pc:sldMk cId="1255421485" sldId="1070"/>
            <ac:spMk id="2" creationId="{6441CBC1-8AA7-6239-1222-7E3780AF6CEA}"/>
          </ac:spMkLst>
        </pc:spChg>
        <pc:spChg chg="add mod">
          <ac:chgData name="Niklas Berndt" userId="H7IV1mmixvNBAUusL6bdgLBpfPePxChe/7Y6Q3+O0Yc=" providerId="None" clId="Web-{7FB3AD8F-77AD-459A-B42B-39145CBC4AC1}" dt="2025-06-02T15:31:44.036" v="648" actId="20577"/>
          <ac:spMkLst>
            <pc:docMk/>
            <pc:sldMk cId="1255421485" sldId="1070"/>
            <ac:spMk id="4" creationId="{3B0E85A8-9A9C-09E8-352F-01CED84F0E35}"/>
          </ac:spMkLst>
        </pc:spChg>
        <pc:picChg chg="add mod">
          <ac:chgData name="Niklas Berndt" userId="H7IV1mmixvNBAUusL6bdgLBpfPePxChe/7Y6Q3+O0Yc=" providerId="None" clId="Web-{7FB3AD8F-77AD-459A-B42B-39145CBC4AC1}" dt="2025-06-02T17:25:48.333" v="2414" actId="1076"/>
          <ac:picMkLst>
            <pc:docMk/>
            <pc:sldMk cId="1255421485" sldId="1070"/>
            <ac:picMk id="3" creationId="{B37DBD2D-7FE3-0351-6646-30C94599B186}"/>
          </ac:picMkLst>
        </pc:picChg>
        <pc:picChg chg="add del mod">
          <ac:chgData name="Niklas Berndt" userId="H7IV1mmixvNBAUusL6bdgLBpfPePxChe/7Y6Q3+O0Yc=" providerId="None" clId="Web-{7FB3AD8F-77AD-459A-B42B-39145CBC4AC1}" dt="2025-06-02T17:25:44.036" v="2411"/>
          <ac:picMkLst>
            <pc:docMk/>
            <pc:sldMk cId="1255421485" sldId="1070"/>
            <ac:picMk id="6" creationId="{546CE9DE-71C6-4C75-5FAB-5A81A0E1B414}"/>
          </ac:picMkLst>
        </pc:picChg>
      </pc:sldChg>
      <pc:sldChg chg="addSp delSp modSp new del">
        <pc:chgData name="Niklas Berndt" userId="H7IV1mmixvNBAUusL6bdgLBpfPePxChe/7Y6Q3+O0Yc=" providerId="None" clId="Web-{7FB3AD8F-77AD-459A-B42B-39145CBC4AC1}" dt="2025-06-02T17:12:44.200" v="2247"/>
        <pc:sldMkLst>
          <pc:docMk/>
          <pc:sldMk cId="2373353049" sldId="1071"/>
        </pc:sldMkLst>
        <pc:spChg chg="mod">
          <ac:chgData name="Niklas Berndt" userId="H7IV1mmixvNBAUusL6bdgLBpfPePxChe/7Y6Q3+O0Yc=" providerId="None" clId="Web-{7FB3AD8F-77AD-459A-B42B-39145CBC4AC1}" dt="2025-06-02T15:57:31.340" v="1695" actId="20577"/>
          <ac:spMkLst>
            <pc:docMk/>
            <pc:sldMk cId="2373353049" sldId="1071"/>
            <ac:spMk id="2" creationId="{1F0B0418-E4CD-72B9-0880-116C09FD0A21}"/>
          </ac:spMkLst>
        </pc:spChg>
        <pc:spChg chg="add del mod">
          <ac:chgData name="Niklas Berndt" userId="H7IV1mmixvNBAUusL6bdgLBpfPePxChe/7Y6Q3+O0Yc=" providerId="None" clId="Web-{7FB3AD8F-77AD-459A-B42B-39145CBC4AC1}" dt="2025-06-02T16:04:36.430" v="1703"/>
          <ac:spMkLst>
            <pc:docMk/>
            <pc:sldMk cId="2373353049" sldId="1071"/>
            <ac:spMk id="4" creationId="{AAC6E87F-F80A-C081-2CE9-63E145249799}"/>
          </ac:spMkLst>
        </pc:spChg>
        <pc:picChg chg="add del mod">
          <ac:chgData name="Niklas Berndt" userId="H7IV1mmixvNBAUusL6bdgLBpfPePxChe/7Y6Q3+O0Yc=" providerId="None" clId="Web-{7FB3AD8F-77AD-459A-B42B-39145CBC4AC1}" dt="2025-06-02T15:59:32.035" v="1700"/>
          <ac:picMkLst>
            <pc:docMk/>
            <pc:sldMk cId="2373353049" sldId="1071"/>
            <ac:picMk id="3" creationId="{573AE5BB-938A-7343-D0C0-2038632BC190}"/>
          </ac:picMkLst>
        </pc:picChg>
      </pc:sldChg>
      <pc:sldChg chg="addSp delSp modSp new del ord">
        <pc:chgData name="Niklas Berndt" userId="H7IV1mmixvNBAUusL6bdgLBpfPePxChe/7Y6Q3+O0Yc=" providerId="None" clId="Web-{7FB3AD8F-77AD-459A-B42B-39145CBC4AC1}" dt="2025-06-02T17:06:21.438" v="2231"/>
        <pc:sldMkLst>
          <pc:docMk/>
          <pc:sldMk cId="3245585121" sldId="1072"/>
        </pc:sldMkLst>
        <pc:spChg chg="mod">
          <ac:chgData name="Niklas Berndt" userId="H7IV1mmixvNBAUusL6bdgLBpfPePxChe/7Y6Q3+O0Yc=" providerId="None" clId="Web-{7FB3AD8F-77AD-459A-B42B-39145CBC4AC1}" dt="2025-06-02T16:50:59.098" v="1918" actId="20577"/>
          <ac:spMkLst>
            <pc:docMk/>
            <pc:sldMk cId="3245585121" sldId="1072"/>
            <ac:spMk id="2" creationId="{DB5D4088-4D00-2522-AD74-E08B41F0D626}"/>
          </ac:spMkLst>
        </pc:spChg>
        <pc:picChg chg="add del mod">
          <ac:chgData name="Niklas Berndt" userId="H7IV1mmixvNBAUusL6bdgLBpfPePxChe/7Y6Q3+O0Yc=" providerId="None" clId="Web-{7FB3AD8F-77AD-459A-B42B-39145CBC4AC1}" dt="2025-06-02T16:51:35.989" v="1923"/>
          <ac:picMkLst>
            <pc:docMk/>
            <pc:sldMk cId="3245585121" sldId="1072"/>
            <ac:picMk id="3" creationId="{4F4E2FC5-E4E1-EFCC-A23B-D5D321D2961B}"/>
          </ac:picMkLst>
        </pc:picChg>
        <pc:picChg chg="add mod">
          <ac:chgData name="Niklas Berndt" userId="H7IV1mmixvNBAUusL6bdgLBpfPePxChe/7Y6Q3+O0Yc=" providerId="None" clId="Web-{7FB3AD8F-77AD-459A-B42B-39145CBC4AC1}" dt="2025-06-02T16:55:02.496" v="2007" actId="1076"/>
          <ac:picMkLst>
            <pc:docMk/>
            <pc:sldMk cId="3245585121" sldId="1072"/>
            <ac:picMk id="5" creationId="{16C762C6-5E86-2BB8-3D93-F11DD8778DC4}"/>
          </ac:picMkLst>
        </pc:picChg>
      </pc:sldChg>
      <pc:sldChg chg="addSp delSp modSp new modNotes">
        <pc:chgData name="Niklas Berndt" userId="H7IV1mmixvNBAUusL6bdgLBpfPePxChe/7Y6Q3+O0Yc=" providerId="None" clId="Web-{7FB3AD8F-77AD-459A-B42B-39145CBC4AC1}" dt="2025-06-02T17:19:04.133" v="2317" actId="20577"/>
        <pc:sldMkLst>
          <pc:docMk/>
          <pc:sldMk cId="2777220069" sldId="1073"/>
        </pc:sldMkLst>
        <pc:spChg chg="mod">
          <ac:chgData name="Niklas Berndt" userId="H7IV1mmixvNBAUusL6bdgLBpfPePxChe/7Y6Q3+O0Yc=" providerId="None" clId="Web-{7FB3AD8F-77AD-459A-B42B-39145CBC4AC1}" dt="2025-06-02T17:04:41.669" v="2229" actId="20577"/>
          <ac:spMkLst>
            <pc:docMk/>
            <pc:sldMk cId="2777220069" sldId="1073"/>
            <ac:spMk id="2" creationId="{332BA055-4D8F-BF41-4E27-57F5714933D0}"/>
          </ac:spMkLst>
        </pc:spChg>
        <pc:spChg chg="add mod">
          <ac:chgData name="Niklas Berndt" userId="H7IV1mmixvNBAUusL6bdgLBpfPePxChe/7Y6Q3+O0Yc=" providerId="None" clId="Web-{7FB3AD8F-77AD-459A-B42B-39145CBC4AC1}" dt="2025-06-02T17:19:04.133" v="2317" actId="20577"/>
          <ac:spMkLst>
            <pc:docMk/>
            <pc:sldMk cId="2777220069" sldId="1073"/>
            <ac:spMk id="5" creationId="{87A28C17-80A1-ABF8-60ED-3F2B83041484}"/>
          </ac:spMkLst>
        </pc:spChg>
        <pc:picChg chg="add del mod">
          <ac:chgData name="Niklas Berndt" userId="H7IV1mmixvNBAUusL6bdgLBpfPePxChe/7Y6Q3+O0Yc=" providerId="None" clId="Web-{7FB3AD8F-77AD-459A-B42B-39145CBC4AC1}" dt="2025-06-02T17:04:17.497" v="2220"/>
          <ac:picMkLst>
            <pc:docMk/>
            <pc:sldMk cId="2777220069" sldId="1073"/>
            <ac:picMk id="3" creationId="{0A5368B4-7B37-400C-C3F8-1602A36FF5ED}"/>
          </ac:picMkLst>
        </pc:picChg>
        <pc:picChg chg="add del mod">
          <ac:chgData name="Niklas Berndt" userId="H7IV1mmixvNBAUusL6bdgLBpfPePxChe/7Y6Q3+O0Yc=" providerId="None" clId="Web-{7FB3AD8F-77AD-459A-B42B-39145CBC4AC1}" dt="2025-06-02T17:01:26.101" v="2216"/>
          <ac:picMkLst>
            <pc:docMk/>
            <pc:sldMk cId="2777220069" sldId="1073"/>
            <ac:picMk id="6" creationId="{10C57A40-F3BE-5DD0-D064-E41D739C99BA}"/>
          </ac:picMkLst>
        </pc:picChg>
        <pc:picChg chg="add del mod">
          <ac:chgData name="Niklas Berndt" userId="H7IV1mmixvNBAUusL6bdgLBpfPePxChe/7Y6Q3+O0Yc=" providerId="None" clId="Web-{7FB3AD8F-77AD-459A-B42B-39145CBC4AC1}" dt="2025-06-02T17:15:07.126" v="2257"/>
          <ac:picMkLst>
            <pc:docMk/>
            <pc:sldMk cId="2777220069" sldId="1073"/>
            <ac:picMk id="7" creationId="{0C9101FC-9301-6F40-33FE-71DAFFD9E38B}"/>
          </ac:picMkLst>
        </pc:picChg>
        <pc:picChg chg="add mod">
          <ac:chgData name="Niklas Berndt" userId="H7IV1mmixvNBAUusL6bdgLBpfPePxChe/7Y6Q3+O0Yc=" providerId="None" clId="Web-{7FB3AD8F-77AD-459A-B42B-39145CBC4AC1}" dt="2025-06-02T17:13:51.577" v="2256" actId="1076"/>
          <ac:picMkLst>
            <pc:docMk/>
            <pc:sldMk cId="2777220069" sldId="1073"/>
            <ac:picMk id="8" creationId="{7F3F869E-1E58-D383-A7AE-6CE00EC92122}"/>
          </ac:picMkLst>
        </pc:picChg>
        <pc:picChg chg="add mod">
          <ac:chgData name="Niklas Berndt" userId="H7IV1mmixvNBAUusL6bdgLBpfPePxChe/7Y6Q3+O0Yc=" providerId="None" clId="Web-{7FB3AD8F-77AD-459A-B42B-39145CBC4AC1}" dt="2025-06-02T17:15:37.393" v="2265" actId="1076"/>
          <ac:picMkLst>
            <pc:docMk/>
            <pc:sldMk cId="2777220069" sldId="1073"/>
            <ac:picMk id="9" creationId="{50EDE161-4864-E9AD-7CEB-14C01ECE3862}"/>
          </ac:picMkLst>
        </pc:picChg>
      </pc:sldChg>
      <pc:sldChg chg="modSp new del">
        <pc:chgData name="Niklas Berndt" userId="H7IV1mmixvNBAUusL6bdgLBpfPePxChe/7Y6Q3+O0Yc=" providerId="None" clId="Web-{7FB3AD8F-77AD-459A-B42B-39145CBC4AC1}" dt="2025-06-02T17:29:35.621" v="2668"/>
        <pc:sldMkLst>
          <pc:docMk/>
          <pc:sldMk cId="3764443319" sldId="1074"/>
        </pc:sldMkLst>
        <pc:spChg chg="mod">
          <ac:chgData name="Niklas Berndt" userId="H7IV1mmixvNBAUusL6bdgLBpfPePxChe/7Y6Q3+O0Yc=" providerId="None" clId="Web-{7FB3AD8F-77AD-459A-B42B-39145CBC4AC1}" dt="2025-06-02T17:29:31.528" v="2667" actId="20577"/>
          <ac:spMkLst>
            <pc:docMk/>
            <pc:sldMk cId="3764443319" sldId="1074"/>
            <ac:spMk id="2" creationId="{D1DCBA1D-6D28-276E-8EB1-44488E242C91}"/>
          </ac:spMkLst>
        </pc:spChg>
      </pc:sldChg>
    </pc:docChg>
  </pc:docChgLst>
  <pc:docChgLst>
    <pc:chgData name="Niklas Berndt" userId="H7IV1mmixvNBAUusL6bdgLBpfPePxChe/7Y6Q3+O0Yc=" providerId="None" clId="Web-{CEAD4218-65A1-4515-9748-695869702BC3}"/>
    <pc:docChg chg="modSld">
      <pc:chgData name="Niklas Berndt" userId="H7IV1mmixvNBAUusL6bdgLBpfPePxChe/7Y6Q3+O0Yc=" providerId="None" clId="Web-{CEAD4218-65A1-4515-9748-695869702BC3}" dt="2025-06-03T09:37:54.676" v="63" actId="20577"/>
      <pc:docMkLst>
        <pc:docMk/>
      </pc:docMkLst>
      <pc:sldChg chg="addSp delSp modSp">
        <pc:chgData name="Niklas Berndt" userId="H7IV1mmixvNBAUusL6bdgLBpfPePxChe/7Y6Q3+O0Yc=" providerId="None" clId="Web-{CEAD4218-65A1-4515-9748-695869702BC3}" dt="2025-06-03T09:37:54.676" v="63" actId="20577"/>
        <pc:sldMkLst>
          <pc:docMk/>
          <pc:sldMk cId="3007652982" sldId="1061"/>
        </pc:sldMkLst>
        <pc:spChg chg="add mod">
          <ac:chgData name="Niklas Berndt" userId="H7IV1mmixvNBAUusL6bdgLBpfPePxChe/7Y6Q3+O0Yc=" providerId="None" clId="Web-{CEAD4218-65A1-4515-9748-695869702BC3}" dt="2025-06-03T09:36:14.877" v="43" actId="20577"/>
          <ac:spMkLst>
            <pc:docMk/>
            <pc:sldMk cId="3007652982" sldId="1061"/>
            <ac:spMk id="11" creationId="{C95F5A4B-B310-8AA2-61D1-03E074BF1EE2}"/>
          </ac:spMkLst>
        </pc:spChg>
        <pc:spChg chg="mod">
          <ac:chgData name="Niklas Berndt" userId="H7IV1mmixvNBAUusL6bdgLBpfPePxChe/7Y6Q3+O0Yc=" providerId="None" clId="Web-{CEAD4218-65A1-4515-9748-695869702BC3}" dt="2025-06-03T09:37:54.676" v="63" actId="20577"/>
          <ac:spMkLst>
            <pc:docMk/>
            <pc:sldMk cId="3007652982" sldId="1061"/>
            <ac:spMk id="12" creationId="{3C3806DE-F788-180A-85ED-27BF121C0415}"/>
          </ac:spMkLst>
        </pc:spChg>
        <pc:spChg chg="add mod">
          <ac:chgData name="Niklas Berndt" userId="H7IV1mmixvNBAUusL6bdgLBpfPePxChe/7Y6Q3+O0Yc=" providerId="None" clId="Web-{CEAD4218-65A1-4515-9748-695869702BC3}" dt="2025-06-03T09:37:35.801" v="59" actId="20577"/>
          <ac:spMkLst>
            <pc:docMk/>
            <pc:sldMk cId="3007652982" sldId="1061"/>
            <ac:spMk id="14" creationId="{D04361F0-D185-9E65-F096-8DB28F0E4CAA}"/>
          </ac:spMkLst>
        </pc:spChg>
        <pc:picChg chg="add mod">
          <ac:chgData name="Niklas Berndt" userId="H7IV1mmixvNBAUusL6bdgLBpfPePxChe/7Y6Q3+O0Yc=" providerId="None" clId="Web-{CEAD4218-65A1-4515-9748-695869702BC3}" dt="2025-06-03T09:35:36.251" v="11" actId="1076"/>
          <ac:picMkLst>
            <pc:docMk/>
            <pc:sldMk cId="3007652982" sldId="1061"/>
            <ac:picMk id="3" creationId="{29EFB2F8-01AF-6158-46DE-82364E74A830}"/>
          </ac:picMkLst>
        </pc:picChg>
        <pc:picChg chg="del">
          <ac:chgData name="Niklas Berndt" userId="H7IV1mmixvNBAUusL6bdgLBpfPePxChe/7Y6Q3+O0Yc=" providerId="None" clId="Web-{CEAD4218-65A1-4515-9748-695869702BC3}" dt="2025-06-03T09:34:56.203" v="0"/>
          <ac:picMkLst>
            <pc:docMk/>
            <pc:sldMk cId="3007652982" sldId="1061"/>
            <ac:picMk id="6" creationId="{275BC8C7-1D9B-14B8-B898-1541AB2B4D19}"/>
          </ac:picMkLst>
        </pc:picChg>
        <pc:picChg chg="add mod">
          <ac:chgData name="Niklas Berndt" userId="H7IV1mmixvNBAUusL6bdgLBpfPePxChe/7Y6Q3+O0Yc=" providerId="None" clId="Web-{CEAD4218-65A1-4515-9748-695869702BC3}" dt="2025-06-03T09:35:28.767" v="9" actId="1076"/>
          <ac:picMkLst>
            <pc:docMk/>
            <pc:sldMk cId="3007652982" sldId="1061"/>
            <ac:picMk id="7" creationId="{D7BF205B-2F2E-E61F-DC5C-D667EFC4B232}"/>
          </ac:picMkLst>
        </pc:picChg>
        <pc:picChg chg="mod">
          <ac:chgData name="Niklas Berndt" userId="H7IV1mmixvNBAUusL6bdgLBpfPePxChe/7Y6Q3+O0Yc=" providerId="None" clId="Web-{CEAD4218-65A1-4515-9748-695869702BC3}" dt="2025-06-03T09:36:29.377" v="47" actId="1076"/>
          <ac:picMkLst>
            <pc:docMk/>
            <pc:sldMk cId="3007652982" sldId="1061"/>
            <ac:picMk id="15" creationId="{DF08EE02-1083-805D-9D28-CEDB3E2A3211}"/>
          </ac:picMkLst>
        </pc:picChg>
        <pc:cxnChg chg="add del mod">
          <ac:chgData name="Niklas Berndt" userId="H7IV1mmixvNBAUusL6bdgLBpfPePxChe/7Y6Q3+O0Yc=" providerId="None" clId="Web-{CEAD4218-65A1-4515-9748-695869702BC3}" dt="2025-06-03T09:36:53.956" v="52"/>
          <ac:cxnSpMkLst>
            <pc:docMk/>
            <pc:sldMk cId="3007652982" sldId="1061"/>
            <ac:cxnSpMk id="17" creationId="{CD717642-0997-3701-96B2-16DB9B569E24}"/>
          </ac:cxnSpMkLst>
        </pc:cxnChg>
        <pc:cxnChg chg="add mod">
          <ac:chgData name="Niklas Berndt" userId="H7IV1mmixvNBAUusL6bdgLBpfPePxChe/7Y6Q3+O0Yc=" providerId="None" clId="Web-{CEAD4218-65A1-4515-9748-695869702BC3}" dt="2025-06-03T09:37:28.832" v="58" actId="14100"/>
          <ac:cxnSpMkLst>
            <pc:docMk/>
            <pc:sldMk cId="3007652982" sldId="1061"/>
            <ac:cxnSpMk id="18" creationId="{B80DF7DA-AC37-0759-1FCD-4175FD3FEA85}"/>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F0DFAE-96A7-4CFD-A4BB-6D7BC58C454A}" type="datetimeFigureOut">
              <a:t>6/3/2025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BB98D2-C2BA-4CD7-8D64-DB9753FF9D98}" type="slidenum">
              <a:t>‹#›</a:t>
            </a:fld>
            <a:endParaRPr lang="de-DE"/>
          </a:p>
        </p:txBody>
      </p:sp>
    </p:spTree>
    <p:extLst>
      <p:ext uri="{BB962C8B-B14F-4D97-AF65-F5344CB8AC3E}">
        <p14:creationId xmlns:p14="http://schemas.microsoft.com/office/powerpoint/2010/main" val="2213397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One popular approach is to leverage 2D image models like CNNs.</a:t>
            </a:r>
          </a:p>
          <a:p>
            <a:r>
              <a:rPr lang="en-US">
                <a:ea typeface="Calibri"/>
                <a:cs typeface="Calibri"/>
              </a:rPr>
              <a:t>For this, the point cloud is rendered from multiple viewpoints </a:t>
            </a:r>
          </a:p>
          <a:p>
            <a:r>
              <a:rPr lang="en-US">
                <a:ea typeface="Calibri"/>
                <a:cs typeface="Calibri"/>
              </a:rPr>
              <a:t>The resulting images are then fed into 2D CNNs that extract features</a:t>
            </a:r>
          </a:p>
          <a:p>
            <a:r>
              <a:rPr lang="en-US">
                <a:ea typeface="Calibri"/>
                <a:cs typeface="Calibri"/>
              </a:rPr>
              <a:t>These are then pooled over all the different views and finally a class is extracted</a:t>
            </a:r>
          </a:p>
        </p:txBody>
      </p:sp>
      <p:sp>
        <p:nvSpPr>
          <p:cNvPr id="4" name="Foliennummernplatzhalter 3"/>
          <p:cNvSpPr>
            <a:spLocks noGrp="1"/>
          </p:cNvSpPr>
          <p:nvPr>
            <p:ph type="sldNum" sz="quarter" idx="5"/>
          </p:nvPr>
        </p:nvSpPr>
        <p:spPr/>
        <p:txBody>
          <a:bodyPr/>
          <a:lstStyle/>
          <a:p>
            <a:fld id="{5FBB98D2-C2BA-4CD7-8D64-DB9753FF9D98}" type="slidenum">
              <a:rPr lang="de-DE"/>
              <a:t>4</a:t>
            </a:fld>
            <a:endParaRPr lang="de-DE"/>
          </a:p>
        </p:txBody>
      </p:sp>
    </p:spTree>
    <p:extLst>
      <p:ext uri="{BB962C8B-B14F-4D97-AF65-F5344CB8AC3E}">
        <p14:creationId xmlns:p14="http://schemas.microsoft.com/office/powerpoint/2010/main" val="1244158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Composed of multiple set-abstraction levels</a:t>
            </a:r>
          </a:p>
          <a:p>
            <a:r>
              <a:rPr lang="en-US">
                <a:ea typeface="Calibri"/>
                <a:cs typeface="Calibri"/>
              </a:rPr>
              <a:t>At each level a set of points is processed and abstracted to produce a new set with fewer elements but additional features about the local information of the points from the previous level</a:t>
            </a:r>
          </a:p>
          <a:p>
            <a:endParaRPr lang="en-US">
              <a:ea typeface="Calibri"/>
              <a:cs typeface="Calibri"/>
            </a:endParaRPr>
          </a:p>
          <a:p>
            <a:r>
              <a:rPr lang="en-US">
                <a:ea typeface="Calibri"/>
                <a:cs typeface="Calibri"/>
              </a:rPr>
              <a:t>d=3 is the dimension of the original space (3 for us)</a:t>
            </a:r>
          </a:p>
        </p:txBody>
      </p:sp>
      <p:sp>
        <p:nvSpPr>
          <p:cNvPr id="4" name="Foliennummernplatzhalter 3"/>
          <p:cNvSpPr>
            <a:spLocks noGrp="1"/>
          </p:cNvSpPr>
          <p:nvPr>
            <p:ph type="sldNum" sz="quarter" idx="5"/>
          </p:nvPr>
        </p:nvSpPr>
        <p:spPr/>
        <p:txBody>
          <a:bodyPr/>
          <a:lstStyle/>
          <a:p>
            <a:fld id="{5FBB98D2-C2BA-4CD7-8D64-DB9753FF9D98}" type="slidenum">
              <a:rPr lang="de-DE"/>
              <a:t>25</a:t>
            </a:fld>
            <a:endParaRPr lang="de-DE"/>
          </a:p>
        </p:txBody>
      </p:sp>
    </p:spTree>
    <p:extLst>
      <p:ext uri="{BB962C8B-B14F-4D97-AF65-F5344CB8AC3E}">
        <p14:creationId xmlns:p14="http://schemas.microsoft.com/office/powerpoint/2010/main" val="687802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Iterative farthest point seems to be better than random choice</a:t>
            </a:r>
          </a:p>
          <a:p>
            <a:r>
              <a:rPr lang="en-US">
                <a:ea typeface="Calibri"/>
                <a:cs typeface="Calibri"/>
              </a:rPr>
              <a:t>Receptive fields are data-</a:t>
            </a:r>
            <a:r>
              <a:rPr lang="en-US" err="1">
                <a:ea typeface="Calibri"/>
                <a:cs typeface="Calibri"/>
              </a:rPr>
              <a:t>dependend</a:t>
            </a:r>
            <a:r>
              <a:rPr lang="en-US">
                <a:ea typeface="Calibri"/>
                <a:cs typeface="Calibri"/>
              </a:rPr>
              <a:t>, as opposed to CNNs</a:t>
            </a:r>
          </a:p>
          <a:p>
            <a:r>
              <a:rPr lang="en-US">
                <a:ea typeface="Calibri"/>
                <a:cs typeface="Calibri"/>
              </a:rPr>
              <a:t>Groups may overlap</a:t>
            </a:r>
          </a:p>
          <a:p>
            <a:r>
              <a:rPr lang="en-US">
                <a:ea typeface="Calibri"/>
                <a:cs typeface="Calibri"/>
              </a:rPr>
              <a:t>The group scales may vary from one layer to the other</a:t>
            </a:r>
          </a:p>
          <a:p>
            <a:r>
              <a:rPr lang="en-US">
                <a:ea typeface="Calibri"/>
                <a:cs typeface="Calibri"/>
              </a:rPr>
              <a:t>Each group is processed individually: First each point is translated into local frame relative to the centroid. Then </a:t>
            </a:r>
            <a:r>
              <a:rPr lang="en-US" err="1">
                <a:ea typeface="Calibri"/>
                <a:cs typeface="Calibri"/>
              </a:rPr>
              <a:t>PointNet</a:t>
            </a:r>
            <a:r>
              <a:rPr lang="en-US">
                <a:ea typeface="Calibri"/>
                <a:cs typeface="Calibri"/>
              </a:rPr>
              <a:t> is applied</a:t>
            </a:r>
          </a:p>
        </p:txBody>
      </p:sp>
      <p:sp>
        <p:nvSpPr>
          <p:cNvPr id="4" name="Foliennummernplatzhalter 3"/>
          <p:cNvSpPr>
            <a:spLocks noGrp="1"/>
          </p:cNvSpPr>
          <p:nvPr>
            <p:ph type="sldNum" sz="quarter" idx="5"/>
          </p:nvPr>
        </p:nvSpPr>
        <p:spPr/>
        <p:txBody>
          <a:bodyPr/>
          <a:lstStyle/>
          <a:p>
            <a:fld id="{5FBB98D2-C2BA-4CD7-8D64-DB9753FF9D98}" type="slidenum">
              <a:rPr lang="de-DE"/>
              <a:t>26</a:t>
            </a:fld>
            <a:endParaRPr lang="de-DE"/>
          </a:p>
        </p:txBody>
      </p:sp>
    </p:spTree>
    <p:extLst>
      <p:ext uri="{BB962C8B-B14F-4D97-AF65-F5344CB8AC3E}">
        <p14:creationId xmlns:p14="http://schemas.microsoft.com/office/powerpoint/2010/main" val="2461291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We adopt a hierarchical propagation strategy with distance based interpolation and across level skip links (as shown in Fig. 2). In a feature propagation level, we propagate point features from </a:t>
            </a:r>
            <a:r>
              <a:rPr lang="en-US" err="1"/>
              <a:t>Nl</a:t>
            </a:r>
            <a:r>
              <a:rPr lang="en-US"/>
              <a:t> × (d + C) points to Nl−1 points where Nl−1 and </a:t>
            </a:r>
            <a:r>
              <a:rPr lang="en-US" err="1"/>
              <a:t>Nl</a:t>
            </a:r>
            <a:r>
              <a:rPr lang="en-US"/>
              <a:t> (with </a:t>
            </a:r>
            <a:r>
              <a:rPr lang="en-US" err="1"/>
              <a:t>Nl</a:t>
            </a:r>
            <a:r>
              <a:rPr lang="en-US"/>
              <a:t> ≤ Nl−1) are point set size of input and output of set abstraction level l. We achieve feature propagation by interpolating feature values f of </a:t>
            </a:r>
            <a:r>
              <a:rPr lang="en-US" err="1"/>
              <a:t>Nl</a:t>
            </a:r>
            <a:r>
              <a:rPr lang="en-US"/>
              <a:t> points at coordinates of the Nl−1 points. Among the many choices for interpolation, we use inverse distance weighted average based on k nearest neighbors (as in Eq. 2, in default we use p = 2, k = 3). The interpolated features on Nl−1 points are then concatenated with skip linked point features from the set abstraction level. Then the concatenated features are passed through a “unit </a:t>
            </a:r>
            <a:r>
              <a:rPr lang="en-US" err="1"/>
              <a:t>pointnet</a:t>
            </a:r>
            <a:r>
              <a:rPr lang="en-US"/>
              <a:t>”, which is similar to one-by-one convolution in CNNs. A few shared fully connected and ReLU layers are applied to update each point’s feature vector. The process is repeated until we have propagated features to the original set of points.</a:t>
            </a:r>
            <a:endParaRPr lang="de-DE"/>
          </a:p>
        </p:txBody>
      </p:sp>
      <p:sp>
        <p:nvSpPr>
          <p:cNvPr id="4" name="Foliennummernplatzhalter 3"/>
          <p:cNvSpPr>
            <a:spLocks noGrp="1"/>
          </p:cNvSpPr>
          <p:nvPr>
            <p:ph type="sldNum" sz="quarter" idx="5"/>
          </p:nvPr>
        </p:nvSpPr>
        <p:spPr/>
        <p:txBody>
          <a:bodyPr/>
          <a:lstStyle/>
          <a:p>
            <a:fld id="{5FBB98D2-C2BA-4CD7-8D64-DB9753FF9D98}" type="slidenum">
              <a:rPr lang="de-DE"/>
              <a:t>29</a:t>
            </a:fld>
            <a:endParaRPr lang="de-DE"/>
          </a:p>
        </p:txBody>
      </p:sp>
    </p:spTree>
    <p:extLst>
      <p:ext uri="{BB962C8B-B14F-4D97-AF65-F5344CB8AC3E}">
        <p14:creationId xmlns:p14="http://schemas.microsoft.com/office/powerpoint/2010/main" val="116614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At the heart of the attention mechanism lies the query-key-value formalism.</a:t>
            </a:r>
          </a:p>
          <a:p>
            <a:r>
              <a:rPr lang="en-US">
                <a:ea typeface="Calibri"/>
                <a:cs typeface="Calibri"/>
              </a:rPr>
              <a:t>This is inspired by retrieval systems.</a:t>
            </a:r>
          </a:p>
          <a:p>
            <a:r>
              <a:rPr lang="en-US">
                <a:ea typeface="Calibri"/>
                <a:cs typeface="Calibri"/>
              </a:rPr>
              <a:t>E.g. </a:t>
            </a:r>
            <a:r>
              <a:rPr lang="en-US" err="1">
                <a:ea typeface="Calibri"/>
                <a:cs typeface="Calibri"/>
              </a:rPr>
              <a:t>youtube</a:t>
            </a:r>
            <a:r>
              <a:rPr lang="en-US">
                <a:ea typeface="Calibri"/>
                <a:cs typeface="Calibri"/>
              </a:rPr>
              <a:t> video search</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5FBB98D2-C2BA-4CD7-8D64-DB9753FF9D98}" type="slidenum">
              <a:rPr lang="de-DE"/>
              <a:t>33</a:t>
            </a:fld>
            <a:endParaRPr lang="de-DE"/>
          </a:p>
        </p:txBody>
      </p:sp>
    </p:spTree>
    <p:extLst>
      <p:ext uri="{BB962C8B-B14F-4D97-AF65-F5344CB8AC3E}">
        <p14:creationId xmlns:p14="http://schemas.microsoft.com/office/powerpoint/2010/main" val="2259981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5FBB98D2-C2BA-4CD7-8D64-DB9753FF9D98}" type="slidenum">
              <a:rPr lang="de-DE"/>
              <a:t>34</a:t>
            </a:fld>
            <a:endParaRPr lang="de-DE"/>
          </a:p>
        </p:txBody>
      </p:sp>
    </p:spTree>
    <p:extLst>
      <p:ext uri="{BB962C8B-B14F-4D97-AF65-F5344CB8AC3E}">
        <p14:creationId xmlns:p14="http://schemas.microsoft.com/office/powerpoint/2010/main" val="2841555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5FBB98D2-C2BA-4CD7-8D64-DB9753FF9D98}" type="slidenum">
              <a:rPr lang="de-DE"/>
              <a:t>35</a:t>
            </a:fld>
            <a:endParaRPr lang="de-DE"/>
          </a:p>
        </p:txBody>
      </p:sp>
    </p:spTree>
    <p:extLst>
      <p:ext uri="{BB962C8B-B14F-4D97-AF65-F5344CB8AC3E}">
        <p14:creationId xmlns:p14="http://schemas.microsoft.com/office/powerpoint/2010/main" val="570278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Explain Transformer and Vision Transformer basic ideas</a:t>
            </a:r>
          </a:p>
          <a:p>
            <a:r>
              <a:rPr lang="en-US">
                <a:ea typeface="Calibri"/>
                <a:cs typeface="Calibri"/>
              </a:rPr>
              <a:t>Explain why we need positional encoding for </a:t>
            </a:r>
            <a:r>
              <a:rPr lang="en-US" err="1">
                <a:ea typeface="Calibri"/>
                <a:cs typeface="Calibri"/>
              </a:rPr>
              <a:t>nlp</a:t>
            </a:r>
            <a:r>
              <a:rPr lang="en-US">
                <a:ea typeface="Calibri"/>
                <a:cs typeface="Calibri"/>
              </a:rPr>
              <a:t> and vision tasks</a:t>
            </a:r>
          </a:p>
          <a:p>
            <a:endParaRPr lang="en-US">
              <a:ea typeface="Calibri"/>
              <a:cs typeface="Calibri"/>
            </a:endParaRPr>
          </a:p>
          <a:p>
            <a:r>
              <a:rPr lang="en-US">
                <a:ea typeface="Calibri"/>
                <a:cs typeface="Calibri"/>
              </a:rPr>
              <a:t>Positional encoding add numbers to tokens to indicate the position of tokens in a sentence</a:t>
            </a:r>
          </a:p>
        </p:txBody>
      </p:sp>
      <p:sp>
        <p:nvSpPr>
          <p:cNvPr id="4" name="Foliennummernplatzhalter 3"/>
          <p:cNvSpPr>
            <a:spLocks noGrp="1"/>
          </p:cNvSpPr>
          <p:nvPr>
            <p:ph type="sldNum" sz="quarter" idx="5"/>
          </p:nvPr>
        </p:nvSpPr>
        <p:spPr/>
        <p:txBody>
          <a:bodyPr/>
          <a:lstStyle/>
          <a:p>
            <a:fld id="{5FBB98D2-C2BA-4CD7-8D64-DB9753FF9D98}" type="slidenum">
              <a:rPr lang="de-DE"/>
              <a:t>37</a:t>
            </a:fld>
            <a:endParaRPr lang="de-DE"/>
          </a:p>
        </p:txBody>
      </p:sp>
    </p:spTree>
    <p:extLst>
      <p:ext uri="{BB962C8B-B14F-4D97-AF65-F5344CB8AC3E}">
        <p14:creationId xmlns:p14="http://schemas.microsoft.com/office/powerpoint/2010/main" val="3998898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Transformers seem to be the ideal choice for point cloud processing, because they have some of the desired properties like permutation invariance and variable input length right out of the box</a:t>
            </a:r>
          </a:p>
          <a:p>
            <a:endParaRPr lang="en-US">
              <a:ea typeface="Calibri"/>
              <a:cs typeface="Calibri"/>
            </a:endParaRPr>
          </a:p>
          <a:p>
            <a:r>
              <a:rPr lang="en-US">
                <a:ea typeface="Calibri"/>
                <a:cs typeface="Calibri"/>
              </a:rPr>
              <a:t>There are many works that use transformer based architectures for point cloud processing.</a:t>
            </a:r>
          </a:p>
          <a:p>
            <a:r>
              <a:rPr lang="en-US">
                <a:ea typeface="Calibri"/>
                <a:cs typeface="Calibri"/>
              </a:rPr>
              <a:t>In this lecture we will take a look at one specific architecture, called Point Transformer</a:t>
            </a:r>
          </a:p>
        </p:txBody>
      </p:sp>
      <p:sp>
        <p:nvSpPr>
          <p:cNvPr id="4" name="Slide Number Placeholder 3"/>
          <p:cNvSpPr>
            <a:spLocks noGrp="1"/>
          </p:cNvSpPr>
          <p:nvPr>
            <p:ph type="sldNum" sz="quarter" idx="5"/>
          </p:nvPr>
        </p:nvSpPr>
        <p:spPr/>
        <p:txBody>
          <a:bodyPr/>
          <a:lstStyle/>
          <a:p>
            <a:fld id="{5FBB98D2-C2BA-4CD7-8D64-DB9753FF9D98}" type="slidenum">
              <a:rPr lang="de-DE"/>
              <a:t>38</a:t>
            </a:fld>
            <a:endParaRPr lang="de-DE"/>
          </a:p>
        </p:txBody>
      </p:sp>
    </p:spTree>
    <p:extLst>
      <p:ext uri="{BB962C8B-B14F-4D97-AF65-F5344CB8AC3E}">
        <p14:creationId xmlns:p14="http://schemas.microsoft.com/office/powerpoint/2010/main" val="2307065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Vector attention allows to have </a:t>
            </a:r>
            <a:r>
              <a:rPr lang="en-US" err="1"/>
              <a:t>chanelwise</a:t>
            </a:r>
            <a:r>
              <a:rPr lang="en-US"/>
              <a:t> attention, so I can attend for the same point differently to different channels. With scalar attention same weight for every pair of points. </a:t>
            </a:r>
            <a:endParaRPr lang="de-DE"/>
          </a:p>
        </p:txBody>
      </p:sp>
      <p:sp>
        <p:nvSpPr>
          <p:cNvPr id="4" name="Slide Number Placeholder 3"/>
          <p:cNvSpPr>
            <a:spLocks noGrp="1"/>
          </p:cNvSpPr>
          <p:nvPr>
            <p:ph type="sldNum" sz="quarter" idx="5"/>
          </p:nvPr>
        </p:nvSpPr>
        <p:spPr/>
        <p:txBody>
          <a:bodyPr/>
          <a:lstStyle/>
          <a:p>
            <a:fld id="{5FBB98D2-C2BA-4CD7-8D64-DB9753FF9D98}" type="slidenum">
              <a:rPr lang="de-DE"/>
              <a:t>39</a:t>
            </a:fld>
            <a:endParaRPr lang="de-DE"/>
          </a:p>
        </p:txBody>
      </p:sp>
    </p:spTree>
    <p:extLst>
      <p:ext uri="{BB962C8B-B14F-4D97-AF65-F5344CB8AC3E}">
        <p14:creationId xmlns:p14="http://schemas.microsoft.com/office/powerpoint/2010/main" val="1979944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complexity N^2, every </a:t>
            </a:r>
            <a:r>
              <a:rPr lang="en-US" err="1">
                <a:ea typeface="Calibri"/>
                <a:cs typeface="Calibri"/>
              </a:rPr>
              <a:t>x_i</a:t>
            </a:r>
            <a:r>
              <a:rPr lang="en-US">
                <a:ea typeface="Calibri"/>
                <a:cs typeface="Calibri"/>
              </a:rPr>
              <a:t> can be a query.</a:t>
            </a: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r>
              <a:rPr lang="en-US">
                <a:ea typeface="Calibri"/>
                <a:cs typeface="Calibri"/>
              </a:rPr>
              <a:t>Point transformer makes use of a slightly different attention formulation.</a:t>
            </a:r>
          </a:p>
          <a:p>
            <a:r>
              <a:rPr lang="en-US">
                <a:ea typeface="Calibri"/>
                <a:cs typeface="Calibri"/>
              </a:rPr>
              <a:t>What we have seen so far is known as scalar attention, because the attention weights (alpha) are scalars.</a:t>
            </a:r>
          </a:p>
          <a:p>
            <a:r>
              <a:rPr lang="en-US">
                <a:ea typeface="Calibri"/>
                <a:cs typeface="Calibri"/>
              </a:rPr>
              <a:t>The feature </a:t>
            </a:r>
            <a:r>
              <a:rPr lang="en-US" err="1">
                <a:ea typeface="Calibri"/>
                <a:cs typeface="Calibri"/>
              </a:rPr>
              <a:t>y_I</a:t>
            </a:r>
            <a:r>
              <a:rPr lang="en-US">
                <a:ea typeface="Calibri"/>
                <a:cs typeface="Calibri"/>
              </a:rPr>
              <a:t> is linear combination of value vectors, where the weights are simple scalars computed from the dot product of key and value. (We ignore normalization by sqrt(d) here for simplicity)</a:t>
            </a:r>
          </a:p>
          <a:p>
            <a:r>
              <a:rPr lang="en-US">
                <a:ea typeface="Calibri"/>
                <a:cs typeface="Calibri"/>
              </a:rPr>
              <a:t>Phi and psi are the linear mappings that map an input token to its query and key respectively.</a:t>
            </a:r>
            <a:endParaRPr lang="en-US"/>
          </a:p>
          <a:p>
            <a:endParaRPr lang="en-US">
              <a:ea typeface="Calibri"/>
              <a:cs typeface="Calibri"/>
            </a:endParaRPr>
          </a:p>
          <a:p>
            <a:r>
              <a:rPr lang="en-US">
                <a:ea typeface="Calibri"/>
                <a:cs typeface="Calibri"/>
              </a:rPr>
              <a:t>This means that each channel of the values is weighted the same. </a:t>
            </a:r>
            <a:endParaRPr lang="de-DE">
              <a:ea typeface="Calibri"/>
              <a:cs typeface="Calibri"/>
            </a:endParaRPr>
          </a:p>
          <a:p>
            <a:r>
              <a:rPr lang="en-US"/>
              <a:t>The intuition: Different channels in the value vectors may need to be aggregated differently which is impossible with scalar attention.</a:t>
            </a:r>
            <a:endParaRPr lang="en-US">
              <a:ea typeface="Calibri"/>
              <a:cs typeface="Calibri"/>
            </a:endParaRPr>
          </a:p>
          <a:p>
            <a:r>
              <a:rPr lang="en-US">
                <a:ea typeface="Calibri"/>
                <a:cs typeface="Calibri"/>
              </a:rPr>
              <a:t>This can be achieved by vector attention where the weights are no longer scalars but vectors.</a:t>
            </a:r>
          </a:p>
          <a:p>
            <a:r>
              <a:rPr lang="en-US"/>
              <a:t>Here the weight computation does not collapse the channel dimension and allows the feature aggregation to adapt to each channel.</a:t>
            </a:r>
            <a:endParaRPr lang="en-US">
              <a:ea typeface="Calibri"/>
              <a:cs typeface="Calibri"/>
            </a:endParaRPr>
          </a:p>
          <a:p>
            <a:r>
              <a:rPr lang="en-US">
                <a:ea typeface="Calibri"/>
                <a:cs typeface="Calibri"/>
              </a:rPr>
              <a:t>In point transformer this is done by replacing the dot product by a simple difference (-) to compute similarity of query and keys. This difference is further processed by some mapping gamma (</a:t>
            </a:r>
            <a:r>
              <a:rPr lang="en-US" err="1">
                <a:ea typeface="Calibri"/>
                <a:cs typeface="Calibri"/>
              </a:rPr>
              <a:t>mlp</a:t>
            </a:r>
            <a:r>
              <a:rPr lang="en-US">
                <a:ea typeface="Calibri"/>
                <a:cs typeface="Calibri"/>
              </a:rPr>
              <a:t> mapping vector to vector).</a:t>
            </a:r>
          </a:p>
          <a:p>
            <a:r>
              <a:rPr lang="en-US">
                <a:ea typeface="Calibri"/>
                <a:cs typeface="Calibri"/>
              </a:rPr>
              <a:t>The result is  a weight vector for each key which are combined by component wise multiplication with the values</a:t>
            </a:r>
          </a:p>
          <a:p>
            <a:endParaRPr lang="en-US">
              <a:ea typeface="Calibri"/>
              <a:cs typeface="Calibri"/>
            </a:endParaRPr>
          </a:p>
        </p:txBody>
      </p:sp>
      <p:sp>
        <p:nvSpPr>
          <p:cNvPr id="4" name="Foliennummernplatzhalter 3"/>
          <p:cNvSpPr>
            <a:spLocks noGrp="1"/>
          </p:cNvSpPr>
          <p:nvPr>
            <p:ph type="sldNum" sz="quarter" idx="5"/>
          </p:nvPr>
        </p:nvSpPr>
        <p:spPr/>
        <p:txBody>
          <a:bodyPr/>
          <a:lstStyle/>
          <a:p>
            <a:fld id="{5FBB98D2-C2BA-4CD7-8D64-DB9753FF9D98}" type="slidenum">
              <a:rPr lang="de-DE"/>
              <a:t>40</a:t>
            </a:fld>
            <a:endParaRPr lang="de-DE"/>
          </a:p>
        </p:txBody>
      </p:sp>
    </p:spTree>
    <p:extLst>
      <p:ext uri="{BB962C8B-B14F-4D97-AF65-F5344CB8AC3E}">
        <p14:creationId xmlns:p14="http://schemas.microsoft.com/office/powerpoint/2010/main" val="1796980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Another popular approach is to discretize the point cloud into an occupancy voxel grid and perform 3D convolutions there</a:t>
            </a:r>
          </a:p>
          <a:p>
            <a:endParaRPr lang="en-US">
              <a:ea typeface="Calibri"/>
              <a:cs typeface="Calibri"/>
            </a:endParaRPr>
          </a:p>
          <a:p>
            <a:r>
              <a:rPr lang="en-US">
                <a:ea typeface="Calibri"/>
                <a:cs typeface="Calibri"/>
              </a:rPr>
              <a:t>We know that voxel grids are very memory inefficient and not scalable, so there are also variants that use octrees for better memory management</a:t>
            </a:r>
          </a:p>
          <a:p>
            <a:r>
              <a:rPr lang="en-US">
                <a:ea typeface="Calibri"/>
                <a:cs typeface="Calibri"/>
              </a:rPr>
              <a:t>You can also make use of the fact that the voxels are only sparsely occupied. There are sparse convolution methods that are only evaluated at occupied voxels which can further reduce computation and memory requirements</a:t>
            </a:r>
          </a:p>
        </p:txBody>
      </p:sp>
      <p:sp>
        <p:nvSpPr>
          <p:cNvPr id="4" name="Foliennummernplatzhalter 3"/>
          <p:cNvSpPr>
            <a:spLocks noGrp="1"/>
          </p:cNvSpPr>
          <p:nvPr>
            <p:ph type="sldNum" sz="quarter" idx="5"/>
          </p:nvPr>
        </p:nvSpPr>
        <p:spPr/>
        <p:txBody>
          <a:bodyPr/>
          <a:lstStyle/>
          <a:p>
            <a:fld id="{5FBB98D2-C2BA-4CD7-8D64-DB9753FF9D98}" type="slidenum">
              <a:rPr lang="de-DE"/>
              <a:t>6</a:t>
            </a:fld>
            <a:endParaRPr lang="de-DE"/>
          </a:p>
        </p:txBody>
      </p:sp>
    </p:spTree>
    <p:extLst>
      <p:ext uri="{BB962C8B-B14F-4D97-AF65-F5344CB8AC3E}">
        <p14:creationId xmlns:p14="http://schemas.microsoft.com/office/powerpoint/2010/main" val="27765625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Point Transformer applies this vector attention for point cloud processing.</a:t>
            </a:r>
          </a:p>
          <a:p>
            <a:endParaRPr lang="en-US">
              <a:ea typeface="Calibri"/>
              <a:cs typeface="Calibri"/>
            </a:endParaRPr>
          </a:p>
          <a:p>
            <a:r>
              <a:rPr lang="en-US">
                <a:ea typeface="Calibri"/>
                <a:cs typeface="Calibri"/>
              </a:rPr>
              <a:t>Input is a Point Cloud with features attached to each point. (</a:t>
            </a:r>
            <a:r>
              <a:rPr lang="en-US" err="1">
                <a:ea typeface="Calibri"/>
                <a:cs typeface="Calibri"/>
              </a:rPr>
              <a:t>x,p</a:t>
            </a:r>
            <a:r>
              <a:rPr lang="en-US">
                <a:ea typeface="Calibri"/>
                <a:cs typeface="Calibri"/>
              </a:rPr>
              <a:t>) is feature vector with point position</a:t>
            </a:r>
          </a:p>
          <a:p>
            <a:endParaRPr lang="en-US">
              <a:ea typeface="Calibri"/>
              <a:cs typeface="Calibri"/>
            </a:endParaRPr>
          </a:p>
          <a:p>
            <a:r>
              <a:rPr lang="en-US">
                <a:ea typeface="Calibri"/>
                <a:cs typeface="Calibri"/>
              </a:rPr>
              <a:t>In NLP we ​need positional encoding because the word tokens themselves carry no information about their position in the sentence</a:t>
            </a:r>
            <a:endParaRPr lang="en-US"/>
          </a:p>
          <a:p>
            <a:r>
              <a:rPr lang="en-US">
                <a:ea typeface="Calibri"/>
                <a:cs typeface="Calibri"/>
              </a:rPr>
              <a:t>Here, the input is a 3D point p with a feature vector x attached to it, so there is already positional encoding</a:t>
            </a:r>
          </a:p>
          <a:p>
            <a:r>
              <a:rPr lang="en-US">
                <a:ea typeface="Calibri"/>
                <a:cs typeface="Calibri"/>
              </a:rPr>
              <a:t>The authors found it beneficial to add relative positional encoding of the points to their neighbors</a:t>
            </a:r>
          </a:p>
          <a:p>
            <a:r>
              <a:rPr lang="en-US">
                <a:ea typeface="Calibri"/>
                <a:cs typeface="Calibri"/>
              </a:rPr>
              <a:t>Note that this positional encoding is not added to the tokens like in NLP, but both to the value vector and attention vector</a:t>
            </a:r>
          </a:p>
        </p:txBody>
      </p:sp>
      <p:sp>
        <p:nvSpPr>
          <p:cNvPr id="4" name="Foliennummernplatzhalter 3"/>
          <p:cNvSpPr>
            <a:spLocks noGrp="1"/>
          </p:cNvSpPr>
          <p:nvPr>
            <p:ph type="sldNum" sz="quarter" idx="5"/>
          </p:nvPr>
        </p:nvSpPr>
        <p:spPr/>
        <p:txBody>
          <a:bodyPr/>
          <a:lstStyle/>
          <a:p>
            <a:fld id="{5FBB98D2-C2BA-4CD7-8D64-DB9753FF9D98}" type="slidenum">
              <a:rPr lang="de-DE"/>
              <a:t>41</a:t>
            </a:fld>
            <a:endParaRPr lang="de-DE"/>
          </a:p>
        </p:txBody>
      </p:sp>
    </p:spTree>
    <p:extLst>
      <p:ext uri="{BB962C8B-B14F-4D97-AF65-F5344CB8AC3E}">
        <p14:creationId xmlns:p14="http://schemas.microsoft.com/office/powerpoint/2010/main" val="20912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Point Transformer block: Main building block. Takes a point cloud with features, and maps to the same number of points with new features by attending points to their neighborhoods.</a:t>
            </a:r>
          </a:p>
          <a:p>
            <a:endParaRPr lang="en-US">
              <a:ea typeface="Calibri"/>
              <a:cs typeface="Calibri"/>
            </a:endParaRPr>
          </a:p>
          <a:p>
            <a:r>
              <a:rPr lang="en-US">
                <a:ea typeface="Calibri"/>
                <a:cs typeface="Calibri"/>
              </a:rPr>
              <a:t>Transition Down: Similar to </a:t>
            </a:r>
            <a:r>
              <a:rPr lang="en-US" err="1">
                <a:ea typeface="Calibri"/>
                <a:cs typeface="Calibri"/>
              </a:rPr>
              <a:t>PointNet</a:t>
            </a:r>
            <a:r>
              <a:rPr lang="en-US">
                <a:ea typeface="Calibri"/>
                <a:cs typeface="Calibri"/>
              </a:rPr>
              <a:t>++ set abstraction. </a:t>
            </a:r>
            <a:r>
              <a:rPr lang="en-US" err="1">
                <a:ea typeface="Calibri"/>
                <a:cs typeface="Calibri"/>
              </a:rPr>
              <a:t>Downsamples</a:t>
            </a:r>
            <a:r>
              <a:rPr lang="en-US">
                <a:ea typeface="Calibri"/>
                <a:cs typeface="Calibri"/>
              </a:rPr>
              <a:t> point cloud and aggregates their features</a:t>
            </a:r>
          </a:p>
          <a:p>
            <a:endParaRPr lang="en-US">
              <a:ea typeface="Calibri"/>
              <a:cs typeface="Calibri"/>
            </a:endParaRPr>
          </a:p>
          <a:p>
            <a:r>
              <a:rPr lang="en-US">
                <a:ea typeface="Calibri"/>
                <a:cs typeface="Calibri"/>
              </a:rPr>
              <a:t>Transition Up: Similar to </a:t>
            </a:r>
            <a:r>
              <a:rPr lang="en-US" err="1">
                <a:ea typeface="Calibri"/>
                <a:cs typeface="Calibri"/>
              </a:rPr>
              <a:t>PointNet</a:t>
            </a:r>
            <a:r>
              <a:rPr lang="en-US">
                <a:ea typeface="Calibri"/>
                <a:cs typeface="Calibri"/>
              </a:rPr>
              <a:t>++ for </a:t>
            </a:r>
            <a:r>
              <a:rPr lang="en-US" err="1">
                <a:ea typeface="Calibri"/>
                <a:cs typeface="Calibri"/>
              </a:rPr>
              <a:t>upsampling</a:t>
            </a:r>
            <a:r>
              <a:rPr lang="en-US">
                <a:ea typeface="Calibri"/>
                <a:cs typeface="Calibri"/>
              </a:rPr>
              <a:t> back to the original point cloud. This is necessary for segmentation task</a:t>
            </a:r>
          </a:p>
          <a:p>
            <a:endParaRPr lang="en-US">
              <a:ea typeface="Calibri"/>
              <a:cs typeface="Calibri"/>
            </a:endParaRPr>
          </a:p>
        </p:txBody>
      </p:sp>
      <p:sp>
        <p:nvSpPr>
          <p:cNvPr id="4" name="Foliennummernplatzhalter 3"/>
          <p:cNvSpPr>
            <a:spLocks noGrp="1"/>
          </p:cNvSpPr>
          <p:nvPr>
            <p:ph type="sldNum" sz="quarter" idx="5"/>
          </p:nvPr>
        </p:nvSpPr>
        <p:spPr/>
        <p:txBody>
          <a:bodyPr/>
          <a:lstStyle/>
          <a:p>
            <a:fld id="{5FBB98D2-C2BA-4CD7-8D64-DB9753FF9D98}" type="slidenum">
              <a:rPr lang="de-DE"/>
              <a:t>42</a:t>
            </a:fld>
            <a:endParaRPr lang="de-DE"/>
          </a:p>
        </p:txBody>
      </p:sp>
    </p:spTree>
    <p:extLst>
      <p:ext uri="{BB962C8B-B14F-4D97-AF65-F5344CB8AC3E}">
        <p14:creationId xmlns:p14="http://schemas.microsoft.com/office/powerpoint/2010/main" val="3079810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Segmentation network is like a U-Net with encoder (transition down) and decoder (transition up) part.</a:t>
            </a:r>
            <a:endParaRPr lang="de-DE">
              <a:ea typeface="Calibri"/>
              <a:cs typeface="Calibri"/>
            </a:endParaRPr>
          </a:p>
        </p:txBody>
      </p:sp>
      <p:sp>
        <p:nvSpPr>
          <p:cNvPr id="4" name="Foliennummernplatzhalter 3"/>
          <p:cNvSpPr>
            <a:spLocks noGrp="1"/>
          </p:cNvSpPr>
          <p:nvPr>
            <p:ph type="sldNum" sz="quarter" idx="5"/>
          </p:nvPr>
        </p:nvSpPr>
        <p:spPr/>
        <p:txBody>
          <a:bodyPr/>
          <a:lstStyle/>
          <a:p>
            <a:fld id="{5FBB98D2-C2BA-4CD7-8D64-DB9753FF9D98}" type="slidenum">
              <a:rPr lang="de-DE"/>
              <a:t>43</a:t>
            </a:fld>
            <a:endParaRPr lang="de-DE"/>
          </a:p>
        </p:txBody>
      </p:sp>
    </p:spTree>
    <p:extLst>
      <p:ext uri="{BB962C8B-B14F-4D97-AF65-F5344CB8AC3E}">
        <p14:creationId xmlns:p14="http://schemas.microsoft.com/office/powerpoint/2010/main" val="19355103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Semantic segmentation task results of Point Transformer</a:t>
            </a:r>
          </a:p>
        </p:txBody>
      </p:sp>
      <p:sp>
        <p:nvSpPr>
          <p:cNvPr id="4" name="Foliennummernplatzhalter 3"/>
          <p:cNvSpPr>
            <a:spLocks noGrp="1"/>
          </p:cNvSpPr>
          <p:nvPr>
            <p:ph type="sldNum" sz="quarter" idx="5"/>
          </p:nvPr>
        </p:nvSpPr>
        <p:spPr/>
        <p:txBody>
          <a:bodyPr/>
          <a:lstStyle/>
          <a:p>
            <a:fld id="{5FBB98D2-C2BA-4CD7-8D64-DB9753FF9D98}" type="slidenum">
              <a:rPr lang="de-DE"/>
              <a:t>44</a:t>
            </a:fld>
            <a:endParaRPr lang="de-DE"/>
          </a:p>
        </p:txBody>
      </p:sp>
    </p:spTree>
    <p:extLst>
      <p:ext uri="{BB962C8B-B14F-4D97-AF65-F5344CB8AC3E}">
        <p14:creationId xmlns:p14="http://schemas.microsoft.com/office/powerpoint/2010/main" val="2444013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Point </a:t>
            </a:r>
            <a:r>
              <a:rPr lang="en-US" err="1">
                <a:ea typeface="Calibri"/>
                <a:cs typeface="Calibri"/>
              </a:rPr>
              <a:t>Transfomer</a:t>
            </a:r>
            <a:r>
              <a:rPr lang="en-US">
                <a:ea typeface="Calibri"/>
                <a:cs typeface="Calibri"/>
              </a:rPr>
              <a:t> v2:</a:t>
            </a:r>
            <a:endParaRPr lang="en-US"/>
          </a:p>
          <a:p>
            <a:r>
              <a:rPr lang="en-US"/>
              <a:t>In vector attention, as the network goes deeper and there are more feature encoding channels, the</a:t>
            </a:r>
            <a:endParaRPr lang="de-DE">
              <a:ea typeface="Calibri"/>
              <a:cs typeface="Calibri"/>
            </a:endParaRPr>
          </a:p>
          <a:p>
            <a:r>
              <a:rPr lang="en-US"/>
              <a:t>number of parameters for the weight encoding layer increases drastically. The large parameter size</a:t>
            </a:r>
            <a:endParaRPr lang="de-DE"/>
          </a:p>
          <a:p>
            <a:r>
              <a:rPr lang="en-US"/>
              <a:t>restricts the efficiency and generalization ability of the model.</a:t>
            </a:r>
            <a:endParaRPr lang="en-US">
              <a:ea typeface="Calibri"/>
              <a:cs typeface="Calibri"/>
            </a:endParaRPr>
          </a:p>
          <a:p>
            <a:r>
              <a:rPr lang="en-US">
                <a:ea typeface="Calibri"/>
                <a:cs typeface="Calibri"/>
              </a:rPr>
              <a:t>Introduce grouped vector attention where the weights are not per </a:t>
            </a:r>
            <a:r>
              <a:rPr lang="en-US" err="1">
                <a:ea typeface="Calibri"/>
                <a:cs typeface="Calibri"/>
              </a:rPr>
              <a:t>chanel</a:t>
            </a:r>
            <a:r>
              <a:rPr lang="en-US">
                <a:ea typeface="Calibri"/>
                <a:cs typeface="Calibri"/>
              </a:rPr>
              <a:t>, but grouped over multiple </a:t>
            </a:r>
            <a:r>
              <a:rPr lang="en-US" err="1">
                <a:ea typeface="Calibri"/>
                <a:cs typeface="Calibri"/>
              </a:rPr>
              <a:t>chanels</a:t>
            </a:r>
            <a:endParaRPr lang="en-US">
              <a:ea typeface="Calibri"/>
              <a:cs typeface="Calibri"/>
            </a:endParaRPr>
          </a:p>
          <a:p>
            <a:r>
              <a:rPr lang="en-US">
                <a:ea typeface="Calibri"/>
                <a:cs typeface="Calibri"/>
              </a:rPr>
              <a:t>This leads to increased efficiency and prevents overfitting</a:t>
            </a:r>
          </a:p>
          <a:p>
            <a:endParaRPr lang="en-US">
              <a:ea typeface="Calibri"/>
              <a:cs typeface="Calibri"/>
            </a:endParaRPr>
          </a:p>
          <a:p>
            <a:r>
              <a:rPr lang="en-US">
                <a:ea typeface="Calibri"/>
                <a:cs typeface="Calibri"/>
              </a:rPr>
              <a:t>Point Transformer v3:</a:t>
            </a:r>
          </a:p>
          <a:p>
            <a:r>
              <a:rPr lang="en-US">
                <a:ea typeface="Calibri"/>
                <a:cs typeface="Calibri"/>
              </a:rPr>
              <a:t>Replace costly k-NN search by grouping points into contiguous patches for attention</a:t>
            </a:r>
          </a:p>
          <a:p>
            <a:r>
              <a:rPr lang="en-US">
                <a:ea typeface="Calibri"/>
                <a:cs typeface="Calibri"/>
              </a:rPr>
              <a:t>This is done by serializing the point cloud using space-filling curves, which we will not go into detail about</a:t>
            </a:r>
          </a:p>
        </p:txBody>
      </p:sp>
      <p:sp>
        <p:nvSpPr>
          <p:cNvPr id="4" name="Foliennummernplatzhalter 3"/>
          <p:cNvSpPr>
            <a:spLocks noGrp="1"/>
          </p:cNvSpPr>
          <p:nvPr>
            <p:ph type="sldNum" sz="quarter" idx="5"/>
          </p:nvPr>
        </p:nvSpPr>
        <p:spPr/>
        <p:txBody>
          <a:bodyPr/>
          <a:lstStyle/>
          <a:p>
            <a:fld id="{5FBB98D2-C2BA-4CD7-8D64-DB9753FF9D98}" type="slidenum">
              <a:rPr lang="de-DE"/>
              <a:t>45</a:t>
            </a:fld>
            <a:endParaRPr lang="de-DE"/>
          </a:p>
        </p:txBody>
      </p:sp>
    </p:spTree>
    <p:extLst>
      <p:ext uri="{BB962C8B-B14F-4D97-AF65-F5344CB8AC3E}">
        <p14:creationId xmlns:p14="http://schemas.microsoft.com/office/powerpoint/2010/main" val="4947097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Due to the natural fit of transformers to point cloud processing, there are lots of other works with similar ideas</a:t>
            </a:r>
          </a:p>
          <a:p>
            <a:r>
              <a:rPr lang="en-US">
                <a:ea typeface="Calibri"/>
                <a:cs typeface="Calibri"/>
              </a:rPr>
              <a:t>We only described one of these works, but there are more to discover</a:t>
            </a:r>
          </a:p>
        </p:txBody>
      </p:sp>
      <p:sp>
        <p:nvSpPr>
          <p:cNvPr id="4" name="Slide Number Placeholder 3"/>
          <p:cNvSpPr>
            <a:spLocks noGrp="1"/>
          </p:cNvSpPr>
          <p:nvPr>
            <p:ph type="sldNum" sz="quarter" idx="5"/>
          </p:nvPr>
        </p:nvSpPr>
        <p:spPr/>
        <p:txBody>
          <a:bodyPr/>
          <a:lstStyle/>
          <a:p>
            <a:fld id="{5FBB98D2-C2BA-4CD7-8D64-DB9753FF9D98}" type="slidenum">
              <a:rPr lang="de-DE"/>
              <a:t>46</a:t>
            </a:fld>
            <a:endParaRPr lang="de-DE"/>
          </a:p>
        </p:txBody>
      </p:sp>
    </p:spTree>
    <p:extLst>
      <p:ext uri="{BB962C8B-B14F-4D97-AF65-F5344CB8AC3E}">
        <p14:creationId xmlns:p14="http://schemas.microsoft.com/office/powerpoint/2010/main" val="34934178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Calibri"/>
              </a:rPr>
              <a:t>Pop re</a:t>
            </a:r>
          </a:p>
        </p:txBody>
      </p:sp>
      <p:sp>
        <p:nvSpPr>
          <p:cNvPr id="4" name="Slide Number Placeholder 3"/>
          <p:cNvSpPr>
            <a:spLocks noGrp="1"/>
          </p:cNvSpPr>
          <p:nvPr>
            <p:ph type="sldNum" sz="quarter" idx="5"/>
          </p:nvPr>
        </p:nvSpPr>
        <p:spPr/>
        <p:txBody>
          <a:bodyPr/>
          <a:lstStyle/>
          <a:p>
            <a:fld id="{7EA201C5-0F8F-0D4D-BCEB-5FECC11E143A}" type="slidenum">
              <a:rPr lang="en-US" smtClean="0"/>
              <a:t>48</a:t>
            </a:fld>
            <a:endParaRPr lang="en-US"/>
          </a:p>
        </p:txBody>
      </p:sp>
    </p:spTree>
    <p:extLst>
      <p:ext uri="{BB962C8B-B14F-4D97-AF65-F5344CB8AC3E}">
        <p14:creationId xmlns:p14="http://schemas.microsoft.com/office/powerpoint/2010/main" val="139145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The main problem is, however, the loss of geometric details due to the discretization</a:t>
            </a:r>
          </a:p>
          <a:p>
            <a:r>
              <a:rPr lang="en-US">
                <a:ea typeface="Calibri"/>
                <a:cs typeface="Calibri"/>
              </a:rPr>
              <a:t>Unless the voxel-grid-resolution is very high (which leads to higher memory </a:t>
            </a:r>
            <a:r>
              <a:rPr lang="en-US"/>
              <a:t>requirements </a:t>
            </a:r>
            <a:r>
              <a:rPr lang="en-US">
                <a:ea typeface="Calibri"/>
                <a:cs typeface="Calibri"/>
              </a:rPr>
              <a:t>again), you will lose information about local geometry</a:t>
            </a:r>
          </a:p>
        </p:txBody>
      </p:sp>
      <p:sp>
        <p:nvSpPr>
          <p:cNvPr id="4" name="Foliennummernplatzhalter 3"/>
          <p:cNvSpPr>
            <a:spLocks noGrp="1"/>
          </p:cNvSpPr>
          <p:nvPr>
            <p:ph type="sldNum" sz="quarter" idx="5"/>
          </p:nvPr>
        </p:nvSpPr>
        <p:spPr/>
        <p:txBody>
          <a:bodyPr/>
          <a:lstStyle/>
          <a:p>
            <a:fld id="{5FBB98D2-C2BA-4CD7-8D64-DB9753FF9D98}" type="slidenum">
              <a:rPr lang="de-DE"/>
              <a:t>7</a:t>
            </a:fld>
            <a:endParaRPr lang="de-DE"/>
          </a:p>
        </p:txBody>
      </p:sp>
    </p:spTree>
    <p:extLst>
      <p:ext uri="{BB962C8B-B14F-4D97-AF65-F5344CB8AC3E}">
        <p14:creationId xmlns:p14="http://schemas.microsoft.com/office/powerpoint/2010/main" val="711376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A third approach, and the one we will be focusing on in this lecture are Point-based networks</a:t>
            </a:r>
          </a:p>
          <a:p>
            <a:endParaRPr lang="en-US">
              <a:ea typeface="Calibri"/>
              <a:cs typeface="Calibri"/>
            </a:endParaRPr>
          </a:p>
          <a:p>
            <a:r>
              <a:rPr lang="en-US">
                <a:ea typeface="Calibri"/>
                <a:cs typeface="Calibri"/>
              </a:rPr>
              <a:t>It is not trivial to design a network that directly consumes point clouds, because we must make sure it </a:t>
            </a:r>
          </a:p>
          <a:p>
            <a:pPr marL="171450" indent="-171450">
              <a:buFont typeface="Calibri"/>
              <a:buChar char="-"/>
            </a:pPr>
            <a:r>
              <a:rPr lang="en-US">
                <a:ea typeface="Calibri"/>
                <a:cs typeface="Calibri"/>
              </a:rPr>
              <a:t>Is permutation invariant,</a:t>
            </a:r>
          </a:p>
          <a:p>
            <a:pPr marL="171450" indent="-171450">
              <a:buFont typeface="Calibri"/>
              <a:buChar char="-"/>
            </a:pPr>
            <a:r>
              <a:rPr lang="en-US">
                <a:ea typeface="Calibri"/>
                <a:cs typeface="Calibri"/>
              </a:rPr>
              <a:t>Works for variable number of points</a:t>
            </a:r>
          </a:p>
          <a:p>
            <a:pPr marL="171450" indent="-171450">
              <a:buFont typeface="Calibri"/>
              <a:buChar char="-"/>
            </a:pPr>
            <a:r>
              <a:rPr lang="en-US">
                <a:ea typeface="Calibri"/>
                <a:cs typeface="Calibri"/>
              </a:rPr>
              <a:t>Is locality aware, i.e. can reason about local neighborhoods of points</a:t>
            </a:r>
          </a:p>
          <a:p>
            <a:endParaRPr lang="en-US">
              <a:ea typeface="Calibri"/>
              <a:cs typeface="Calibri"/>
            </a:endParaRPr>
          </a:p>
        </p:txBody>
      </p:sp>
      <p:sp>
        <p:nvSpPr>
          <p:cNvPr id="4" name="Foliennummernplatzhalter 3"/>
          <p:cNvSpPr>
            <a:spLocks noGrp="1"/>
          </p:cNvSpPr>
          <p:nvPr>
            <p:ph type="sldNum" sz="quarter" idx="5"/>
          </p:nvPr>
        </p:nvSpPr>
        <p:spPr/>
        <p:txBody>
          <a:bodyPr/>
          <a:lstStyle/>
          <a:p>
            <a:fld id="{5FBB98D2-C2BA-4CD7-8D64-DB9753FF9D98}" type="slidenum">
              <a:rPr lang="de-DE"/>
              <a:t>8</a:t>
            </a:fld>
            <a:endParaRPr lang="de-DE"/>
          </a:p>
        </p:txBody>
      </p:sp>
    </p:spTree>
    <p:extLst>
      <p:ext uri="{BB962C8B-B14F-4D97-AF65-F5344CB8AC3E}">
        <p14:creationId xmlns:p14="http://schemas.microsoft.com/office/powerpoint/2010/main" val="26118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Can you achieve Permutation Invariance by ordering the points in some canonical order, based on their coordinates?</a:t>
            </a:r>
          </a:p>
          <a:p>
            <a:endParaRPr lang="en-US">
              <a:ea typeface="Calibri"/>
              <a:cs typeface="Calibri"/>
            </a:endParaRPr>
          </a:p>
          <a:p>
            <a:r>
              <a:rPr lang="en-US">
                <a:ea typeface="Calibri"/>
                <a:cs typeface="Calibri"/>
              </a:rPr>
              <a:t>E.g. you could try something like lexicographic ordering</a:t>
            </a:r>
          </a:p>
          <a:p>
            <a:endParaRPr lang="en-US">
              <a:ea typeface="Calibri"/>
              <a:cs typeface="Calibri"/>
            </a:endParaRPr>
          </a:p>
          <a:p>
            <a:r>
              <a:rPr lang="en-US">
                <a:ea typeface="Calibri"/>
                <a:cs typeface="Calibri"/>
              </a:rPr>
              <a:t>Can you see any problems?</a:t>
            </a:r>
          </a:p>
        </p:txBody>
      </p:sp>
      <p:sp>
        <p:nvSpPr>
          <p:cNvPr id="4" name="Foliennummernplatzhalter 3"/>
          <p:cNvSpPr>
            <a:spLocks noGrp="1"/>
          </p:cNvSpPr>
          <p:nvPr>
            <p:ph type="sldNum" sz="quarter" idx="5"/>
          </p:nvPr>
        </p:nvSpPr>
        <p:spPr/>
        <p:txBody>
          <a:bodyPr/>
          <a:lstStyle/>
          <a:p>
            <a:fld id="{5FBB98D2-C2BA-4CD7-8D64-DB9753FF9D98}" type="slidenum">
              <a:t>9</a:t>
            </a:fld>
            <a:endParaRPr lang="de-DE"/>
          </a:p>
        </p:txBody>
      </p:sp>
    </p:spTree>
    <p:extLst>
      <p:ext uri="{BB962C8B-B14F-4D97-AF65-F5344CB8AC3E}">
        <p14:creationId xmlns:p14="http://schemas.microsoft.com/office/powerpoint/2010/main" val="3963056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BFEDE-1686-DEEA-CBB1-256733D31CB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9A6734C-C597-88A2-2B6C-5E121AFD3DF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1274E3F-C8FE-2570-1FC5-33ECFC12004F}"/>
              </a:ext>
            </a:extLst>
          </p:cNvPr>
          <p:cNvSpPr>
            <a:spLocks noGrp="1"/>
          </p:cNvSpPr>
          <p:nvPr>
            <p:ph type="body" idx="1"/>
          </p:nvPr>
        </p:nvSpPr>
        <p:spPr/>
        <p:txBody>
          <a:bodyPr/>
          <a:lstStyle/>
          <a:p>
            <a:r>
              <a:rPr lang="en-US">
                <a:ea typeface="Calibri"/>
                <a:cs typeface="Calibri"/>
              </a:rPr>
              <a:t>Slight perturbations lead to drastically different orderings!</a:t>
            </a:r>
          </a:p>
          <a:p>
            <a:r>
              <a:rPr lang="en-US"/>
              <a:t>In fact in can be shown that in high dimensional space there exists no ordering that is stable </a:t>
            </a:r>
            <a:r>
              <a:rPr lang="en-US" err="1"/>
              <a:t>w.r.t.</a:t>
            </a:r>
            <a:r>
              <a:rPr lang="en-US"/>
              <a:t> point perturbations in the general sense.</a:t>
            </a:r>
            <a:endParaRPr lang="en-US">
              <a:ea typeface="Calibri"/>
              <a:cs typeface="Calibri"/>
            </a:endParaRPr>
          </a:p>
          <a:p>
            <a:endParaRPr lang="en-US">
              <a:ea typeface="Calibri"/>
              <a:cs typeface="Calibri"/>
            </a:endParaRPr>
          </a:p>
          <a:p>
            <a:r>
              <a:rPr lang="en-US">
                <a:ea typeface="Calibri"/>
                <a:cs typeface="Calibri"/>
              </a:rPr>
              <a:t>If you have a network that takes ordered points as input, this network will be very sensitive to even the slightest perturbations of single points, which we do not want</a:t>
            </a:r>
          </a:p>
          <a:p>
            <a:endParaRPr lang="en-US">
              <a:ea typeface="Calibri"/>
              <a:cs typeface="Calibri"/>
            </a:endParaRPr>
          </a:p>
        </p:txBody>
      </p:sp>
      <p:sp>
        <p:nvSpPr>
          <p:cNvPr id="4" name="Foliennummernplatzhalter 3">
            <a:extLst>
              <a:ext uri="{FF2B5EF4-FFF2-40B4-BE49-F238E27FC236}">
                <a16:creationId xmlns:a16="http://schemas.microsoft.com/office/drawing/2014/main" id="{15A05684-51F1-7775-0403-A3954CB34EB6}"/>
              </a:ext>
            </a:extLst>
          </p:cNvPr>
          <p:cNvSpPr>
            <a:spLocks noGrp="1"/>
          </p:cNvSpPr>
          <p:nvPr>
            <p:ph type="sldNum" sz="quarter" idx="5"/>
          </p:nvPr>
        </p:nvSpPr>
        <p:spPr/>
        <p:txBody>
          <a:bodyPr/>
          <a:lstStyle/>
          <a:p>
            <a:fld id="{5FBB98D2-C2BA-4CD7-8D64-DB9753FF9D98}" type="slidenum">
              <a:t>10</a:t>
            </a:fld>
            <a:endParaRPr lang="de-DE"/>
          </a:p>
        </p:txBody>
      </p:sp>
    </p:spTree>
    <p:extLst>
      <p:ext uri="{BB962C8B-B14F-4D97-AF65-F5344CB8AC3E}">
        <p14:creationId xmlns:p14="http://schemas.microsoft.com/office/powerpoint/2010/main" val="3110511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Min, max, mean are all symmetric</a:t>
            </a:r>
          </a:p>
          <a:p>
            <a:r>
              <a:rPr lang="en-US">
                <a:ea typeface="Calibri"/>
                <a:cs typeface="Calibri"/>
              </a:rPr>
              <a:t>They also allow variable number of input points</a:t>
            </a:r>
          </a:p>
        </p:txBody>
      </p:sp>
      <p:sp>
        <p:nvSpPr>
          <p:cNvPr id="4" name="Foliennummernplatzhalter 3"/>
          <p:cNvSpPr>
            <a:spLocks noGrp="1"/>
          </p:cNvSpPr>
          <p:nvPr>
            <p:ph type="sldNum" sz="quarter" idx="5"/>
          </p:nvPr>
        </p:nvSpPr>
        <p:spPr/>
        <p:txBody>
          <a:bodyPr/>
          <a:lstStyle/>
          <a:p>
            <a:fld id="{5FBB98D2-C2BA-4CD7-8D64-DB9753FF9D98}" type="slidenum">
              <a:rPr lang="de-DE"/>
              <a:t>12</a:t>
            </a:fld>
            <a:endParaRPr lang="de-DE"/>
          </a:p>
        </p:txBody>
      </p:sp>
    </p:spTree>
    <p:extLst>
      <p:ext uri="{BB962C8B-B14F-4D97-AF65-F5344CB8AC3E}">
        <p14:creationId xmlns:p14="http://schemas.microsoft.com/office/powerpoint/2010/main" val="2367538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ea typeface="Calibri"/>
              <a:cs typeface="Calibri"/>
            </a:endParaRPr>
          </a:p>
          <a:p>
            <a:r>
              <a:rPr lang="en-US">
                <a:ea typeface="Calibri"/>
                <a:cs typeface="Calibri"/>
              </a:rPr>
              <a:t>The MLPs on the left (before max pooling) are *shared* between all points, i.e. every point gets processed by the same </a:t>
            </a:r>
            <a:r>
              <a:rPr lang="en-US" err="1">
                <a:ea typeface="Calibri"/>
                <a:cs typeface="Calibri"/>
              </a:rPr>
              <a:t>mlps</a:t>
            </a:r>
            <a:r>
              <a:rPr lang="en-US">
                <a:ea typeface="Calibri"/>
                <a:cs typeface="Calibri"/>
              </a:rPr>
              <a:t> with the same weights and biases etc.</a:t>
            </a:r>
          </a:p>
          <a:p>
            <a:r>
              <a:rPr lang="en-US">
                <a:ea typeface="Calibri"/>
                <a:cs typeface="Calibri"/>
              </a:rPr>
              <a:t>The numbers correspond to the sizes of the hidden layers (input layer sizes are omitted)</a:t>
            </a:r>
          </a:p>
          <a:p>
            <a:r>
              <a:rPr lang="en-US">
                <a:ea typeface="Calibri"/>
                <a:cs typeface="Calibri"/>
              </a:rPr>
              <a:t>We start with </a:t>
            </a:r>
            <a:r>
              <a:rPr lang="en-US" err="1">
                <a:ea typeface="Calibri"/>
                <a:cs typeface="Calibri"/>
              </a:rPr>
              <a:t>n</a:t>
            </a:r>
            <a:r>
              <a:rPr lang="en-US">
                <a:ea typeface="Calibri"/>
                <a:cs typeface="Calibri"/>
              </a:rPr>
              <a:t> x 3 point cloud</a:t>
            </a:r>
          </a:p>
          <a:p>
            <a:r>
              <a:rPr lang="en-US">
                <a:ea typeface="Calibri"/>
                <a:cs typeface="Calibri"/>
              </a:rPr>
              <a:t>Each point gets mapped by the first MLP to a 64-dim vector, i.e. we end up with a n x 64 feature cloud</a:t>
            </a:r>
          </a:p>
          <a:p>
            <a:r>
              <a:rPr lang="en-US">
                <a:ea typeface="Calibri"/>
                <a:cs typeface="Calibri"/>
              </a:rPr>
              <a:t>These features are processed further by another MLP with hidden layer sizes (64, 128, 1024), again pointwise.</a:t>
            </a:r>
          </a:p>
          <a:p>
            <a:r>
              <a:rPr lang="en-US">
                <a:ea typeface="Calibri"/>
                <a:cs typeface="Calibri"/>
              </a:rPr>
              <a:t>We end up with a n x 1024 feature matrix, one feature vector per point</a:t>
            </a:r>
          </a:p>
          <a:p>
            <a:r>
              <a:rPr lang="en-US">
                <a:ea typeface="Calibri"/>
                <a:cs typeface="Calibri"/>
              </a:rPr>
              <a:t>These are aggregated using max pooling to get a single global feature vector, followed by a simple </a:t>
            </a:r>
            <a:r>
              <a:rPr lang="en-US" err="1">
                <a:ea typeface="Calibri"/>
                <a:cs typeface="Calibri"/>
              </a:rPr>
              <a:t>mlp</a:t>
            </a:r>
            <a:r>
              <a:rPr lang="en-US">
                <a:ea typeface="Calibri"/>
                <a:cs typeface="Calibri"/>
              </a:rPr>
              <a:t> to predict output scores (e.g. for a specific class in case of classification)</a:t>
            </a:r>
          </a:p>
          <a:p>
            <a:endParaRPr lang="en-US">
              <a:ea typeface="Calibri"/>
              <a:cs typeface="Calibri"/>
            </a:endParaRPr>
          </a:p>
          <a:p>
            <a:r>
              <a:rPr lang="en-US">
                <a:ea typeface="Calibri"/>
                <a:cs typeface="Calibri"/>
              </a:rPr>
              <a:t>Question: Isn't there then just one single point which is relevant for the global feature vector, since we use max-pooling?</a:t>
            </a:r>
          </a:p>
          <a:p>
            <a:r>
              <a:rPr lang="en-US">
                <a:ea typeface="Calibri"/>
                <a:cs typeface="Calibri"/>
              </a:rPr>
              <a:t>Ans: No, because max pooling is done channel-wise. EXPLAIN </a:t>
            </a:r>
          </a:p>
          <a:p>
            <a:endParaRPr lang="en-US">
              <a:ea typeface="Calibri"/>
              <a:cs typeface="Calibri"/>
            </a:endParaRPr>
          </a:p>
          <a:p>
            <a:endParaRPr lang="en-US">
              <a:ea typeface="Calibri"/>
              <a:cs typeface="Calibri"/>
            </a:endParaRPr>
          </a:p>
          <a:p>
            <a:r>
              <a:rPr lang="en-GB"/>
              <a:t>The “64×64 MLP” in </a:t>
            </a:r>
            <a:r>
              <a:rPr lang="en-GB" err="1"/>
              <a:t>PointNet</a:t>
            </a:r>
            <a:r>
              <a:rPr lang="en-GB"/>
              <a:t> is really two layers:</a:t>
            </a:r>
          </a:p>
          <a:p>
            <a:pPr>
              <a:buFont typeface="+mj-lt"/>
              <a:buAutoNum type="arabicPeriod"/>
            </a:pPr>
            <a:r>
              <a:rPr lang="en-GB"/>
              <a:t>3→64 (weight shape 3×64)</a:t>
            </a:r>
          </a:p>
          <a:p>
            <a:pPr>
              <a:buFont typeface="+mj-lt"/>
              <a:buAutoNum type="arabicPeriod"/>
            </a:pPr>
            <a:r>
              <a:rPr lang="en-GB"/>
              <a:t>64→64 (weight shape 64×64)</a:t>
            </a:r>
          </a:p>
          <a:p>
            <a:r>
              <a:rPr lang="en-GB"/>
              <a:t>You apply both layers </a:t>
            </a:r>
            <a:r>
              <a:rPr lang="en-GB" b="1"/>
              <a:t>independently</a:t>
            </a:r>
            <a:r>
              <a:rPr lang="en-GB"/>
              <a:t> to each of the N points. Hence, you go from N×3 → N×64 (after layer 1) → N×64 (after layer 2). There is no dimension mismatch, because the very first layer accepts 3-dim input per point.</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5FBB98D2-C2BA-4CD7-8D64-DB9753FF9D98}" type="slidenum">
              <a:rPr lang="en-DE" smtClean="0"/>
              <a:t>16</a:t>
            </a:fld>
            <a:endParaRPr lang="en-DE"/>
          </a:p>
        </p:txBody>
      </p:sp>
    </p:spTree>
    <p:extLst>
      <p:ext uri="{BB962C8B-B14F-4D97-AF65-F5344CB8AC3E}">
        <p14:creationId xmlns:p14="http://schemas.microsoft.com/office/powerpoint/2010/main" val="2942482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Here the input points are 9 dimensional:</a:t>
            </a:r>
            <a:endParaRPr lang="de-DE"/>
          </a:p>
          <a:p>
            <a:r>
              <a:rPr lang="en-US">
                <a:ea typeface="Calibri"/>
                <a:cs typeface="Calibri"/>
              </a:rPr>
              <a:t>(</a:t>
            </a:r>
            <a:r>
              <a:rPr lang="en-US" err="1">
                <a:ea typeface="Calibri"/>
                <a:cs typeface="Calibri"/>
              </a:rPr>
              <a:t>x,y,z</a:t>
            </a:r>
            <a:r>
              <a:rPr lang="en-US">
                <a:ea typeface="Calibri"/>
                <a:cs typeface="Calibri"/>
              </a:rPr>
              <a:t>) (3)</a:t>
            </a:r>
          </a:p>
          <a:p>
            <a:r>
              <a:rPr lang="en-US">
                <a:ea typeface="Calibri"/>
                <a:cs typeface="Calibri"/>
              </a:rPr>
              <a:t>RGB (3)</a:t>
            </a:r>
          </a:p>
          <a:p>
            <a:r>
              <a:rPr lang="en-US">
                <a:ea typeface="Calibri"/>
                <a:cs typeface="Calibri"/>
              </a:rPr>
              <a:t>Normalized location as to the room (in range [0,1])</a:t>
            </a:r>
          </a:p>
        </p:txBody>
      </p:sp>
      <p:sp>
        <p:nvSpPr>
          <p:cNvPr id="4" name="Foliennummernplatzhalter 3"/>
          <p:cNvSpPr>
            <a:spLocks noGrp="1"/>
          </p:cNvSpPr>
          <p:nvPr>
            <p:ph type="sldNum" sz="quarter" idx="5"/>
          </p:nvPr>
        </p:nvSpPr>
        <p:spPr/>
        <p:txBody>
          <a:bodyPr/>
          <a:lstStyle/>
          <a:p>
            <a:fld id="{5FBB98D2-C2BA-4CD7-8D64-DB9753FF9D98}" type="slidenum">
              <a:rPr lang="de-DE"/>
              <a:t>22</a:t>
            </a:fld>
            <a:endParaRPr lang="de-DE"/>
          </a:p>
        </p:txBody>
      </p:sp>
    </p:spTree>
    <p:extLst>
      <p:ext uri="{BB962C8B-B14F-4D97-AF65-F5344CB8AC3E}">
        <p14:creationId xmlns:p14="http://schemas.microsoft.com/office/powerpoint/2010/main" val="3234610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D3EB3054-B75A-4BD7-8B3E-8DC0F614FAF3}" type="datetimeFigureOut">
              <a:rPr lang="de-DE" smtClean="0"/>
              <a:t>03.06.2025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t>‹#›</a:t>
            </a:fld>
            <a:endParaRPr lang="de-DE"/>
          </a:p>
        </p:txBody>
      </p:sp>
    </p:spTree>
    <p:extLst>
      <p:ext uri="{BB962C8B-B14F-4D97-AF65-F5344CB8AC3E}">
        <p14:creationId xmlns:p14="http://schemas.microsoft.com/office/powerpoint/2010/main" val="4043166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3EB3054-B75A-4BD7-8B3E-8DC0F614FAF3}" type="datetimeFigureOut">
              <a:rPr lang="de-DE" smtClean="0"/>
              <a:t>03.06.2025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t>‹#›</a:t>
            </a:fld>
            <a:endParaRPr lang="de-DE"/>
          </a:p>
        </p:txBody>
      </p:sp>
    </p:spTree>
    <p:extLst>
      <p:ext uri="{BB962C8B-B14F-4D97-AF65-F5344CB8AC3E}">
        <p14:creationId xmlns:p14="http://schemas.microsoft.com/office/powerpoint/2010/main" val="1699206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3EB3054-B75A-4BD7-8B3E-8DC0F614FAF3}" type="datetimeFigureOut">
              <a:rPr lang="de-DE" smtClean="0"/>
              <a:t>03.06.2025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t>‹#›</a:t>
            </a:fld>
            <a:endParaRPr lang="de-DE"/>
          </a:p>
        </p:txBody>
      </p:sp>
    </p:spTree>
    <p:extLst>
      <p:ext uri="{BB962C8B-B14F-4D97-AF65-F5344CB8AC3E}">
        <p14:creationId xmlns:p14="http://schemas.microsoft.com/office/powerpoint/2010/main" val="2809958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3EB3054-B75A-4BD7-8B3E-8DC0F614FAF3}" type="datetimeFigureOut">
              <a:rPr lang="de-DE" smtClean="0"/>
              <a:t>03.06.2025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t>‹#›</a:t>
            </a:fld>
            <a:endParaRPr lang="de-DE"/>
          </a:p>
        </p:txBody>
      </p:sp>
    </p:spTree>
    <p:extLst>
      <p:ext uri="{BB962C8B-B14F-4D97-AF65-F5344CB8AC3E}">
        <p14:creationId xmlns:p14="http://schemas.microsoft.com/office/powerpoint/2010/main" val="3433200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D3EB3054-B75A-4BD7-8B3E-8DC0F614FAF3}" type="datetimeFigureOut">
              <a:rPr lang="de-DE" smtClean="0"/>
              <a:t>03.06.2025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t>‹#›</a:t>
            </a:fld>
            <a:endParaRPr lang="de-DE"/>
          </a:p>
        </p:txBody>
      </p:sp>
    </p:spTree>
    <p:extLst>
      <p:ext uri="{BB962C8B-B14F-4D97-AF65-F5344CB8AC3E}">
        <p14:creationId xmlns:p14="http://schemas.microsoft.com/office/powerpoint/2010/main" val="2835585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D3EB3054-B75A-4BD7-8B3E-8DC0F614FAF3}" type="datetimeFigureOut">
              <a:rPr lang="de-DE" smtClean="0"/>
              <a:t>03.06.2025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02006FE-6571-4354-8775-F8708372C227}" type="slidenum">
              <a:rPr lang="de-DE" smtClean="0"/>
              <a:t>‹#›</a:t>
            </a:fld>
            <a:endParaRPr lang="de-DE"/>
          </a:p>
        </p:txBody>
      </p:sp>
    </p:spTree>
    <p:extLst>
      <p:ext uri="{BB962C8B-B14F-4D97-AF65-F5344CB8AC3E}">
        <p14:creationId xmlns:p14="http://schemas.microsoft.com/office/powerpoint/2010/main" val="742901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D3EB3054-B75A-4BD7-8B3E-8DC0F614FAF3}" type="datetimeFigureOut">
              <a:rPr lang="de-DE" smtClean="0"/>
              <a:t>03.06.2025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802006FE-6571-4354-8775-F8708372C227}" type="slidenum">
              <a:rPr lang="de-DE" smtClean="0"/>
              <a:t>‹#›</a:t>
            </a:fld>
            <a:endParaRPr lang="de-DE"/>
          </a:p>
        </p:txBody>
      </p:sp>
    </p:spTree>
    <p:extLst>
      <p:ext uri="{BB962C8B-B14F-4D97-AF65-F5344CB8AC3E}">
        <p14:creationId xmlns:p14="http://schemas.microsoft.com/office/powerpoint/2010/main" val="2024084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D3EB3054-B75A-4BD7-8B3E-8DC0F614FAF3}" type="datetimeFigureOut">
              <a:rPr lang="de-DE" smtClean="0"/>
              <a:t>03.06.2025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802006FE-6571-4354-8775-F8708372C227}" type="slidenum">
              <a:rPr lang="de-DE" smtClean="0"/>
              <a:t>‹#›</a:t>
            </a:fld>
            <a:endParaRPr lang="de-DE"/>
          </a:p>
        </p:txBody>
      </p:sp>
    </p:spTree>
    <p:extLst>
      <p:ext uri="{BB962C8B-B14F-4D97-AF65-F5344CB8AC3E}">
        <p14:creationId xmlns:p14="http://schemas.microsoft.com/office/powerpoint/2010/main" val="2440206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D3EB3054-B75A-4BD7-8B3E-8DC0F614FAF3}" type="datetimeFigureOut">
              <a:rPr lang="de-DE" smtClean="0"/>
              <a:t>03.06.2025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802006FE-6571-4354-8775-F8708372C227}" type="slidenum">
              <a:rPr lang="de-DE" smtClean="0"/>
              <a:t>‹#›</a:t>
            </a:fld>
            <a:endParaRPr lang="de-DE"/>
          </a:p>
        </p:txBody>
      </p:sp>
    </p:spTree>
    <p:extLst>
      <p:ext uri="{BB962C8B-B14F-4D97-AF65-F5344CB8AC3E}">
        <p14:creationId xmlns:p14="http://schemas.microsoft.com/office/powerpoint/2010/main" val="3087692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D3EB3054-B75A-4BD7-8B3E-8DC0F614FAF3}" type="datetimeFigureOut">
              <a:rPr lang="de-DE" smtClean="0"/>
              <a:t>03.06.2025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02006FE-6571-4354-8775-F8708372C227}" type="slidenum">
              <a:rPr lang="de-DE" smtClean="0"/>
              <a:t>‹#›</a:t>
            </a:fld>
            <a:endParaRPr lang="de-DE"/>
          </a:p>
        </p:txBody>
      </p:sp>
    </p:spTree>
    <p:extLst>
      <p:ext uri="{BB962C8B-B14F-4D97-AF65-F5344CB8AC3E}">
        <p14:creationId xmlns:p14="http://schemas.microsoft.com/office/powerpoint/2010/main" val="3453883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D3EB3054-B75A-4BD7-8B3E-8DC0F614FAF3}" type="datetimeFigureOut">
              <a:rPr lang="de-DE" smtClean="0"/>
              <a:t>03.06.2025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02006FE-6571-4354-8775-F8708372C227}" type="slidenum">
              <a:rPr lang="de-DE" smtClean="0"/>
              <a:t>‹#›</a:t>
            </a:fld>
            <a:endParaRPr lang="de-DE"/>
          </a:p>
        </p:txBody>
      </p:sp>
    </p:spTree>
    <p:extLst>
      <p:ext uri="{BB962C8B-B14F-4D97-AF65-F5344CB8AC3E}">
        <p14:creationId xmlns:p14="http://schemas.microsoft.com/office/powerpoint/2010/main" val="2509888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3EB3054-B75A-4BD7-8B3E-8DC0F614FAF3}" type="datetimeFigureOut">
              <a:rPr lang="de-DE" smtClean="0"/>
              <a:t>03.06.2025</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02006FE-6571-4354-8775-F8708372C227}" type="slidenum">
              <a:rPr lang="de-DE" smtClean="0"/>
              <a:t>‹#›</a:t>
            </a:fld>
            <a:endParaRPr lang="de-DE"/>
          </a:p>
        </p:txBody>
      </p:sp>
    </p:spTree>
    <p:extLst>
      <p:ext uri="{BB962C8B-B14F-4D97-AF65-F5344CB8AC3E}">
        <p14:creationId xmlns:p14="http://schemas.microsoft.com/office/powerpoint/2010/main" val="5947254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hyperlink" Target="https://sebastianraschka.com/blog/2023/self-attention-from-scratch.html"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d2l.ai/"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06D9F-780D-B14D-ABB7-69993CBE5B0A}"/>
              </a:ext>
            </a:extLst>
          </p:cNvPr>
          <p:cNvSpPr>
            <a:spLocks noGrp="1"/>
          </p:cNvSpPr>
          <p:nvPr>
            <p:ph type="ctrTitle"/>
          </p:nvPr>
        </p:nvSpPr>
        <p:spPr>
          <a:xfrm>
            <a:off x="1101681" y="612917"/>
            <a:ext cx="9565128" cy="1006725"/>
          </a:xfrm>
        </p:spPr>
        <p:txBody>
          <a:bodyPr>
            <a:normAutofit fontScale="90000"/>
          </a:bodyPr>
          <a:lstStyle/>
          <a:p>
            <a:r>
              <a:rPr lang="en-US" sz="5400">
                <a:latin typeface="Calibri Light"/>
                <a:cs typeface="Calibri Light"/>
              </a:rPr>
              <a:t>Hands-on AI based 3D Vision– Summer 25</a:t>
            </a:r>
            <a:endParaRPr lang="en-US" sz="5400">
              <a:latin typeface="Calibri Light" panose="020F0302020204030204" pitchFamily="34" charset="0"/>
              <a:cs typeface="Calibri Light" panose="020F0302020204030204" pitchFamily="34" charset="0"/>
            </a:endParaRPr>
          </a:p>
        </p:txBody>
      </p:sp>
      <p:sp>
        <p:nvSpPr>
          <p:cNvPr id="3" name="Subtitle 2">
            <a:extLst>
              <a:ext uri="{FF2B5EF4-FFF2-40B4-BE49-F238E27FC236}">
                <a16:creationId xmlns:a16="http://schemas.microsoft.com/office/drawing/2014/main" id="{9DA27F60-21CE-0143-8E1D-C2EDD370C1F5}"/>
              </a:ext>
            </a:extLst>
          </p:cNvPr>
          <p:cNvSpPr>
            <a:spLocks noGrp="1"/>
          </p:cNvSpPr>
          <p:nvPr>
            <p:ph type="subTitle" idx="1"/>
          </p:nvPr>
        </p:nvSpPr>
        <p:spPr>
          <a:xfrm>
            <a:off x="1525192" y="2704241"/>
            <a:ext cx="9141619" cy="1655331"/>
          </a:xfrm>
        </p:spPr>
        <p:txBody>
          <a:bodyPr vert="horz" lIns="91440" tIns="45720" rIns="91440" bIns="45720" rtlCol="0" anchor="t">
            <a:noAutofit/>
          </a:bodyPr>
          <a:lstStyle/>
          <a:p>
            <a:r>
              <a:rPr lang="en-US" sz="2400">
                <a:latin typeface="Calibri"/>
                <a:ea typeface="Calibri"/>
                <a:cs typeface="Calibri"/>
              </a:rPr>
              <a:t>Lecture </a:t>
            </a:r>
            <a:r>
              <a:rPr lang="en-US">
                <a:latin typeface="Calibri"/>
                <a:ea typeface="Calibri"/>
                <a:cs typeface="Calibri"/>
              </a:rPr>
              <a:t>6_2 </a:t>
            </a:r>
            <a:r>
              <a:rPr lang="en-US" sz="2400">
                <a:latin typeface="Calibri"/>
                <a:ea typeface="Calibri"/>
                <a:cs typeface="Calibri"/>
              </a:rPr>
              <a:t>– </a:t>
            </a:r>
            <a:r>
              <a:rPr lang="en-US">
                <a:latin typeface="Calibri"/>
                <a:ea typeface="Calibri"/>
                <a:cs typeface="Calibri"/>
              </a:rPr>
              <a:t>Point Cloud Processing</a:t>
            </a:r>
            <a:endParaRPr lang="de-DE"/>
          </a:p>
          <a:p>
            <a:endParaRPr lang="en-US" sz="2400">
              <a:solidFill>
                <a:schemeClr val="tx1"/>
              </a:solidFill>
              <a:latin typeface="Calibri" panose="020F0502020204030204" pitchFamily="34" charset="0"/>
              <a:cs typeface="Calibri" panose="020F0502020204030204" pitchFamily="34" charset="0"/>
            </a:endParaRPr>
          </a:p>
          <a:p>
            <a:r>
              <a:rPr lang="en-US" sz="2400">
                <a:solidFill>
                  <a:schemeClr val="tx1"/>
                </a:solidFill>
                <a:latin typeface="Calibri"/>
                <a:ea typeface="Calibri"/>
                <a:cs typeface="Calibri"/>
              </a:rPr>
              <a:t>Prof. Dr.-Ing. Gerard Pons-Moll</a:t>
            </a:r>
          </a:p>
          <a:p>
            <a:r>
              <a:rPr lang="en-US" sz="2400">
                <a:solidFill>
                  <a:schemeClr val="tx1"/>
                </a:solidFill>
                <a:latin typeface="Calibri" panose="020F0502020204030204" pitchFamily="34" charset="0"/>
                <a:cs typeface="Calibri" panose="020F0502020204030204" pitchFamily="34" charset="0"/>
              </a:rPr>
              <a:t>University of Tübingen / MPI-Informatics</a:t>
            </a:r>
          </a:p>
          <a:p>
            <a:endParaRPr lang="en-US" sz="2400">
              <a:solidFill>
                <a:schemeClr val="tx1"/>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3F4E07E-AD63-E148-8B5E-322E20758D55}"/>
              </a:ext>
            </a:extLst>
          </p:cNvPr>
          <p:cNvPicPr>
            <a:picLocks noChangeAspect="1"/>
          </p:cNvPicPr>
          <p:nvPr/>
        </p:nvPicPr>
        <p:blipFill>
          <a:blip r:embed="rId2"/>
          <a:stretch>
            <a:fillRect/>
          </a:stretch>
        </p:blipFill>
        <p:spPr>
          <a:xfrm>
            <a:off x="3663905" y="4881588"/>
            <a:ext cx="4921508" cy="1261222"/>
          </a:xfrm>
          <a:prstGeom prst="rect">
            <a:avLst/>
          </a:prstGeom>
        </p:spPr>
      </p:pic>
    </p:spTree>
    <p:extLst>
      <p:ext uri="{BB962C8B-B14F-4D97-AF65-F5344CB8AC3E}">
        <p14:creationId xmlns:p14="http://schemas.microsoft.com/office/powerpoint/2010/main" val="1151292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9571D-12D2-8747-BE56-20EE70C5C99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BE498CA-240E-E6BA-9836-E695416F77F4}"/>
              </a:ext>
            </a:extLst>
          </p:cNvPr>
          <p:cNvSpPr>
            <a:spLocks noGrp="1"/>
          </p:cNvSpPr>
          <p:nvPr>
            <p:ph type="title"/>
          </p:nvPr>
        </p:nvSpPr>
        <p:spPr/>
        <p:txBody>
          <a:bodyPr/>
          <a:lstStyle/>
          <a:p>
            <a:r>
              <a:rPr lang="de-DE"/>
              <a:t>Permutation </a:t>
            </a:r>
            <a:r>
              <a:rPr lang="de-DE" err="1"/>
              <a:t>Invariance</a:t>
            </a:r>
            <a:r>
              <a:rPr lang="de-DE"/>
              <a:t> </a:t>
            </a:r>
            <a:r>
              <a:rPr lang="de-DE" err="1"/>
              <a:t>by</a:t>
            </a:r>
            <a:r>
              <a:rPr lang="de-DE"/>
              <a:t> </a:t>
            </a:r>
            <a:r>
              <a:rPr lang="de-DE" err="1"/>
              <a:t>Ordering</a:t>
            </a:r>
          </a:p>
        </p:txBody>
      </p:sp>
      <p:pic>
        <p:nvPicPr>
          <p:cNvPr id="3" name="Grafik 2" descr="Ein Bild, das Text, Screenshot, Schrift, Farbigkeit enthält.&#10;&#10;KI-generierte Inhalte können fehlerhaft sein.">
            <a:extLst>
              <a:ext uri="{FF2B5EF4-FFF2-40B4-BE49-F238E27FC236}">
                <a16:creationId xmlns:a16="http://schemas.microsoft.com/office/drawing/2014/main" id="{9A70F0BE-2AD9-CC5D-BFE8-910684D229C2}"/>
              </a:ext>
            </a:extLst>
          </p:cNvPr>
          <p:cNvPicPr>
            <a:picLocks noChangeAspect="1"/>
          </p:cNvPicPr>
          <p:nvPr/>
        </p:nvPicPr>
        <p:blipFill>
          <a:blip r:embed="rId3"/>
          <a:srcRect l="17708" t="16347" r="21354" b="13697"/>
          <a:stretch>
            <a:fillRect/>
          </a:stretch>
        </p:blipFill>
        <p:spPr>
          <a:xfrm>
            <a:off x="8265239" y="1834194"/>
            <a:ext cx="1893365" cy="3884182"/>
          </a:xfrm>
          <a:prstGeom prst="rect">
            <a:avLst/>
          </a:prstGeom>
        </p:spPr>
      </p:pic>
      <p:pic>
        <p:nvPicPr>
          <p:cNvPr id="6" name="Grafik 5" descr="Ein Bild, das Reihe, Diagramm, Design enthält.&#10;&#10;KI-generierte Inhalte können fehlerhaft sein.">
            <a:extLst>
              <a:ext uri="{FF2B5EF4-FFF2-40B4-BE49-F238E27FC236}">
                <a16:creationId xmlns:a16="http://schemas.microsoft.com/office/drawing/2014/main" id="{136E265A-45C4-CD78-E316-CAFE1B480F40}"/>
              </a:ext>
            </a:extLst>
          </p:cNvPr>
          <p:cNvPicPr>
            <a:picLocks noChangeAspect="1"/>
          </p:cNvPicPr>
          <p:nvPr/>
        </p:nvPicPr>
        <p:blipFill>
          <a:blip r:embed="rId4"/>
          <a:stretch>
            <a:fillRect/>
          </a:stretch>
        </p:blipFill>
        <p:spPr>
          <a:xfrm>
            <a:off x="929820" y="1692584"/>
            <a:ext cx="5375988" cy="4268549"/>
          </a:xfrm>
          <a:prstGeom prst="rect">
            <a:avLst/>
          </a:prstGeom>
        </p:spPr>
      </p:pic>
      <p:sp>
        <p:nvSpPr>
          <p:cNvPr id="7" name="Pfeil: nach rechts 6">
            <a:extLst>
              <a:ext uri="{FF2B5EF4-FFF2-40B4-BE49-F238E27FC236}">
                <a16:creationId xmlns:a16="http://schemas.microsoft.com/office/drawing/2014/main" id="{6FCB26DC-84ED-C252-F919-60C584D0CBA3}"/>
              </a:ext>
            </a:extLst>
          </p:cNvPr>
          <p:cNvSpPr/>
          <p:nvPr/>
        </p:nvSpPr>
        <p:spPr>
          <a:xfrm rot="11940000">
            <a:off x="3668536" y="5953217"/>
            <a:ext cx="1151282" cy="49695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1AEA2593-1C64-8A0D-AF3A-B4FBAE4B2180}"/>
              </a:ext>
            </a:extLst>
          </p:cNvPr>
          <p:cNvSpPr txBox="1"/>
          <p:nvPr/>
        </p:nvSpPr>
        <p:spPr>
          <a:xfrm>
            <a:off x="5060674" y="6206753"/>
            <a:ext cx="188337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a:t>Tiny Perturbation</a:t>
            </a:r>
          </a:p>
        </p:txBody>
      </p:sp>
      <p:sp>
        <p:nvSpPr>
          <p:cNvPr id="9" name="Textfeld 8">
            <a:extLst>
              <a:ext uri="{FF2B5EF4-FFF2-40B4-BE49-F238E27FC236}">
                <a16:creationId xmlns:a16="http://schemas.microsoft.com/office/drawing/2014/main" id="{39BE03D9-C75E-5BDD-79EA-56CAAA2BE577}"/>
              </a:ext>
            </a:extLst>
          </p:cNvPr>
          <p:cNvSpPr txBox="1"/>
          <p:nvPr/>
        </p:nvSpPr>
        <p:spPr>
          <a:xfrm>
            <a:off x="7775611" y="6204480"/>
            <a:ext cx="35780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err="1"/>
              <a:t>Drastically</a:t>
            </a:r>
            <a:r>
              <a:rPr lang="de-DE"/>
              <a:t> Different Order</a:t>
            </a:r>
          </a:p>
        </p:txBody>
      </p:sp>
    </p:spTree>
    <p:extLst>
      <p:ext uri="{BB962C8B-B14F-4D97-AF65-F5344CB8AC3E}">
        <p14:creationId xmlns:p14="http://schemas.microsoft.com/office/powerpoint/2010/main" val="3544739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72E39D-840E-417C-DE1E-3CA90E38757F}"/>
              </a:ext>
            </a:extLst>
          </p:cNvPr>
          <p:cNvSpPr>
            <a:spLocks noGrp="1"/>
          </p:cNvSpPr>
          <p:nvPr>
            <p:ph type="title"/>
          </p:nvPr>
        </p:nvSpPr>
        <p:spPr/>
        <p:txBody>
          <a:bodyPr/>
          <a:lstStyle/>
          <a:p>
            <a:r>
              <a:rPr lang="de-DE"/>
              <a:t>Permutation-Invariant (</a:t>
            </a:r>
            <a:r>
              <a:rPr lang="de-DE" err="1"/>
              <a:t>Symmetric</a:t>
            </a:r>
            <a:r>
              <a:rPr lang="de-DE"/>
              <a:t>) </a:t>
            </a:r>
            <a:r>
              <a:rPr lang="de-DE" err="1"/>
              <a:t>Functions</a:t>
            </a:r>
          </a:p>
        </p:txBody>
      </p:sp>
      <p:sp>
        <p:nvSpPr>
          <p:cNvPr id="3" name="Inhaltsplatzhalter 2">
            <a:extLst>
              <a:ext uri="{FF2B5EF4-FFF2-40B4-BE49-F238E27FC236}">
                <a16:creationId xmlns:a16="http://schemas.microsoft.com/office/drawing/2014/main" id="{46E54756-22ED-1080-2BB0-B44897B17788}"/>
              </a:ext>
            </a:extLst>
          </p:cNvPr>
          <p:cNvSpPr>
            <a:spLocks noGrp="1"/>
          </p:cNvSpPr>
          <p:nvPr>
            <p:ph idx="1"/>
          </p:nvPr>
        </p:nvSpPr>
        <p:spPr/>
        <p:txBody>
          <a:bodyPr vert="horz" lIns="91440" tIns="45720" rIns="91440" bIns="45720" rtlCol="0" anchor="t">
            <a:normAutofit/>
          </a:bodyPr>
          <a:lstStyle/>
          <a:p>
            <a:r>
              <a:rPr lang="de-DE"/>
              <a:t>Can </a:t>
            </a:r>
            <a:r>
              <a:rPr lang="de-DE" err="1"/>
              <a:t>you</a:t>
            </a:r>
            <a:r>
              <a:rPr lang="de-DE"/>
              <a:t> </a:t>
            </a:r>
            <a:r>
              <a:rPr lang="de-DE" err="1"/>
              <a:t>think</a:t>
            </a:r>
            <a:r>
              <a:rPr lang="de-DE"/>
              <a:t> </a:t>
            </a:r>
            <a:r>
              <a:rPr lang="de-DE" err="1"/>
              <a:t>of</a:t>
            </a:r>
            <a:r>
              <a:rPr lang="de-DE"/>
              <a:t> a </a:t>
            </a:r>
            <a:r>
              <a:rPr lang="de-DE" err="1"/>
              <a:t>symmetric</a:t>
            </a:r>
            <a:r>
              <a:rPr lang="de-DE"/>
              <a:t> </a:t>
            </a:r>
            <a:r>
              <a:rPr lang="de-DE" err="1"/>
              <a:t>function</a:t>
            </a:r>
            <a:endParaRPr lang="de-DE"/>
          </a:p>
          <a:p>
            <a:endParaRPr lang="de-DE"/>
          </a:p>
          <a:p>
            <a:endParaRPr lang="de-DE"/>
          </a:p>
        </p:txBody>
      </p:sp>
      <p:pic>
        <p:nvPicPr>
          <p:cNvPr id="4" name="Grafik 3" descr="f(\mathbf{x}_1, ..., \mathbf{x}_n) = f(\mathbf{x}_{\pi(1)}, ..., \mathbf{x}_{\pi(n)})">
            <a:extLst>
              <a:ext uri="{FF2B5EF4-FFF2-40B4-BE49-F238E27FC236}">
                <a16:creationId xmlns:a16="http://schemas.microsoft.com/office/drawing/2014/main" id="{60F75456-48BD-2F86-4CA2-CDB57313FC9F}"/>
              </a:ext>
            </a:extLst>
          </p:cNvPr>
          <p:cNvPicPr>
            <a:picLocks noChangeAspect="1"/>
          </p:cNvPicPr>
          <p:nvPr/>
        </p:nvPicPr>
        <p:blipFill>
          <a:blip r:embed="rId2"/>
          <a:stretch>
            <a:fillRect/>
          </a:stretch>
        </p:blipFill>
        <p:spPr>
          <a:xfrm>
            <a:off x="2767012" y="2465752"/>
            <a:ext cx="6657975" cy="523875"/>
          </a:xfrm>
          <a:prstGeom prst="rect">
            <a:avLst/>
          </a:prstGeom>
        </p:spPr>
      </p:pic>
    </p:spTree>
    <p:extLst>
      <p:ext uri="{BB962C8B-B14F-4D97-AF65-F5344CB8AC3E}">
        <p14:creationId xmlns:p14="http://schemas.microsoft.com/office/powerpoint/2010/main" val="1303840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BEA8A-609D-4D23-E0F3-CD1888C53E8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609A147-ACD3-209F-5188-392DA88F4CE6}"/>
              </a:ext>
            </a:extLst>
          </p:cNvPr>
          <p:cNvSpPr>
            <a:spLocks noGrp="1"/>
          </p:cNvSpPr>
          <p:nvPr>
            <p:ph type="title"/>
          </p:nvPr>
        </p:nvSpPr>
        <p:spPr/>
        <p:txBody>
          <a:bodyPr/>
          <a:lstStyle/>
          <a:p>
            <a:r>
              <a:rPr lang="de-DE"/>
              <a:t>Permutation-Invariant (</a:t>
            </a:r>
            <a:r>
              <a:rPr lang="de-DE" err="1"/>
              <a:t>Symmetric</a:t>
            </a:r>
            <a:r>
              <a:rPr lang="de-DE"/>
              <a:t>) </a:t>
            </a:r>
            <a:r>
              <a:rPr lang="de-DE" err="1"/>
              <a:t>Functions</a:t>
            </a:r>
          </a:p>
        </p:txBody>
      </p:sp>
      <p:sp>
        <p:nvSpPr>
          <p:cNvPr id="3" name="Inhaltsplatzhalter 2">
            <a:extLst>
              <a:ext uri="{FF2B5EF4-FFF2-40B4-BE49-F238E27FC236}">
                <a16:creationId xmlns:a16="http://schemas.microsoft.com/office/drawing/2014/main" id="{4A9CFA1B-4927-5A0F-4A48-DE2C69C0C344}"/>
              </a:ext>
            </a:extLst>
          </p:cNvPr>
          <p:cNvSpPr>
            <a:spLocks noGrp="1"/>
          </p:cNvSpPr>
          <p:nvPr>
            <p:ph idx="1"/>
          </p:nvPr>
        </p:nvSpPr>
        <p:spPr/>
        <p:txBody>
          <a:bodyPr vert="horz" lIns="91440" tIns="45720" rIns="91440" bIns="45720" rtlCol="0" anchor="t">
            <a:normAutofit lnSpcReduction="10000"/>
          </a:bodyPr>
          <a:lstStyle/>
          <a:p>
            <a:r>
              <a:rPr lang="de-DE"/>
              <a:t>Can </a:t>
            </a:r>
            <a:r>
              <a:rPr lang="de-DE" err="1"/>
              <a:t>you</a:t>
            </a:r>
            <a:r>
              <a:rPr lang="de-DE"/>
              <a:t> </a:t>
            </a:r>
            <a:r>
              <a:rPr lang="de-DE" err="1"/>
              <a:t>think</a:t>
            </a:r>
            <a:r>
              <a:rPr lang="de-DE"/>
              <a:t> </a:t>
            </a:r>
            <a:r>
              <a:rPr lang="de-DE" err="1"/>
              <a:t>of</a:t>
            </a:r>
            <a:r>
              <a:rPr lang="de-DE"/>
              <a:t> a </a:t>
            </a:r>
            <a:r>
              <a:rPr lang="de-DE" err="1"/>
              <a:t>symmetric</a:t>
            </a:r>
            <a:r>
              <a:rPr lang="de-DE"/>
              <a:t> </a:t>
            </a:r>
            <a:r>
              <a:rPr lang="de-DE" err="1"/>
              <a:t>function</a:t>
            </a:r>
            <a:endParaRPr lang="de-DE"/>
          </a:p>
          <a:p>
            <a:endParaRPr lang="de-DE"/>
          </a:p>
          <a:p>
            <a:endParaRPr lang="de-DE"/>
          </a:p>
          <a:p>
            <a:r>
              <a:rPr lang="de-DE"/>
              <a:t>Pooling:</a:t>
            </a:r>
            <a:br>
              <a:rPr lang="de-DE"/>
            </a:br>
            <a:br>
              <a:rPr lang="de-DE"/>
            </a:br>
            <a:br>
              <a:rPr lang="de-DE"/>
            </a:br>
            <a:br>
              <a:rPr lang="de-DE"/>
            </a:br>
            <a:br>
              <a:rPr lang="de-DE"/>
            </a:br>
            <a:endParaRPr lang="de-DE"/>
          </a:p>
          <a:p>
            <a:r>
              <a:rPr lang="de-DE" b="1"/>
              <a:t>Note</a:t>
            </a:r>
            <a:r>
              <a:rPr lang="de-DE"/>
              <a:t>: This also </a:t>
            </a:r>
            <a:r>
              <a:rPr lang="de-DE" err="1"/>
              <a:t>allows</a:t>
            </a:r>
            <a:r>
              <a:rPr lang="de-DE"/>
              <a:t> variable </a:t>
            </a:r>
            <a:r>
              <a:rPr lang="de-DE" err="1"/>
              <a:t>number</a:t>
            </a:r>
            <a:r>
              <a:rPr lang="de-DE"/>
              <a:t> </a:t>
            </a:r>
            <a:r>
              <a:rPr lang="de-DE" err="1"/>
              <a:t>of</a:t>
            </a:r>
            <a:r>
              <a:rPr lang="de-DE"/>
              <a:t> </a:t>
            </a:r>
            <a:r>
              <a:rPr lang="de-DE" err="1"/>
              <a:t>input</a:t>
            </a:r>
            <a:r>
              <a:rPr lang="de-DE"/>
              <a:t> </a:t>
            </a:r>
            <a:r>
              <a:rPr lang="de-DE" err="1"/>
              <a:t>points</a:t>
            </a:r>
            <a:endParaRPr lang="de-DE"/>
          </a:p>
        </p:txBody>
      </p:sp>
      <p:pic>
        <p:nvPicPr>
          <p:cNvPr id="4" name="Grafik 3" descr="f(\mathbf{x}_1, ..., \mathbf{x}_n) = f(\mathbf{x}_{\pi(1)}, ..., \mathbf{x}_{\pi(n)})">
            <a:extLst>
              <a:ext uri="{FF2B5EF4-FFF2-40B4-BE49-F238E27FC236}">
                <a16:creationId xmlns:a16="http://schemas.microsoft.com/office/drawing/2014/main" id="{87C11779-9137-6E24-95E5-6D13901E1383}"/>
              </a:ext>
            </a:extLst>
          </p:cNvPr>
          <p:cNvPicPr>
            <a:picLocks noChangeAspect="1"/>
          </p:cNvPicPr>
          <p:nvPr/>
        </p:nvPicPr>
        <p:blipFill>
          <a:blip r:embed="rId3"/>
          <a:stretch>
            <a:fillRect/>
          </a:stretch>
        </p:blipFill>
        <p:spPr>
          <a:xfrm>
            <a:off x="2767012" y="2465752"/>
            <a:ext cx="6657975" cy="523875"/>
          </a:xfrm>
          <a:prstGeom prst="rect">
            <a:avLst/>
          </a:prstGeom>
        </p:spPr>
      </p:pic>
      <p:pic>
        <p:nvPicPr>
          <p:cNvPr id="5" name="Grafik 4" descr="Ein Bild, das Reihe, Diagramm, Text, Schrift enthält.&#10;&#10;KI-generierte Inhalte können fehlerhaft sein.">
            <a:extLst>
              <a:ext uri="{FF2B5EF4-FFF2-40B4-BE49-F238E27FC236}">
                <a16:creationId xmlns:a16="http://schemas.microsoft.com/office/drawing/2014/main" id="{A02C50B7-B277-2199-44A3-9C585AA73CD3}"/>
              </a:ext>
            </a:extLst>
          </p:cNvPr>
          <p:cNvPicPr>
            <a:picLocks noChangeAspect="1"/>
          </p:cNvPicPr>
          <p:nvPr/>
        </p:nvPicPr>
        <p:blipFill>
          <a:blip r:embed="rId4"/>
          <a:stretch>
            <a:fillRect/>
          </a:stretch>
        </p:blipFill>
        <p:spPr>
          <a:xfrm>
            <a:off x="3781864" y="3295620"/>
            <a:ext cx="3401786" cy="2151603"/>
          </a:xfrm>
          <a:prstGeom prst="rect">
            <a:avLst/>
          </a:prstGeom>
        </p:spPr>
      </p:pic>
      <p:pic>
        <p:nvPicPr>
          <p:cNvPr id="8" name="Grafik 7" descr="f(\mathbf{x}_1, ..., \mathbf{x}_n) = \operatorname{mean}_i \mathbf{x}_i">
            <a:extLst>
              <a:ext uri="{FF2B5EF4-FFF2-40B4-BE49-F238E27FC236}">
                <a16:creationId xmlns:a16="http://schemas.microsoft.com/office/drawing/2014/main" id="{BD12E458-C135-18D0-8B1D-75189FFCD9B1}"/>
              </a:ext>
            </a:extLst>
          </p:cNvPr>
          <p:cNvPicPr>
            <a:picLocks noChangeAspect="1"/>
          </p:cNvPicPr>
          <p:nvPr/>
        </p:nvPicPr>
        <p:blipFill>
          <a:blip r:embed="rId5"/>
          <a:stretch>
            <a:fillRect/>
          </a:stretch>
        </p:blipFill>
        <p:spPr>
          <a:xfrm>
            <a:off x="8030087" y="4211102"/>
            <a:ext cx="3193741" cy="307666"/>
          </a:xfrm>
          <a:prstGeom prst="rect">
            <a:avLst/>
          </a:prstGeom>
        </p:spPr>
      </p:pic>
      <p:pic>
        <p:nvPicPr>
          <p:cNvPr id="10" name="Grafik 9" descr="f(\mathbf{x}_1, ..., \mathbf{x}_n) = \max_i \mathbf{x}_i">
            <a:extLst>
              <a:ext uri="{FF2B5EF4-FFF2-40B4-BE49-F238E27FC236}">
                <a16:creationId xmlns:a16="http://schemas.microsoft.com/office/drawing/2014/main" id="{BF9C2FA7-6106-AE43-1FEC-52DF50173F35}"/>
              </a:ext>
            </a:extLst>
          </p:cNvPr>
          <p:cNvPicPr>
            <a:picLocks noChangeAspect="1"/>
          </p:cNvPicPr>
          <p:nvPr/>
        </p:nvPicPr>
        <p:blipFill>
          <a:blip r:embed="rId6"/>
          <a:stretch>
            <a:fillRect/>
          </a:stretch>
        </p:blipFill>
        <p:spPr>
          <a:xfrm>
            <a:off x="8029791" y="3561137"/>
            <a:ext cx="2938084" cy="437476"/>
          </a:xfrm>
          <a:prstGeom prst="rect">
            <a:avLst/>
          </a:prstGeom>
        </p:spPr>
      </p:pic>
      <p:pic>
        <p:nvPicPr>
          <p:cNvPr id="7" name="Grafik 6" descr="...">
            <a:extLst>
              <a:ext uri="{FF2B5EF4-FFF2-40B4-BE49-F238E27FC236}">
                <a16:creationId xmlns:a16="http://schemas.microsoft.com/office/drawing/2014/main" id="{C3C8C9C4-B2E6-8493-68C7-A177C18D6304}"/>
              </a:ext>
            </a:extLst>
          </p:cNvPr>
          <p:cNvPicPr>
            <a:picLocks noChangeAspect="1"/>
          </p:cNvPicPr>
          <p:nvPr/>
        </p:nvPicPr>
        <p:blipFill>
          <a:blip r:embed="rId7"/>
          <a:stretch>
            <a:fillRect/>
          </a:stretch>
        </p:blipFill>
        <p:spPr>
          <a:xfrm flipV="1">
            <a:off x="8113851" y="4827933"/>
            <a:ext cx="312669" cy="59634"/>
          </a:xfrm>
          <a:prstGeom prst="rect">
            <a:avLst/>
          </a:prstGeom>
        </p:spPr>
      </p:pic>
    </p:spTree>
    <p:extLst>
      <p:ext uri="{BB962C8B-B14F-4D97-AF65-F5344CB8AC3E}">
        <p14:creationId xmlns:p14="http://schemas.microsoft.com/office/powerpoint/2010/main" val="557657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A61F0F-0EBE-19FC-9228-6907F35E991D}"/>
              </a:ext>
            </a:extLst>
          </p:cNvPr>
          <p:cNvSpPr>
            <a:spLocks noGrp="1"/>
          </p:cNvSpPr>
          <p:nvPr>
            <p:ph type="title"/>
          </p:nvPr>
        </p:nvSpPr>
        <p:spPr/>
        <p:txBody>
          <a:bodyPr/>
          <a:lstStyle/>
          <a:p>
            <a:r>
              <a:rPr lang="de-DE"/>
              <a:t>Per-Point </a:t>
            </a:r>
            <a:r>
              <a:rPr lang="de-DE" err="1"/>
              <a:t>Transformations</a:t>
            </a:r>
          </a:p>
        </p:txBody>
      </p:sp>
      <p:sp>
        <p:nvSpPr>
          <p:cNvPr id="3" name="Inhaltsplatzhalter 2">
            <a:extLst>
              <a:ext uri="{FF2B5EF4-FFF2-40B4-BE49-F238E27FC236}">
                <a16:creationId xmlns:a16="http://schemas.microsoft.com/office/drawing/2014/main" id="{7E4F4E8D-D0C6-2BF5-1C62-C97C8245996C}"/>
              </a:ext>
            </a:extLst>
          </p:cNvPr>
          <p:cNvSpPr>
            <a:spLocks noGrp="1"/>
          </p:cNvSpPr>
          <p:nvPr>
            <p:ph idx="1"/>
          </p:nvPr>
        </p:nvSpPr>
        <p:spPr/>
        <p:txBody>
          <a:bodyPr vert="horz" lIns="91440" tIns="45720" rIns="91440" bIns="45720" rtlCol="0" anchor="t">
            <a:normAutofit/>
          </a:bodyPr>
          <a:lstStyle/>
          <a:p>
            <a:r>
              <a:rPr lang="de-DE" err="1"/>
              <a:t>If</a:t>
            </a:r>
            <a:r>
              <a:rPr lang="de-DE"/>
              <a:t> </a:t>
            </a:r>
            <a:r>
              <a:rPr lang="de-DE" i="1"/>
              <a:t>g</a:t>
            </a:r>
            <a:r>
              <a:rPr lang="de-DE"/>
              <a:t> </a:t>
            </a:r>
            <a:r>
              <a:rPr lang="de-DE" err="1"/>
              <a:t>is</a:t>
            </a:r>
            <a:r>
              <a:rPr lang="de-DE"/>
              <a:t> </a:t>
            </a:r>
            <a:r>
              <a:rPr lang="de-DE" err="1"/>
              <a:t>symmetric</a:t>
            </a:r>
            <a:r>
              <a:rPr lang="de-DE"/>
              <a:t>, </a:t>
            </a:r>
            <a:r>
              <a:rPr lang="de-DE" err="1"/>
              <a:t>then</a:t>
            </a:r>
            <a:r>
              <a:rPr lang="de-DE"/>
              <a:t> so </a:t>
            </a:r>
            <a:r>
              <a:rPr lang="de-DE" err="1"/>
              <a:t>is</a:t>
            </a:r>
          </a:p>
          <a:p>
            <a:pPr marL="0" indent="0">
              <a:buNone/>
            </a:pPr>
            <a:br>
              <a:rPr lang="de-DE"/>
            </a:br>
            <a:endParaRPr lang="de-DE"/>
          </a:p>
          <a:p>
            <a:pPr marL="0" indent="0">
              <a:buNone/>
            </a:pPr>
            <a:endParaRPr lang="de-DE"/>
          </a:p>
          <a:p>
            <a:r>
              <a:rPr lang="de-DE" err="1"/>
              <a:t>Applying</a:t>
            </a:r>
            <a:r>
              <a:rPr lang="de-DE"/>
              <a:t> </a:t>
            </a:r>
            <a:r>
              <a:rPr lang="de-DE" err="1"/>
              <a:t>the</a:t>
            </a:r>
            <a:r>
              <a:rPr lang="de-DE"/>
              <a:t> same </a:t>
            </a:r>
            <a:r>
              <a:rPr lang="de-DE" err="1"/>
              <a:t>function</a:t>
            </a:r>
            <a:r>
              <a:rPr lang="de-DE"/>
              <a:t> </a:t>
            </a:r>
            <a:r>
              <a:rPr lang="de-DE" i="1"/>
              <a:t>h</a:t>
            </a:r>
            <a:br>
              <a:rPr lang="de-DE" i="1"/>
            </a:br>
            <a:r>
              <a:rPr lang="de-DE" err="1"/>
              <a:t>to</a:t>
            </a:r>
            <a:r>
              <a:rPr lang="de-DE"/>
              <a:t> </a:t>
            </a:r>
            <a:r>
              <a:rPr lang="de-DE" err="1"/>
              <a:t>each</a:t>
            </a:r>
            <a:r>
              <a:rPr lang="de-DE"/>
              <a:t> </a:t>
            </a:r>
            <a:r>
              <a:rPr lang="de-DE" err="1"/>
              <a:t>point</a:t>
            </a:r>
            <a:r>
              <a:rPr lang="de-DE"/>
              <a:t> </a:t>
            </a:r>
            <a:r>
              <a:rPr lang="de-DE" err="1"/>
              <a:t>is</a:t>
            </a:r>
            <a:r>
              <a:rPr lang="de-DE"/>
              <a:t> </a:t>
            </a:r>
            <a:r>
              <a:rPr lang="de-DE" err="1"/>
              <a:t>permutation</a:t>
            </a:r>
            <a:r>
              <a:rPr lang="de-DE"/>
              <a:t>-</a:t>
            </a:r>
            <a:br>
              <a:rPr lang="de-DE"/>
            </a:br>
            <a:r>
              <a:rPr lang="de-DE" err="1"/>
              <a:t>equivariant</a:t>
            </a:r>
            <a:br>
              <a:rPr lang="de-DE"/>
            </a:br>
            <a:endParaRPr lang="de-DE"/>
          </a:p>
          <a:p>
            <a:r>
              <a:rPr lang="de-DE"/>
              <a:t>Not </a:t>
            </a:r>
            <a:r>
              <a:rPr lang="de-DE" err="1"/>
              <a:t>really</a:t>
            </a:r>
            <a:r>
              <a:rPr lang="de-DE"/>
              <a:t> expressive </a:t>
            </a:r>
            <a:r>
              <a:rPr lang="de-DE" err="1"/>
              <a:t>enough</a:t>
            </a:r>
            <a:r>
              <a:rPr lang="de-DE"/>
              <a:t> </a:t>
            </a:r>
            <a:r>
              <a:rPr lang="de-DE" err="1"/>
              <a:t>yet</a:t>
            </a:r>
          </a:p>
          <a:p>
            <a:endParaRPr lang="de-DE"/>
          </a:p>
          <a:p>
            <a:endParaRPr lang="de-DE"/>
          </a:p>
        </p:txBody>
      </p:sp>
      <p:pic>
        <p:nvPicPr>
          <p:cNvPr id="5" name="Grafik 4" descr="Ein Bild, das Diagramm, Reihe, Kreis, Screenshot enthält.&#10;&#10;KI-generierte Inhalte können fehlerhaft sein.">
            <a:extLst>
              <a:ext uri="{FF2B5EF4-FFF2-40B4-BE49-F238E27FC236}">
                <a16:creationId xmlns:a16="http://schemas.microsoft.com/office/drawing/2014/main" id="{564620A4-1524-C66B-9B0C-26818FB7E212}"/>
              </a:ext>
            </a:extLst>
          </p:cNvPr>
          <p:cNvPicPr>
            <a:picLocks noChangeAspect="1"/>
          </p:cNvPicPr>
          <p:nvPr/>
        </p:nvPicPr>
        <p:blipFill>
          <a:blip r:embed="rId2"/>
          <a:stretch>
            <a:fillRect/>
          </a:stretch>
        </p:blipFill>
        <p:spPr>
          <a:xfrm>
            <a:off x="7286238" y="1481191"/>
            <a:ext cx="4537455" cy="3904181"/>
          </a:xfrm>
          <a:prstGeom prst="rect">
            <a:avLst/>
          </a:prstGeom>
        </p:spPr>
      </p:pic>
      <p:pic>
        <p:nvPicPr>
          <p:cNvPr id="6" name="Grafik 5" descr="g(h(\mathbf{x}_1), ..., h(\mathbf{x}_n))">
            <a:extLst>
              <a:ext uri="{FF2B5EF4-FFF2-40B4-BE49-F238E27FC236}">
                <a16:creationId xmlns:a16="http://schemas.microsoft.com/office/drawing/2014/main" id="{6575A1E5-CEF9-88C4-BEEA-73D7BBC52604}"/>
              </a:ext>
            </a:extLst>
          </p:cNvPr>
          <p:cNvPicPr>
            <a:picLocks noChangeAspect="1"/>
          </p:cNvPicPr>
          <p:nvPr/>
        </p:nvPicPr>
        <p:blipFill>
          <a:blip r:embed="rId3"/>
          <a:stretch>
            <a:fillRect/>
          </a:stretch>
        </p:blipFill>
        <p:spPr>
          <a:xfrm>
            <a:off x="1872305" y="2781513"/>
            <a:ext cx="3455864" cy="438794"/>
          </a:xfrm>
          <a:prstGeom prst="rect">
            <a:avLst/>
          </a:prstGeom>
        </p:spPr>
      </p:pic>
    </p:spTree>
    <p:extLst>
      <p:ext uri="{BB962C8B-B14F-4D97-AF65-F5344CB8AC3E}">
        <p14:creationId xmlns:p14="http://schemas.microsoft.com/office/powerpoint/2010/main" val="1196667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EED72F-2868-0362-1FE4-3FEDB5AA835D}"/>
              </a:ext>
            </a:extLst>
          </p:cNvPr>
          <p:cNvSpPr>
            <a:spLocks noGrp="1"/>
          </p:cNvSpPr>
          <p:nvPr>
            <p:ph type="title"/>
          </p:nvPr>
        </p:nvSpPr>
        <p:spPr/>
        <p:txBody>
          <a:bodyPr/>
          <a:lstStyle/>
          <a:p>
            <a:r>
              <a:rPr lang="de-DE"/>
              <a:t>Feature </a:t>
            </a:r>
            <a:r>
              <a:rPr lang="de-DE" err="1"/>
              <a:t>Transformations</a:t>
            </a:r>
          </a:p>
        </p:txBody>
      </p:sp>
      <p:sp>
        <p:nvSpPr>
          <p:cNvPr id="3" name="Inhaltsplatzhalter 2">
            <a:extLst>
              <a:ext uri="{FF2B5EF4-FFF2-40B4-BE49-F238E27FC236}">
                <a16:creationId xmlns:a16="http://schemas.microsoft.com/office/drawing/2014/main" id="{AC8433FA-D901-FE83-9ACA-F3FB17B28EFE}"/>
              </a:ext>
            </a:extLst>
          </p:cNvPr>
          <p:cNvSpPr>
            <a:spLocks noGrp="1"/>
          </p:cNvSpPr>
          <p:nvPr>
            <p:ph idx="1"/>
          </p:nvPr>
        </p:nvSpPr>
        <p:spPr/>
        <p:txBody>
          <a:bodyPr vert="horz" lIns="91440" tIns="45720" rIns="91440" bIns="45720" rtlCol="0" anchor="t">
            <a:normAutofit/>
          </a:bodyPr>
          <a:lstStyle/>
          <a:p>
            <a:r>
              <a:rPr lang="de-DE" err="1"/>
              <a:t>If</a:t>
            </a:r>
            <a:r>
              <a:rPr lang="de-DE"/>
              <a:t> </a:t>
            </a:r>
            <a:r>
              <a:rPr lang="de-DE" i="1"/>
              <a:t>g</a:t>
            </a:r>
            <a:r>
              <a:rPr lang="de-DE"/>
              <a:t> </a:t>
            </a:r>
            <a:r>
              <a:rPr lang="de-DE" err="1"/>
              <a:t>is</a:t>
            </a:r>
            <a:r>
              <a:rPr lang="de-DE"/>
              <a:t> </a:t>
            </a:r>
            <a:r>
              <a:rPr lang="de-DE" err="1"/>
              <a:t>symmetric</a:t>
            </a:r>
            <a:r>
              <a:rPr lang="de-DE"/>
              <a:t>, </a:t>
            </a:r>
            <a:r>
              <a:rPr lang="de-DE" err="1"/>
              <a:t>then</a:t>
            </a:r>
            <a:r>
              <a:rPr lang="de-DE"/>
              <a:t> so </a:t>
            </a:r>
            <a:r>
              <a:rPr lang="de-DE" err="1"/>
              <a:t>is</a:t>
            </a:r>
            <a:br>
              <a:rPr lang="de-DE"/>
            </a:br>
            <a:br>
              <a:rPr lang="de-DE"/>
            </a:br>
            <a:br>
              <a:rPr lang="de-DE"/>
            </a:br>
            <a:endParaRPr lang="de-DE"/>
          </a:p>
          <a:p>
            <a:r>
              <a:rPr lang="de-DE" err="1"/>
              <a:t>If</a:t>
            </a:r>
            <a:r>
              <a:rPr lang="de-DE"/>
              <a:t> </a:t>
            </a:r>
            <a:r>
              <a:rPr lang="de-DE" err="1"/>
              <a:t>we</a:t>
            </a:r>
            <a:r>
              <a:rPr lang="de-DE"/>
              <a:t> </a:t>
            </a:r>
            <a:r>
              <a:rPr lang="de-DE" err="1"/>
              <a:t>let</a:t>
            </a:r>
            <a:br>
              <a:rPr lang="de-DE"/>
            </a:br>
            <a:br>
              <a:rPr lang="de-DE"/>
            </a:br>
            <a:br>
              <a:rPr lang="de-DE"/>
            </a:br>
            <a:br>
              <a:rPr lang="de-DE"/>
            </a:br>
            <a:r>
              <a:rPr lang="de-DE" err="1"/>
              <a:t>we</a:t>
            </a:r>
            <a:r>
              <a:rPr lang="de-DE"/>
              <a:t> </a:t>
            </a:r>
            <a:r>
              <a:rPr lang="de-DE" err="1"/>
              <a:t>get</a:t>
            </a:r>
            <a:r>
              <a:rPr lang="de-DE"/>
              <a:t> </a:t>
            </a:r>
            <a:r>
              <a:rPr lang="de-DE" err="1"/>
              <a:t>vanilla</a:t>
            </a:r>
            <a:r>
              <a:rPr lang="de-DE"/>
              <a:t> </a:t>
            </a:r>
            <a:r>
              <a:rPr lang="de-DE" err="1"/>
              <a:t>PointNet</a:t>
            </a:r>
            <a:br>
              <a:rPr lang="de-DE"/>
            </a:br>
            <a:r>
              <a:rPr lang="de-DE" err="1"/>
              <a:t>architecture</a:t>
            </a:r>
          </a:p>
        </p:txBody>
      </p:sp>
      <p:pic>
        <p:nvPicPr>
          <p:cNvPr id="4" name="Grafik 3" descr="Ein Bild, das Diagramm, Reihe, Kreis, Screenshot enthält.&#10;&#10;KI-generierte Inhalte können fehlerhaft sein.">
            <a:extLst>
              <a:ext uri="{FF2B5EF4-FFF2-40B4-BE49-F238E27FC236}">
                <a16:creationId xmlns:a16="http://schemas.microsoft.com/office/drawing/2014/main" id="{292AFD12-CE38-AC6E-7C60-C865623E9DE6}"/>
              </a:ext>
            </a:extLst>
          </p:cNvPr>
          <p:cNvPicPr>
            <a:picLocks noChangeAspect="1"/>
          </p:cNvPicPr>
          <p:nvPr/>
        </p:nvPicPr>
        <p:blipFill>
          <a:blip r:embed="rId2"/>
          <a:stretch>
            <a:fillRect/>
          </a:stretch>
        </p:blipFill>
        <p:spPr>
          <a:xfrm>
            <a:off x="6388868" y="2277438"/>
            <a:ext cx="5244847" cy="3441843"/>
          </a:xfrm>
          <a:prstGeom prst="rect">
            <a:avLst/>
          </a:prstGeom>
        </p:spPr>
      </p:pic>
      <p:pic>
        <p:nvPicPr>
          <p:cNvPr id="5" name="Grafik 4" descr="\textcolor{red}{f}(g(h(\mathbf{x}_1), ..., h(\mathbf{x}_n)))">
            <a:extLst>
              <a:ext uri="{FF2B5EF4-FFF2-40B4-BE49-F238E27FC236}">
                <a16:creationId xmlns:a16="http://schemas.microsoft.com/office/drawing/2014/main" id="{7883566D-85B1-D0B3-9A24-4AAE90E41FC8}"/>
              </a:ext>
            </a:extLst>
          </p:cNvPr>
          <p:cNvPicPr>
            <a:picLocks noChangeAspect="1"/>
          </p:cNvPicPr>
          <p:nvPr/>
        </p:nvPicPr>
        <p:blipFill>
          <a:blip r:embed="rId3"/>
          <a:stretch>
            <a:fillRect/>
          </a:stretch>
        </p:blipFill>
        <p:spPr>
          <a:xfrm>
            <a:off x="1140913" y="2755828"/>
            <a:ext cx="4533365" cy="473040"/>
          </a:xfrm>
          <a:prstGeom prst="rect">
            <a:avLst/>
          </a:prstGeom>
        </p:spPr>
      </p:pic>
      <p:pic>
        <p:nvPicPr>
          <p:cNvPr id="6" name="Grafik 5" descr="g &amp;= \operatorname{max} \\&#10;h, f &amp;= \operatorname{MLPs}\">
            <a:extLst>
              <a:ext uri="{FF2B5EF4-FFF2-40B4-BE49-F238E27FC236}">
                <a16:creationId xmlns:a16="http://schemas.microsoft.com/office/drawing/2014/main" id="{0689D650-7036-3D7F-FB1C-64B6F05BDE39}"/>
              </a:ext>
            </a:extLst>
          </p:cNvPr>
          <p:cNvPicPr>
            <a:picLocks noChangeAspect="1"/>
          </p:cNvPicPr>
          <p:nvPr/>
        </p:nvPicPr>
        <p:blipFill>
          <a:blip r:embed="rId4"/>
          <a:stretch>
            <a:fillRect/>
          </a:stretch>
        </p:blipFill>
        <p:spPr>
          <a:xfrm>
            <a:off x="1898418" y="4228724"/>
            <a:ext cx="2307727" cy="909157"/>
          </a:xfrm>
          <a:prstGeom prst="rect">
            <a:avLst/>
          </a:prstGeom>
        </p:spPr>
      </p:pic>
    </p:spTree>
    <p:extLst>
      <p:ext uri="{BB962C8B-B14F-4D97-AF65-F5344CB8AC3E}">
        <p14:creationId xmlns:p14="http://schemas.microsoft.com/office/powerpoint/2010/main" val="1856564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0BFF43-D030-022A-7270-2EC0ADBBF480}"/>
              </a:ext>
            </a:extLst>
          </p:cNvPr>
          <p:cNvSpPr>
            <a:spLocks noGrp="1"/>
          </p:cNvSpPr>
          <p:nvPr>
            <p:ph type="title"/>
          </p:nvPr>
        </p:nvSpPr>
        <p:spPr/>
        <p:txBody>
          <a:bodyPr/>
          <a:lstStyle/>
          <a:p>
            <a:r>
              <a:rPr lang="de-DE" err="1"/>
              <a:t>Vanilla</a:t>
            </a:r>
            <a:r>
              <a:rPr lang="de-DE"/>
              <a:t> </a:t>
            </a:r>
            <a:r>
              <a:rPr lang="de-DE" err="1"/>
              <a:t>PointNet</a:t>
            </a:r>
          </a:p>
        </p:txBody>
      </p:sp>
      <p:pic>
        <p:nvPicPr>
          <p:cNvPr id="5" name="Grafik 4" descr="Ein Bild, das Text, Diagramm, Screenshot, Schrift enthält.&#10;&#10;KI-generierte Inhalte können fehlerhaft sein.">
            <a:extLst>
              <a:ext uri="{FF2B5EF4-FFF2-40B4-BE49-F238E27FC236}">
                <a16:creationId xmlns:a16="http://schemas.microsoft.com/office/drawing/2014/main" id="{10D33E3D-B50F-9099-0CE5-FB5E0AFF3F2D}"/>
              </a:ext>
            </a:extLst>
          </p:cNvPr>
          <p:cNvPicPr>
            <a:picLocks noChangeAspect="1"/>
          </p:cNvPicPr>
          <p:nvPr/>
        </p:nvPicPr>
        <p:blipFill>
          <a:blip r:embed="rId2"/>
          <a:stretch>
            <a:fillRect/>
          </a:stretch>
        </p:blipFill>
        <p:spPr>
          <a:xfrm>
            <a:off x="1207213" y="1617045"/>
            <a:ext cx="9306675" cy="4608515"/>
          </a:xfrm>
          <a:prstGeom prst="rect">
            <a:avLst/>
          </a:prstGeom>
        </p:spPr>
      </p:pic>
    </p:spTree>
    <p:extLst>
      <p:ext uri="{BB962C8B-B14F-4D97-AF65-F5344CB8AC3E}">
        <p14:creationId xmlns:p14="http://schemas.microsoft.com/office/powerpoint/2010/main" val="875885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DEBB35-2C00-1E39-AFE4-283EFF540AEA}"/>
              </a:ext>
            </a:extLst>
          </p:cNvPr>
          <p:cNvSpPr>
            <a:spLocks noGrp="1"/>
          </p:cNvSpPr>
          <p:nvPr>
            <p:ph type="title"/>
          </p:nvPr>
        </p:nvSpPr>
        <p:spPr/>
        <p:txBody>
          <a:bodyPr/>
          <a:lstStyle/>
          <a:p>
            <a:r>
              <a:rPr lang="de-DE" err="1"/>
              <a:t>Vanilla</a:t>
            </a:r>
            <a:r>
              <a:rPr lang="de-DE"/>
              <a:t> Classification </a:t>
            </a:r>
            <a:r>
              <a:rPr lang="de-DE" err="1"/>
              <a:t>PointNet</a:t>
            </a:r>
          </a:p>
        </p:txBody>
      </p:sp>
      <p:pic>
        <p:nvPicPr>
          <p:cNvPr id="4" name="Grafik 3" descr="Ein Bild, das Text, Diagramm, Schrift, Plan enthält.&#10;&#10;KI-generierte Inhalte können fehlerhaft sein.">
            <a:extLst>
              <a:ext uri="{FF2B5EF4-FFF2-40B4-BE49-F238E27FC236}">
                <a16:creationId xmlns:a16="http://schemas.microsoft.com/office/drawing/2014/main" id="{748C509B-FABB-4896-8DA1-8E514CB53E03}"/>
              </a:ext>
            </a:extLst>
          </p:cNvPr>
          <p:cNvPicPr>
            <a:picLocks noChangeAspect="1"/>
          </p:cNvPicPr>
          <p:nvPr/>
        </p:nvPicPr>
        <p:blipFill>
          <a:blip r:embed="rId3"/>
          <a:stretch>
            <a:fillRect/>
          </a:stretch>
        </p:blipFill>
        <p:spPr>
          <a:xfrm>
            <a:off x="0" y="2690388"/>
            <a:ext cx="12192000" cy="2725801"/>
          </a:xfrm>
          <a:prstGeom prst="rect">
            <a:avLst/>
          </a:prstGeom>
        </p:spPr>
      </p:pic>
      <p:sp>
        <p:nvSpPr>
          <p:cNvPr id="5" name="TextBox 11">
            <a:extLst>
              <a:ext uri="{FF2B5EF4-FFF2-40B4-BE49-F238E27FC236}">
                <a16:creationId xmlns:a16="http://schemas.microsoft.com/office/drawing/2014/main" id="{C8763442-034B-64D7-0A35-BEA81624DEDA}"/>
              </a:ext>
            </a:extLst>
          </p:cNvPr>
          <p:cNvSpPr txBox="1"/>
          <p:nvPr/>
        </p:nvSpPr>
        <p:spPr>
          <a:xfrm>
            <a:off x="2686" y="6400432"/>
            <a:ext cx="5533939" cy="276999"/>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200" err="1">
                <a:ea typeface="+mn-lt"/>
                <a:cs typeface="+mn-lt"/>
              </a:rPr>
              <a:t>PointNet</a:t>
            </a:r>
            <a:r>
              <a:rPr lang="de-DE" sz="1200"/>
              <a:t>, </a:t>
            </a:r>
            <a:r>
              <a:rPr lang="de-DE" sz="1200">
                <a:ea typeface="+mn-lt"/>
                <a:cs typeface="+mn-lt"/>
              </a:rPr>
              <a:t>Qi</a:t>
            </a:r>
            <a:r>
              <a:rPr lang="de-DE" sz="1200"/>
              <a:t> et al. CVPR '17</a:t>
            </a:r>
            <a:endParaRPr lang="de-DE"/>
          </a:p>
        </p:txBody>
      </p:sp>
      <p:sp>
        <p:nvSpPr>
          <p:cNvPr id="9" name="Textfeld 8">
            <a:extLst>
              <a:ext uri="{FF2B5EF4-FFF2-40B4-BE49-F238E27FC236}">
                <a16:creationId xmlns:a16="http://schemas.microsoft.com/office/drawing/2014/main" id="{5D1F74C6-EC7B-1800-196D-D534B6252424}"/>
              </a:ext>
            </a:extLst>
          </p:cNvPr>
          <p:cNvSpPr txBox="1"/>
          <p:nvPr/>
        </p:nvSpPr>
        <p:spPr>
          <a:xfrm>
            <a:off x="2947011" y="2230914"/>
            <a:ext cx="2019759" cy="3785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a:t>Hidden </a:t>
            </a:r>
            <a:r>
              <a:rPr lang="de-DE" err="1"/>
              <a:t>layer</a:t>
            </a:r>
            <a:r>
              <a:rPr lang="de-DE"/>
              <a:t> </a:t>
            </a:r>
            <a:r>
              <a:rPr lang="de-DE" err="1"/>
              <a:t>sizes</a:t>
            </a:r>
          </a:p>
        </p:txBody>
      </p:sp>
      <p:sp>
        <p:nvSpPr>
          <p:cNvPr id="10" name="Pfeil: nach rechts 9">
            <a:extLst>
              <a:ext uri="{FF2B5EF4-FFF2-40B4-BE49-F238E27FC236}">
                <a16:creationId xmlns:a16="http://schemas.microsoft.com/office/drawing/2014/main" id="{0E68C0FD-DBBD-F71A-188F-5AC0A80C8354}"/>
              </a:ext>
            </a:extLst>
          </p:cNvPr>
          <p:cNvSpPr/>
          <p:nvPr/>
        </p:nvSpPr>
        <p:spPr>
          <a:xfrm rot="8220000">
            <a:off x="2456316" y="2615917"/>
            <a:ext cx="633470" cy="17443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Pfeil: nach rechts 10">
            <a:extLst>
              <a:ext uri="{FF2B5EF4-FFF2-40B4-BE49-F238E27FC236}">
                <a16:creationId xmlns:a16="http://schemas.microsoft.com/office/drawing/2014/main" id="{48FD7253-0272-CAF2-DCEC-71174B1F4D0C}"/>
              </a:ext>
            </a:extLst>
          </p:cNvPr>
          <p:cNvSpPr/>
          <p:nvPr/>
        </p:nvSpPr>
        <p:spPr>
          <a:xfrm rot="2820000">
            <a:off x="4788219" y="2625097"/>
            <a:ext cx="633470" cy="17443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30727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2CE3C7-AEF5-35E1-FE4B-9663D02C964A}"/>
              </a:ext>
            </a:extLst>
          </p:cNvPr>
          <p:cNvSpPr>
            <a:spLocks noGrp="1"/>
          </p:cNvSpPr>
          <p:nvPr>
            <p:ph type="title"/>
          </p:nvPr>
        </p:nvSpPr>
        <p:spPr/>
        <p:txBody>
          <a:bodyPr/>
          <a:lstStyle/>
          <a:p>
            <a:r>
              <a:rPr lang="de-DE"/>
              <a:t>Rotation </a:t>
            </a:r>
            <a:r>
              <a:rPr lang="de-DE" err="1"/>
              <a:t>Invariance</a:t>
            </a:r>
          </a:p>
        </p:txBody>
      </p:sp>
      <p:sp>
        <p:nvSpPr>
          <p:cNvPr id="3" name="Inhaltsplatzhalter 2">
            <a:extLst>
              <a:ext uri="{FF2B5EF4-FFF2-40B4-BE49-F238E27FC236}">
                <a16:creationId xmlns:a16="http://schemas.microsoft.com/office/drawing/2014/main" id="{A83E3104-C4B5-2200-50BB-886EDC359717}"/>
              </a:ext>
            </a:extLst>
          </p:cNvPr>
          <p:cNvSpPr>
            <a:spLocks noGrp="1"/>
          </p:cNvSpPr>
          <p:nvPr>
            <p:ph idx="1"/>
          </p:nvPr>
        </p:nvSpPr>
        <p:spPr>
          <a:xfrm>
            <a:off x="838200" y="3255445"/>
            <a:ext cx="5327151" cy="1055047"/>
          </a:xfrm>
        </p:spPr>
        <p:txBody>
          <a:bodyPr vert="horz" lIns="91440" tIns="45720" rIns="91440" bIns="45720" rtlCol="0" anchor="t">
            <a:normAutofit fontScale="92500"/>
          </a:bodyPr>
          <a:lstStyle/>
          <a:p>
            <a:pPr marL="0" indent="0">
              <a:buNone/>
            </a:pPr>
            <a:r>
              <a:rPr lang="de-DE" err="1"/>
              <a:t>If</a:t>
            </a:r>
            <a:r>
              <a:rPr lang="de-DE"/>
              <a:t> </a:t>
            </a:r>
            <a:r>
              <a:rPr lang="de-DE" err="1"/>
              <a:t>we</a:t>
            </a:r>
            <a:r>
              <a:rPr lang="de-DE"/>
              <a:t> </a:t>
            </a:r>
            <a:r>
              <a:rPr lang="de-DE" err="1"/>
              <a:t>rotate</a:t>
            </a:r>
            <a:r>
              <a:rPr lang="de-DE"/>
              <a:t> </a:t>
            </a:r>
            <a:r>
              <a:rPr lang="de-DE" err="1"/>
              <a:t>the</a:t>
            </a:r>
            <a:r>
              <a:rPr lang="de-DE"/>
              <a:t> </a:t>
            </a:r>
            <a:r>
              <a:rPr lang="de-DE" err="1"/>
              <a:t>object</a:t>
            </a:r>
            <a:r>
              <a:rPr lang="de-DE"/>
              <a:t>, </a:t>
            </a:r>
            <a:r>
              <a:rPr lang="de-DE" err="1"/>
              <a:t>we</a:t>
            </a:r>
            <a:r>
              <a:rPr lang="de-DE"/>
              <a:t> </a:t>
            </a:r>
            <a:r>
              <a:rPr lang="de-DE" err="1"/>
              <a:t>expect</a:t>
            </a:r>
            <a:br>
              <a:rPr lang="de-DE"/>
            </a:br>
            <a:r>
              <a:rPr lang="de-DE" err="1"/>
              <a:t>the</a:t>
            </a:r>
            <a:r>
              <a:rPr lang="de-DE"/>
              <a:t> same </a:t>
            </a:r>
            <a:r>
              <a:rPr lang="de-DE" err="1"/>
              <a:t>output</a:t>
            </a:r>
            <a:r>
              <a:rPr lang="de-DE"/>
              <a:t> </a:t>
            </a:r>
            <a:r>
              <a:rPr lang="de-DE" err="1"/>
              <a:t>from</a:t>
            </a:r>
            <a:r>
              <a:rPr lang="de-DE"/>
              <a:t> </a:t>
            </a:r>
            <a:r>
              <a:rPr lang="de-DE" err="1"/>
              <a:t>the</a:t>
            </a:r>
            <a:r>
              <a:rPr lang="de-DE"/>
              <a:t> network</a:t>
            </a:r>
          </a:p>
        </p:txBody>
      </p:sp>
      <p:pic>
        <p:nvPicPr>
          <p:cNvPr id="5" name="Grafik 4" descr="Ein Bild, das Mobiliar, Stuhl, Design enthält.&#10;&#10;KI-generierte Inhalte können fehlerhaft sein.">
            <a:extLst>
              <a:ext uri="{FF2B5EF4-FFF2-40B4-BE49-F238E27FC236}">
                <a16:creationId xmlns:a16="http://schemas.microsoft.com/office/drawing/2014/main" id="{A2D0C032-58E3-360B-58A6-CD9E775A9F20}"/>
              </a:ext>
            </a:extLst>
          </p:cNvPr>
          <p:cNvPicPr>
            <a:picLocks noChangeAspect="1"/>
          </p:cNvPicPr>
          <p:nvPr/>
        </p:nvPicPr>
        <p:blipFill>
          <a:blip r:embed="rId2"/>
          <a:stretch>
            <a:fillRect/>
          </a:stretch>
        </p:blipFill>
        <p:spPr>
          <a:xfrm>
            <a:off x="6729252" y="1998109"/>
            <a:ext cx="4624013" cy="3332680"/>
          </a:xfrm>
          <a:prstGeom prst="rect">
            <a:avLst/>
          </a:prstGeom>
        </p:spPr>
      </p:pic>
    </p:spTree>
    <p:extLst>
      <p:ext uri="{BB962C8B-B14F-4D97-AF65-F5344CB8AC3E}">
        <p14:creationId xmlns:p14="http://schemas.microsoft.com/office/powerpoint/2010/main" val="1302922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A4A290-9668-ED17-7A50-3DA455753797}"/>
              </a:ext>
            </a:extLst>
          </p:cNvPr>
          <p:cNvSpPr>
            <a:spLocks noGrp="1"/>
          </p:cNvSpPr>
          <p:nvPr>
            <p:ph type="title"/>
          </p:nvPr>
        </p:nvSpPr>
        <p:spPr/>
        <p:txBody>
          <a:bodyPr/>
          <a:lstStyle/>
          <a:p>
            <a:r>
              <a:rPr lang="de-DE"/>
              <a:t>Rotation </a:t>
            </a:r>
            <a:r>
              <a:rPr lang="de-DE" err="1"/>
              <a:t>Invariance</a:t>
            </a:r>
            <a:r>
              <a:rPr lang="de-DE"/>
              <a:t> in </a:t>
            </a:r>
            <a:r>
              <a:rPr lang="de-DE" err="1"/>
              <a:t>PointNet</a:t>
            </a:r>
          </a:p>
        </p:txBody>
      </p:sp>
      <p:sp>
        <p:nvSpPr>
          <p:cNvPr id="3" name="Inhaltsplatzhalter 2">
            <a:extLst>
              <a:ext uri="{FF2B5EF4-FFF2-40B4-BE49-F238E27FC236}">
                <a16:creationId xmlns:a16="http://schemas.microsoft.com/office/drawing/2014/main" id="{D2433877-49E4-B650-1BA0-6DE75B1D73ED}"/>
              </a:ext>
            </a:extLst>
          </p:cNvPr>
          <p:cNvSpPr>
            <a:spLocks noGrp="1"/>
          </p:cNvSpPr>
          <p:nvPr>
            <p:ph idx="1"/>
          </p:nvPr>
        </p:nvSpPr>
        <p:spPr>
          <a:xfrm>
            <a:off x="838200" y="1825625"/>
            <a:ext cx="10515600" cy="4351338"/>
          </a:xfrm>
        </p:spPr>
        <p:txBody>
          <a:bodyPr vert="horz" lIns="91440" tIns="45720" rIns="91440" bIns="45720" rtlCol="0" anchor="t">
            <a:normAutofit/>
          </a:bodyPr>
          <a:lstStyle/>
          <a:p>
            <a:r>
              <a:rPr lang="de-DE"/>
              <a:t>Mini-</a:t>
            </a:r>
            <a:r>
              <a:rPr lang="de-DE" err="1"/>
              <a:t>PointNets</a:t>
            </a:r>
            <a:r>
              <a:rPr lang="de-DE"/>
              <a:t> (T-Nets) </a:t>
            </a:r>
            <a:r>
              <a:rPr lang="de-DE" err="1"/>
              <a:t>predict</a:t>
            </a:r>
            <a:r>
              <a:rPr lang="de-DE"/>
              <a:t> 3x3 and 64x64 </a:t>
            </a:r>
            <a:r>
              <a:rPr lang="de-DE" err="1"/>
              <a:t>transformations</a:t>
            </a:r>
            <a:endParaRPr lang="de-DE"/>
          </a:p>
          <a:p>
            <a:r>
              <a:rPr lang="de-DE"/>
              <a:t>Help </a:t>
            </a:r>
            <a:r>
              <a:rPr lang="de-DE" err="1"/>
              <a:t>overcome</a:t>
            </a:r>
            <a:r>
              <a:rPr lang="de-DE"/>
              <a:t> </a:t>
            </a:r>
            <a:r>
              <a:rPr lang="de-DE" err="1"/>
              <a:t>rotation</a:t>
            </a:r>
            <a:r>
              <a:rPr lang="de-DE"/>
              <a:t> </a:t>
            </a:r>
            <a:r>
              <a:rPr lang="de-DE" err="1"/>
              <a:t>dependence</a:t>
            </a:r>
            <a:r>
              <a:rPr lang="de-DE"/>
              <a:t> </a:t>
            </a:r>
            <a:r>
              <a:rPr lang="de-DE" err="1"/>
              <a:t>by</a:t>
            </a:r>
            <a:r>
              <a:rPr lang="de-DE"/>
              <a:t> "</a:t>
            </a:r>
            <a:r>
              <a:rPr lang="de-DE" err="1"/>
              <a:t>undoing</a:t>
            </a:r>
            <a:r>
              <a:rPr lang="de-DE"/>
              <a:t>" </a:t>
            </a:r>
            <a:r>
              <a:rPr lang="de-DE" err="1"/>
              <a:t>rotations</a:t>
            </a:r>
          </a:p>
          <a:p>
            <a:r>
              <a:rPr lang="de-DE" err="1"/>
              <a:t>Regularization</a:t>
            </a:r>
            <a:r>
              <a:rPr lang="de-DE"/>
              <a:t>: </a:t>
            </a:r>
          </a:p>
        </p:txBody>
      </p:sp>
      <p:pic>
        <p:nvPicPr>
          <p:cNvPr id="4" name="Grafik 3" descr="Ein Bild, das Text, Diagramm, Plan, technische Zeichnung enthält.&#10;&#10;KI-generierte Inhalte können fehlerhaft sein.">
            <a:extLst>
              <a:ext uri="{FF2B5EF4-FFF2-40B4-BE49-F238E27FC236}">
                <a16:creationId xmlns:a16="http://schemas.microsoft.com/office/drawing/2014/main" id="{07E45A10-6184-28E1-DF90-FF51F1260789}"/>
              </a:ext>
            </a:extLst>
          </p:cNvPr>
          <p:cNvPicPr>
            <a:picLocks noChangeAspect="1"/>
          </p:cNvPicPr>
          <p:nvPr/>
        </p:nvPicPr>
        <p:blipFill>
          <a:blip r:embed="rId2"/>
          <a:stretch>
            <a:fillRect/>
          </a:stretch>
        </p:blipFill>
        <p:spPr>
          <a:xfrm>
            <a:off x="195558" y="3553260"/>
            <a:ext cx="11996443" cy="3148281"/>
          </a:xfrm>
          <a:prstGeom prst="rect">
            <a:avLst/>
          </a:prstGeom>
        </p:spPr>
      </p:pic>
      <p:pic>
        <p:nvPicPr>
          <p:cNvPr id="5" name="Grafik 4" descr="Ein Bild, das Schrift, Text, Typografie, Reihe enthält.&#10;&#10;KI-generierte Inhalte können fehlerhaft sein.">
            <a:extLst>
              <a:ext uri="{FF2B5EF4-FFF2-40B4-BE49-F238E27FC236}">
                <a16:creationId xmlns:a16="http://schemas.microsoft.com/office/drawing/2014/main" id="{ECA056A0-B182-5C75-DB83-12D1AD1BF35E}"/>
              </a:ext>
            </a:extLst>
          </p:cNvPr>
          <p:cNvPicPr>
            <a:picLocks noChangeAspect="1"/>
          </p:cNvPicPr>
          <p:nvPr/>
        </p:nvPicPr>
        <p:blipFill>
          <a:blip r:embed="rId3"/>
          <a:stretch>
            <a:fillRect/>
          </a:stretch>
        </p:blipFill>
        <p:spPr>
          <a:xfrm>
            <a:off x="3681413" y="2747963"/>
            <a:ext cx="2819400" cy="619125"/>
          </a:xfrm>
          <a:prstGeom prst="rect">
            <a:avLst/>
          </a:prstGeom>
        </p:spPr>
      </p:pic>
    </p:spTree>
    <p:extLst>
      <p:ext uri="{BB962C8B-B14F-4D97-AF65-F5344CB8AC3E}">
        <p14:creationId xmlns:p14="http://schemas.microsoft.com/office/powerpoint/2010/main" val="1519993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8826A-84BC-D308-0059-928A6ACF4B4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3854E52-3636-1D0C-DCB6-39B6FD8F2F13}"/>
              </a:ext>
            </a:extLst>
          </p:cNvPr>
          <p:cNvSpPr>
            <a:spLocks noGrp="1"/>
          </p:cNvSpPr>
          <p:nvPr>
            <p:ph type="title"/>
          </p:nvPr>
        </p:nvSpPr>
        <p:spPr/>
        <p:txBody>
          <a:bodyPr/>
          <a:lstStyle/>
          <a:p>
            <a:r>
              <a:rPr lang="de-DE" err="1"/>
              <a:t>Local</a:t>
            </a:r>
            <a:r>
              <a:rPr lang="de-DE"/>
              <a:t> and Global Features</a:t>
            </a:r>
          </a:p>
        </p:txBody>
      </p:sp>
      <p:sp>
        <p:nvSpPr>
          <p:cNvPr id="3" name="Inhaltsplatzhalter 2">
            <a:extLst>
              <a:ext uri="{FF2B5EF4-FFF2-40B4-BE49-F238E27FC236}">
                <a16:creationId xmlns:a16="http://schemas.microsoft.com/office/drawing/2014/main" id="{53A6128E-EE6C-4146-71B3-A56C94157A6F}"/>
              </a:ext>
            </a:extLst>
          </p:cNvPr>
          <p:cNvSpPr>
            <a:spLocks noGrp="1"/>
          </p:cNvSpPr>
          <p:nvPr>
            <p:ph idx="1"/>
          </p:nvPr>
        </p:nvSpPr>
        <p:spPr>
          <a:xfrm>
            <a:off x="838200" y="1825625"/>
            <a:ext cx="10515600" cy="4351338"/>
          </a:xfrm>
        </p:spPr>
        <p:txBody>
          <a:bodyPr vert="horz" lIns="91440" tIns="45720" rIns="91440" bIns="45720" rtlCol="0" anchor="t">
            <a:normAutofit/>
          </a:bodyPr>
          <a:lstStyle/>
          <a:p>
            <a:r>
              <a:rPr lang="de-DE" err="1"/>
              <a:t>PointNet</a:t>
            </a:r>
            <a:r>
              <a:rPr lang="de-DE"/>
              <a:t> </a:t>
            </a:r>
            <a:r>
              <a:rPr lang="de-DE" err="1"/>
              <a:t>produces</a:t>
            </a:r>
            <a:r>
              <a:rPr lang="de-DE"/>
              <a:t> </a:t>
            </a:r>
            <a:r>
              <a:rPr lang="de-DE" err="1"/>
              <a:t>point-wise</a:t>
            </a:r>
            <a:r>
              <a:rPr lang="de-DE"/>
              <a:t> </a:t>
            </a:r>
            <a:r>
              <a:rPr lang="de-DE" err="1"/>
              <a:t>local</a:t>
            </a:r>
            <a:r>
              <a:rPr lang="de-DE"/>
              <a:t> </a:t>
            </a:r>
            <a:r>
              <a:rPr lang="de-DE" err="1"/>
              <a:t>features</a:t>
            </a:r>
            <a:r>
              <a:rPr lang="de-DE"/>
              <a:t> and global </a:t>
            </a:r>
            <a:r>
              <a:rPr lang="de-DE" err="1"/>
              <a:t>features</a:t>
            </a:r>
            <a:endParaRPr lang="de-DE"/>
          </a:p>
          <a:p>
            <a:r>
              <a:rPr lang="de-DE" err="1"/>
              <a:t>For</a:t>
            </a:r>
            <a:r>
              <a:rPr lang="de-DE"/>
              <a:t> </a:t>
            </a:r>
            <a:r>
              <a:rPr lang="de-DE" err="1"/>
              <a:t>tasks</a:t>
            </a:r>
            <a:r>
              <a:rPr lang="de-DE"/>
              <a:t> like </a:t>
            </a:r>
            <a:r>
              <a:rPr lang="de-DE" err="1"/>
              <a:t>segmentation</a:t>
            </a:r>
            <a:r>
              <a:rPr lang="de-DE"/>
              <a:t> </a:t>
            </a:r>
            <a:r>
              <a:rPr lang="de-DE" err="1"/>
              <a:t>you</a:t>
            </a:r>
            <a:r>
              <a:rPr lang="de-DE"/>
              <a:t> </a:t>
            </a:r>
            <a:r>
              <a:rPr lang="de-DE" err="1"/>
              <a:t>need</a:t>
            </a:r>
            <a:r>
              <a:rPr lang="de-DE"/>
              <a:t> </a:t>
            </a:r>
            <a:r>
              <a:rPr lang="de-DE" err="1"/>
              <a:t>both</a:t>
            </a:r>
            <a:r>
              <a:rPr lang="de-DE"/>
              <a:t>!</a:t>
            </a:r>
          </a:p>
        </p:txBody>
      </p:sp>
      <p:pic>
        <p:nvPicPr>
          <p:cNvPr id="4" name="Grafik 3" descr="Ein Bild, das Text, Diagramm, Plan, technische Zeichnung enthält.&#10;&#10;KI-generierte Inhalte können fehlerhaft sein.">
            <a:extLst>
              <a:ext uri="{FF2B5EF4-FFF2-40B4-BE49-F238E27FC236}">
                <a16:creationId xmlns:a16="http://schemas.microsoft.com/office/drawing/2014/main" id="{3F8C3FF5-0EEB-3461-B79C-F679FC2A0CBD}"/>
              </a:ext>
            </a:extLst>
          </p:cNvPr>
          <p:cNvPicPr>
            <a:picLocks noChangeAspect="1"/>
          </p:cNvPicPr>
          <p:nvPr/>
        </p:nvPicPr>
        <p:blipFill>
          <a:blip r:embed="rId2"/>
          <a:stretch>
            <a:fillRect/>
          </a:stretch>
        </p:blipFill>
        <p:spPr>
          <a:xfrm>
            <a:off x="195558" y="3051807"/>
            <a:ext cx="11996443" cy="3148281"/>
          </a:xfrm>
          <a:prstGeom prst="rect">
            <a:avLst/>
          </a:prstGeom>
        </p:spPr>
      </p:pic>
      <p:sp>
        <p:nvSpPr>
          <p:cNvPr id="7" name="Rechteck 6">
            <a:extLst>
              <a:ext uri="{FF2B5EF4-FFF2-40B4-BE49-F238E27FC236}">
                <a16:creationId xmlns:a16="http://schemas.microsoft.com/office/drawing/2014/main" id="{1A5A2740-44DE-0047-BCDE-52C9107442BC}"/>
              </a:ext>
            </a:extLst>
          </p:cNvPr>
          <p:cNvSpPr/>
          <p:nvPr/>
        </p:nvSpPr>
        <p:spPr>
          <a:xfrm>
            <a:off x="5938021" y="3371419"/>
            <a:ext cx="869305" cy="140831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5023FD27-7945-23A2-1277-07ACAC6CD53B}"/>
              </a:ext>
            </a:extLst>
          </p:cNvPr>
          <p:cNvSpPr/>
          <p:nvPr/>
        </p:nvSpPr>
        <p:spPr>
          <a:xfrm>
            <a:off x="9835684" y="3971577"/>
            <a:ext cx="1172756" cy="23497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B077878B-BDCF-5C52-899C-710C523D774E}"/>
              </a:ext>
            </a:extLst>
          </p:cNvPr>
          <p:cNvSpPr txBox="1"/>
          <p:nvPr/>
        </p:nvSpPr>
        <p:spPr>
          <a:xfrm>
            <a:off x="6800125" y="5826460"/>
            <a:ext cx="36881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b="1" err="1"/>
              <a:t>Local</a:t>
            </a:r>
            <a:r>
              <a:rPr lang="de-DE" b="1"/>
              <a:t> </a:t>
            </a:r>
            <a:r>
              <a:rPr lang="de-DE" b="1" err="1"/>
              <a:t>features</a:t>
            </a:r>
            <a:r>
              <a:rPr lang="de-DE" b="1"/>
              <a:t> &amp; global </a:t>
            </a:r>
            <a:r>
              <a:rPr lang="de-DE" b="1" err="1"/>
              <a:t>features</a:t>
            </a:r>
            <a:endParaRPr lang="de-DE" b="1"/>
          </a:p>
        </p:txBody>
      </p:sp>
      <p:cxnSp>
        <p:nvCxnSpPr>
          <p:cNvPr id="10" name="Gerade Verbindung mit Pfeil 9">
            <a:extLst>
              <a:ext uri="{FF2B5EF4-FFF2-40B4-BE49-F238E27FC236}">
                <a16:creationId xmlns:a16="http://schemas.microsoft.com/office/drawing/2014/main" id="{091D7EF4-BA82-E670-86D5-DDA06DAED5E6}"/>
              </a:ext>
            </a:extLst>
          </p:cNvPr>
          <p:cNvCxnSpPr/>
          <p:nvPr/>
        </p:nvCxnSpPr>
        <p:spPr>
          <a:xfrm flipH="1" flipV="1">
            <a:off x="6778324" y="4821504"/>
            <a:ext cx="632827" cy="881614"/>
          </a:xfrm>
          <a:prstGeom prst="straightConnector1">
            <a:avLst/>
          </a:prstGeom>
          <a:ln w="57150">
            <a:solidFill>
              <a:srgbClr val="FF0000"/>
            </a:solidFill>
            <a:tailEnd type="triangle"/>
          </a:ln>
        </p:spPr>
        <p:style>
          <a:lnRef idx="3">
            <a:schemeClr val="accent1"/>
          </a:lnRef>
          <a:fillRef idx="0">
            <a:schemeClr val="accent1"/>
          </a:fillRef>
          <a:effectRef idx="2">
            <a:schemeClr val="accent1"/>
          </a:effectRef>
          <a:fontRef idx="minor">
            <a:schemeClr val="tx1"/>
          </a:fontRef>
        </p:style>
      </p:cxnSp>
      <p:cxnSp>
        <p:nvCxnSpPr>
          <p:cNvPr id="12" name="Gerade Verbindung mit Pfeil 11">
            <a:extLst>
              <a:ext uri="{FF2B5EF4-FFF2-40B4-BE49-F238E27FC236}">
                <a16:creationId xmlns:a16="http://schemas.microsoft.com/office/drawing/2014/main" id="{B9DBE321-8626-52A4-C3B7-AA5DA015351A}"/>
              </a:ext>
            </a:extLst>
          </p:cNvPr>
          <p:cNvCxnSpPr>
            <a:cxnSpLocks/>
          </p:cNvCxnSpPr>
          <p:nvPr/>
        </p:nvCxnSpPr>
        <p:spPr>
          <a:xfrm flipV="1">
            <a:off x="9204885" y="4295522"/>
            <a:ext cx="958607" cy="1495259"/>
          </a:xfrm>
          <a:prstGeom prst="straightConnector1">
            <a:avLst/>
          </a:prstGeom>
          <a:ln w="57150">
            <a:solidFill>
              <a:srgbClr val="FF0000"/>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53034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940350-9011-D351-5F74-BF4C53849FCE}"/>
              </a:ext>
            </a:extLst>
          </p:cNvPr>
          <p:cNvSpPr>
            <a:spLocks noGrp="1"/>
          </p:cNvSpPr>
          <p:nvPr>
            <p:ph type="title"/>
          </p:nvPr>
        </p:nvSpPr>
        <p:spPr/>
        <p:txBody>
          <a:bodyPr/>
          <a:lstStyle/>
          <a:p>
            <a:r>
              <a:rPr lang="de-DE" err="1"/>
              <a:t>Recap</a:t>
            </a:r>
            <a:r>
              <a:rPr lang="de-DE"/>
              <a:t>: Point Clouds</a:t>
            </a:r>
          </a:p>
        </p:txBody>
      </p:sp>
      <p:pic>
        <p:nvPicPr>
          <p:cNvPr id="3" name="Grafik 2" descr="Mastering Point Clouds: A Complete Guide to Lidar Data Annotation |  Segments.ai">
            <a:extLst>
              <a:ext uri="{FF2B5EF4-FFF2-40B4-BE49-F238E27FC236}">
                <a16:creationId xmlns:a16="http://schemas.microsoft.com/office/drawing/2014/main" id="{8297AA28-8AE8-6999-F712-30D444821F6F}"/>
              </a:ext>
            </a:extLst>
          </p:cNvPr>
          <p:cNvPicPr>
            <a:picLocks noChangeAspect="1"/>
          </p:cNvPicPr>
          <p:nvPr/>
        </p:nvPicPr>
        <p:blipFill>
          <a:blip r:embed="rId2"/>
          <a:stretch>
            <a:fillRect/>
          </a:stretch>
        </p:blipFill>
        <p:spPr>
          <a:xfrm>
            <a:off x="3215457" y="4407904"/>
            <a:ext cx="4187917" cy="2153809"/>
          </a:xfrm>
          <a:prstGeom prst="rect">
            <a:avLst/>
          </a:prstGeom>
        </p:spPr>
      </p:pic>
      <p:pic>
        <p:nvPicPr>
          <p:cNvPr id="5" name="Grafik 4" descr="Ein Bild, das Zeichnung, Entwurf, Kunst, Darstellung enthält.&#10;&#10;KI-generierte Inhalte können fehlerhaft sein.">
            <a:extLst>
              <a:ext uri="{FF2B5EF4-FFF2-40B4-BE49-F238E27FC236}">
                <a16:creationId xmlns:a16="http://schemas.microsoft.com/office/drawing/2014/main" id="{FB4C54A8-BDAA-EBD7-C34B-EAE15D4CE048}"/>
              </a:ext>
            </a:extLst>
          </p:cNvPr>
          <p:cNvPicPr>
            <a:picLocks noChangeAspect="1"/>
          </p:cNvPicPr>
          <p:nvPr/>
        </p:nvPicPr>
        <p:blipFill>
          <a:blip r:embed="rId3"/>
          <a:stretch>
            <a:fillRect/>
          </a:stretch>
        </p:blipFill>
        <p:spPr>
          <a:xfrm>
            <a:off x="519205" y="1694154"/>
            <a:ext cx="2527454" cy="2507943"/>
          </a:xfrm>
          <a:prstGeom prst="rect">
            <a:avLst/>
          </a:prstGeom>
        </p:spPr>
      </p:pic>
      <p:pic>
        <p:nvPicPr>
          <p:cNvPr id="6" name="Grafik 5" descr="Hochauflösender LiDAR-Sensor - Puck Hi-Res™ - Velodynelidar - 16 Kanäle /  RJ45 / energiesparend">
            <a:extLst>
              <a:ext uri="{FF2B5EF4-FFF2-40B4-BE49-F238E27FC236}">
                <a16:creationId xmlns:a16="http://schemas.microsoft.com/office/drawing/2014/main" id="{33F08B13-6B1A-019E-96EF-1BD8406E9E21}"/>
              </a:ext>
            </a:extLst>
          </p:cNvPr>
          <p:cNvPicPr>
            <a:picLocks noChangeAspect="1"/>
          </p:cNvPicPr>
          <p:nvPr/>
        </p:nvPicPr>
        <p:blipFill>
          <a:blip r:embed="rId4"/>
          <a:stretch>
            <a:fillRect/>
          </a:stretch>
        </p:blipFill>
        <p:spPr>
          <a:xfrm>
            <a:off x="522303" y="4409983"/>
            <a:ext cx="2151356" cy="2151356"/>
          </a:xfrm>
          <a:prstGeom prst="rect">
            <a:avLst/>
          </a:prstGeom>
        </p:spPr>
      </p:pic>
      <p:pic>
        <p:nvPicPr>
          <p:cNvPr id="8" name="Grafik 7" descr="Converting Point Clouds into Virtual Reality Using Vizard">
            <a:extLst>
              <a:ext uri="{FF2B5EF4-FFF2-40B4-BE49-F238E27FC236}">
                <a16:creationId xmlns:a16="http://schemas.microsoft.com/office/drawing/2014/main" id="{408EFCB9-CF99-C38D-FCA9-A2FC494386FB}"/>
              </a:ext>
            </a:extLst>
          </p:cNvPr>
          <p:cNvPicPr>
            <a:picLocks noChangeAspect="1"/>
          </p:cNvPicPr>
          <p:nvPr/>
        </p:nvPicPr>
        <p:blipFill>
          <a:blip r:embed="rId5"/>
          <a:stretch>
            <a:fillRect/>
          </a:stretch>
        </p:blipFill>
        <p:spPr>
          <a:xfrm>
            <a:off x="3385472" y="1516602"/>
            <a:ext cx="3852668" cy="2685496"/>
          </a:xfrm>
          <a:prstGeom prst="rect">
            <a:avLst/>
          </a:prstGeom>
        </p:spPr>
      </p:pic>
      <p:sp>
        <p:nvSpPr>
          <p:cNvPr id="9" name="Textfeld 8">
            <a:extLst>
              <a:ext uri="{FF2B5EF4-FFF2-40B4-BE49-F238E27FC236}">
                <a16:creationId xmlns:a16="http://schemas.microsoft.com/office/drawing/2014/main" id="{2C01393F-D4E4-BE2A-954A-E2357F14A0CD}"/>
              </a:ext>
            </a:extLst>
          </p:cNvPr>
          <p:cNvSpPr txBox="1"/>
          <p:nvPr/>
        </p:nvSpPr>
        <p:spPr>
          <a:xfrm>
            <a:off x="7717549" y="1515946"/>
            <a:ext cx="4082352"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de-DE" sz="2400" err="1"/>
              <a:t>Unordered</a:t>
            </a:r>
            <a:r>
              <a:rPr lang="de-DE" sz="2400"/>
              <a:t> </a:t>
            </a:r>
            <a:r>
              <a:rPr lang="de-DE" sz="2400" err="1"/>
              <a:t>sets</a:t>
            </a:r>
            <a:r>
              <a:rPr lang="de-DE" sz="2400"/>
              <a:t> </a:t>
            </a:r>
            <a:r>
              <a:rPr lang="de-DE" sz="2400" err="1"/>
              <a:t>of</a:t>
            </a:r>
            <a:r>
              <a:rPr lang="de-DE" sz="2400"/>
              <a:t> </a:t>
            </a:r>
            <a:r>
              <a:rPr lang="de-DE" sz="2400" err="1"/>
              <a:t>points</a:t>
            </a:r>
            <a:r>
              <a:rPr lang="de-DE" sz="2400"/>
              <a:t> in 3D </a:t>
            </a:r>
            <a:r>
              <a:rPr lang="de-DE" sz="2400" err="1"/>
              <a:t>space</a:t>
            </a:r>
            <a:endParaRPr lang="de-DE" sz="2400"/>
          </a:p>
          <a:p>
            <a:endParaRPr lang="de-DE" sz="2400"/>
          </a:p>
          <a:p>
            <a:endParaRPr lang="de-DE" sz="2400"/>
          </a:p>
          <a:p>
            <a:pPr marL="342900" indent="-342900">
              <a:buFont typeface="Arial"/>
              <a:buChar char="•"/>
            </a:pPr>
            <a:r>
              <a:rPr lang="de-DE" sz="2400" err="1"/>
              <a:t>Often</a:t>
            </a:r>
            <a:r>
              <a:rPr lang="de-DE" sz="2400"/>
              <a:t> </a:t>
            </a:r>
            <a:r>
              <a:rPr lang="de-DE" sz="2400" err="1"/>
              <a:t>represented</a:t>
            </a:r>
            <a:r>
              <a:rPr lang="de-DE" sz="2400"/>
              <a:t> </a:t>
            </a:r>
            <a:r>
              <a:rPr lang="de-DE" sz="2400" err="1"/>
              <a:t>as</a:t>
            </a:r>
            <a:r>
              <a:rPr lang="de-DE" sz="2400"/>
              <a:t> (Nx3) </a:t>
            </a:r>
            <a:r>
              <a:rPr lang="de-DE" sz="2400" err="1"/>
              <a:t>array</a:t>
            </a:r>
            <a:r>
              <a:rPr lang="de-DE" sz="2400"/>
              <a:t> (</a:t>
            </a:r>
            <a:r>
              <a:rPr lang="de-DE" sz="2400" err="1"/>
              <a:t>implicit</a:t>
            </a:r>
            <a:r>
              <a:rPr lang="de-DE" sz="2400"/>
              <a:t> </a:t>
            </a:r>
            <a:r>
              <a:rPr lang="de-DE" sz="2400" err="1"/>
              <a:t>order</a:t>
            </a:r>
            <a:r>
              <a:rPr lang="de-DE" sz="2400"/>
              <a:t>)</a:t>
            </a:r>
          </a:p>
          <a:p>
            <a:pPr marL="342900" indent="-342900">
              <a:buFont typeface="Arial"/>
              <a:buChar char="•"/>
            </a:pPr>
            <a:r>
              <a:rPr lang="de-DE" sz="2400" err="1"/>
              <a:t>No</a:t>
            </a:r>
            <a:r>
              <a:rPr lang="de-DE" sz="2400"/>
              <a:t> explicit </a:t>
            </a:r>
            <a:r>
              <a:rPr lang="de-DE" sz="2400" err="1"/>
              <a:t>connectivity</a:t>
            </a:r>
            <a:endParaRPr lang="de-DE" sz="2400"/>
          </a:p>
          <a:p>
            <a:pPr marL="342900" indent="-342900">
              <a:buFont typeface="Arial"/>
              <a:buChar char="•"/>
            </a:pPr>
            <a:r>
              <a:rPr lang="de-DE" sz="2400" err="1"/>
              <a:t>Often</a:t>
            </a:r>
            <a:r>
              <a:rPr lang="de-DE" sz="2400"/>
              <a:t> </a:t>
            </a:r>
            <a:r>
              <a:rPr lang="de-DE" sz="2400" err="1"/>
              <a:t>captured</a:t>
            </a:r>
            <a:r>
              <a:rPr lang="de-DE" sz="2400"/>
              <a:t> </a:t>
            </a:r>
            <a:r>
              <a:rPr lang="de-DE" sz="2400">
                <a:ea typeface="+mn-lt"/>
                <a:cs typeface="+mn-lt"/>
              </a:rPr>
              <a:t>in an image-like </a:t>
            </a:r>
            <a:r>
              <a:rPr lang="de-DE" sz="2400" err="1">
                <a:ea typeface="+mn-lt"/>
                <a:cs typeface="+mn-lt"/>
              </a:rPr>
              <a:t>manner</a:t>
            </a:r>
            <a:r>
              <a:rPr lang="de-DE" sz="2400">
                <a:ea typeface="+mn-lt"/>
                <a:cs typeface="+mn-lt"/>
              </a:rPr>
              <a:t> </a:t>
            </a:r>
            <a:r>
              <a:rPr lang="de-DE" sz="2400" err="1">
                <a:ea typeface="+mn-lt"/>
                <a:cs typeface="+mn-lt"/>
              </a:rPr>
              <a:t>from</a:t>
            </a:r>
            <a:r>
              <a:rPr lang="de-DE" sz="2400">
                <a:ea typeface="+mn-lt"/>
                <a:cs typeface="+mn-lt"/>
              </a:rPr>
              <a:t> </a:t>
            </a:r>
            <a:r>
              <a:rPr lang="de-DE" sz="2400" err="1">
                <a:ea typeface="+mn-lt"/>
                <a:cs typeface="+mn-lt"/>
              </a:rPr>
              <a:t>sensors</a:t>
            </a:r>
            <a:endParaRPr lang="de-DE" sz="2400">
              <a:ea typeface="+mn-lt"/>
              <a:cs typeface="+mn-lt"/>
            </a:endParaRPr>
          </a:p>
          <a:p>
            <a:endParaRPr lang="de-DE" sz="2400"/>
          </a:p>
          <a:p>
            <a:endParaRPr lang="de-DE" sz="2400"/>
          </a:p>
          <a:p>
            <a:endParaRPr lang="de-DE" sz="2400"/>
          </a:p>
        </p:txBody>
      </p:sp>
      <p:pic>
        <p:nvPicPr>
          <p:cNvPr id="10" name="Grafik 9" descr="\{ \mathbf{p}_1, ..., \mathbf{p}_n\} \subseteq \mathbb{R}^3">
            <a:extLst>
              <a:ext uri="{FF2B5EF4-FFF2-40B4-BE49-F238E27FC236}">
                <a16:creationId xmlns:a16="http://schemas.microsoft.com/office/drawing/2014/main" id="{B25819AE-F03D-10BE-EFE6-8D04976B156A}"/>
              </a:ext>
            </a:extLst>
          </p:cNvPr>
          <p:cNvPicPr>
            <a:picLocks noChangeAspect="1"/>
          </p:cNvPicPr>
          <p:nvPr/>
        </p:nvPicPr>
        <p:blipFill>
          <a:blip r:embed="rId6"/>
          <a:stretch>
            <a:fillRect/>
          </a:stretch>
        </p:blipFill>
        <p:spPr>
          <a:xfrm>
            <a:off x="8565941" y="2517039"/>
            <a:ext cx="2792398" cy="429551"/>
          </a:xfrm>
          <a:prstGeom prst="rect">
            <a:avLst/>
          </a:prstGeom>
        </p:spPr>
      </p:pic>
      <p:sp>
        <p:nvSpPr>
          <p:cNvPr id="11" name="Pfeil: nach rechts 10">
            <a:extLst>
              <a:ext uri="{FF2B5EF4-FFF2-40B4-BE49-F238E27FC236}">
                <a16:creationId xmlns:a16="http://schemas.microsoft.com/office/drawing/2014/main" id="{4BDD86EE-3292-DC4C-8F6C-B5FD6A2685C8}"/>
              </a:ext>
            </a:extLst>
          </p:cNvPr>
          <p:cNvSpPr/>
          <p:nvPr/>
        </p:nvSpPr>
        <p:spPr>
          <a:xfrm>
            <a:off x="8448583" y="5341398"/>
            <a:ext cx="577048" cy="2737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0C75891D-6EE7-235E-1003-92B4DC347B08}"/>
              </a:ext>
            </a:extLst>
          </p:cNvPr>
          <p:cNvSpPr txBox="1"/>
          <p:nvPr/>
        </p:nvSpPr>
        <p:spPr>
          <a:xfrm>
            <a:off x="9025631" y="5252621"/>
            <a:ext cx="256712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err="1"/>
              <a:t>Uneven</a:t>
            </a:r>
            <a:r>
              <a:rPr lang="de-DE" sz="2400"/>
              <a:t> </a:t>
            </a:r>
            <a:r>
              <a:rPr lang="de-DE" sz="2400" err="1"/>
              <a:t>density</a:t>
            </a:r>
            <a:endParaRPr lang="de-DE" sz="2400"/>
          </a:p>
          <a:p>
            <a:r>
              <a:rPr lang="de-DE" sz="2400" err="1"/>
              <a:t>Incomplete</a:t>
            </a:r>
          </a:p>
        </p:txBody>
      </p:sp>
      <p:sp>
        <p:nvSpPr>
          <p:cNvPr id="13" name="Pfeil: nach rechts 12">
            <a:extLst>
              <a:ext uri="{FF2B5EF4-FFF2-40B4-BE49-F238E27FC236}">
                <a16:creationId xmlns:a16="http://schemas.microsoft.com/office/drawing/2014/main" id="{C005BC9A-B789-1861-2960-F9E4775627BD}"/>
              </a:ext>
            </a:extLst>
          </p:cNvPr>
          <p:cNvSpPr/>
          <p:nvPr/>
        </p:nvSpPr>
        <p:spPr>
          <a:xfrm>
            <a:off x="8448583" y="5726098"/>
            <a:ext cx="577048" cy="2737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99563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B18A6D-5E8B-0E21-A61D-876A0D42FDB7}"/>
              </a:ext>
            </a:extLst>
          </p:cNvPr>
          <p:cNvSpPr>
            <a:spLocks noGrp="1"/>
          </p:cNvSpPr>
          <p:nvPr>
            <p:ph type="title"/>
          </p:nvPr>
        </p:nvSpPr>
        <p:spPr/>
        <p:txBody>
          <a:bodyPr/>
          <a:lstStyle/>
          <a:p>
            <a:r>
              <a:rPr lang="de-DE" err="1"/>
              <a:t>PointNet</a:t>
            </a:r>
            <a:r>
              <a:rPr lang="de-DE"/>
              <a:t> Segmentation Network</a:t>
            </a:r>
          </a:p>
        </p:txBody>
      </p:sp>
      <p:pic>
        <p:nvPicPr>
          <p:cNvPr id="4" name="Grafik 3" descr="Ein Bild, das Text, Diagramm, Plan, Karte enthält.&#10;&#10;KI-generierte Inhalte können fehlerhaft sein.">
            <a:extLst>
              <a:ext uri="{FF2B5EF4-FFF2-40B4-BE49-F238E27FC236}">
                <a16:creationId xmlns:a16="http://schemas.microsoft.com/office/drawing/2014/main" id="{C9E4DC57-C27D-2E7B-ED04-A2F507C24D97}"/>
              </a:ext>
            </a:extLst>
          </p:cNvPr>
          <p:cNvPicPr>
            <a:picLocks noChangeAspect="1"/>
          </p:cNvPicPr>
          <p:nvPr/>
        </p:nvPicPr>
        <p:blipFill>
          <a:blip r:embed="rId2"/>
          <a:stretch>
            <a:fillRect/>
          </a:stretch>
        </p:blipFill>
        <p:spPr>
          <a:xfrm>
            <a:off x="836177" y="1476661"/>
            <a:ext cx="10364549" cy="3904679"/>
          </a:xfrm>
          <a:prstGeom prst="rect">
            <a:avLst/>
          </a:prstGeom>
        </p:spPr>
      </p:pic>
      <p:sp>
        <p:nvSpPr>
          <p:cNvPr id="5" name="Textfeld 4">
            <a:extLst>
              <a:ext uri="{FF2B5EF4-FFF2-40B4-BE49-F238E27FC236}">
                <a16:creationId xmlns:a16="http://schemas.microsoft.com/office/drawing/2014/main" id="{2694ABAF-F377-B6FC-B3AF-8095D6D6468B}"/>
              </a:ext>
            </a:extLst>
          </p:cNvPr>
          <p:cNvSpPr txBox="1"/>
          <p:nvPr/>
        </p:nvSpPr>
        <p:spPr>
          <a:xfrm>
            <a:off x="1257669" y="5696504"/>
            <a:ext cx="98246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err="1"/>
              <a:t>Concatenate</a:t>
            </a:r>
            <a:r>
              <a:rPr lang="de-DE"/>
              <a:t> </a:t>
            </a:r>
            <a:r>
              <a:rPr lang="de-DE" err="1"/>
              <a:t>local</a:t>
            </a:r>
            <a:r>
              <a:rPr lang="de-DE"/>
              <a:t> and global </a:t>
            </a:r>
            <a:r>
              <a:rPr lang="de-DE" err="1"/>
              <a:t>features</a:t>
            </a:r>
            <a:r>
              <a:rPr lang="de-DE"/>
              <a:t> and </a:t>
            </a:r>
            <a:r>
              <a:rPr lang="de-DE" err="1"/>
              <a:t>process</a:t>
            </a:r>
            <a:r>
              <a:rPr lang="de-DE"/>
              <a:t> </a:t>
            </a:r>
            <a:r>
              <a:rPr lang="de-DE" err="1"/>
              <a:t>point-wise</a:t>
            </a:r>
            <a:r>
              <a:rPr lang="de-DE"/>
              <a:t> </a:t>
            </a:r>
            <a:r>
              <a:rPr lang="de-DE" err="1"/>
              <a:t>to</a:t>
            </a:r>
            <a:r>
              <a:rPr lang="de-DE"/>
              <a:t> </a:t>
            </a:r>
            <a:r>
              <a:rPr lang="de-DE" err="1"/>
              <a:t>obtain</a:t>
            </a:r>
            <a:r>
              <a:rPr lang="de-DE"/>
              <a:t> </a:t>
            </a:r>
            <a:r>
              <a:rPr lang="de-DE" err="1"/>
              <a:t>segmentation</a:t>
            </a:r>
            <a:r>
              <a:rPr lang="de-DE"/>
              <a:t> </a:t>
            </a:r>
            <a:r>
              <a:rPr lang="de-DE" err="1"/>
              <a:t>classes</a:t>
            </a:r>
          </a:p>
        </p:txBody>
      </p:sp>
    </p:spTree>
    <p:extLst>
      <p:ext uri="{BB962C8B-B14F-4D97-AF65-F5344CB8AC3E}">
        <p14:creationId xmlns:p14="http://schemas.microsoft.com/office/powerpoint/2010/main" val="392899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07B497-D57E-8342-FBEA-C55EB5727751}"/>
              </a:ext>
            </a:extLst>
          </p:cNvPr>
          <p:cNvSpPr>
            <a:spLocks noGrp="1"/>
          </p:cNvSpPr>
          <p:nvPr>
            <p:ph type="title"/>
          </p:nvPr>
        </p:nvSpPr>
        <p:spPr/>
        <p:txBody>
          <a:bodyPr/>
          <a:lstStyle/>
          <a:p>
            <a:r>
              <a:rPr lang="de-DE"/>
              <a:t>Part Segmentation</a:t>
            </a:r>
          </a:p>
        </p:txBody>
      </p:sp>
      <p:pic>
        <p:nvPicPr>
          <p:cNvPr id="4" name="Grafik 3" descr="Ein Bild, das Text, Kinderkunst, Zeichnung, Clipart enthält.&#10;&#10;KI-generierte Inhalte können fehlerhaft sein.">
            <a:extLst>
              <a:ext uri="{FF2B5EF4-FFF2-40B4-BE49-F238E27FC236}">
                <a16:creationId xmlns:a16="http://schemas.microsoft.com/office/drawing/2014/main" id="{0061AA61-2B07-4109-9E1A-D4B3E07BB43E}"/>
              </a:ext>
            </a:extLst>
          </p:cNvPr>
          <p:cNvPicPr>
            <a:picLocks noChangeAspect="1"/>
          </p:cNvPicPr>
          <p:nvPr/>
        </p:nvPicPr>
        <p:blipFill>
          <a:blip r:embed="rId2"/>
          <a:stretch>
            <a:fillRect/>
          </a:stretch>
        </p:blipFill>
        <p:spPr>
          <a:xfrm>
            <a:off x="1799342" y="1490283"/>
            <a:ext cx="8593316" cy="4888939"/>
          </a:xfrm>
          <a:prstGeom prst="rect">
            <a:avLst/>
          </a:prstGeom>
        </p:spPr>
      </p:pic>
    </p:spTree>
    <p:extLst>
      <p:ext uri="{BB962C8B-B14F-4D97-AF65-F5344CB8AC3E}">
        <p14:creationId xmlns:p14="http://schemas.microsoft.com/office/powerpoint/2010/main" val="1344171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74C3FF-E46F-3A9F-ADFA-88CF349B2755}"/>
              </a:ext>
            </a:extLst>
          </p:cNvPr>
          <p:cNvSpPr>
            <a:spLocks noGrp="1"/>
          </p:cNvSpPr>
          <p:nvPr>
            <p:ph type="title"/>
          </p:nvPr>
        </p:nvSpPr>
        <p:spPr/>
        <p:txBody>
          <a:bodyPr/>
          <a:lstStyle/>
          <a:p>
            <a:r>
              <a:rPr lang="de-DE" err="1"/>
              <a:t>Semantic</a:t>
            </a:r>
            <a:r>
              <a:rPr lang="de-DE"/>
              <a:t> Segmentation</a:t>
            </a:r>
          </a:p>
        </p:txBody>
      </p:sp>
      <p:sp>
        <p:nvSpPr>
          <p:cNvPr id="3" name="Inhaltsplatzhalter 2">
            <a:extLst>
              <a:ext uri="{FF2B5EF4-FFF2-40B4-BE49-F238E27FC236}">
                <a16:creationId xmlns:a16="http://schemas.microsoft.com/office/drawing/2014/main" id="{A8FD06A9-EC7D-C0E9-E849-B4EDC62DC552}"/>
              </a:ext>
            </a:extLst>
          </p:cNvPr>
          <p:cNvSpPr>
            <a:spLocks noGrp="1"/>
          </p:cNvSpPr>
          <p:nvPr>
            <p:ph idx="1"/>
          </p:nvPr>
        </p:nvSpPr>
        <p:spPr>
          <a:xfrm>
            <a:off x="838200" y="1825625"/>
            <a:ext cx="9166928" cy="575055"/>
          </a:xfrm>
        </p:spPr>
        <p:txBody>
          <a:bodyPr vert="horz" lIns="91440" tIns="45720" rIns="91440" bIns="45720" rtlCol="0" anchor="t">
            <a:normAutofit/>
          </a:bodyPr>
          <a:lstStyle/>
          <a:p>
            <a:pPr marL="0" indent="0">
              <a:buNone/>
            </a:pPr>
            <a:r>
              <a:rPr lang="de-DE" err="1"/>
              <a:t>We</a:t>
            </a:r>
            <a:r>
              <a:rPr lang="de-DE"/>
              <a:t> </a:t>
            </a:r>
            <a:r>
              <a:rPr lang="de-DE" err="1"/>
              <a:t>can</a:t>
            </a:r>
            <a:r>
              <a:rPr lang="de-DE"/>
              <a:t> also </a:t>
            </a:r>
            <a:r>
              <a:rPr lang="de-DE" err="1"/>
              <a:t>attach</a:t>
            </a:r>
            <a:r>
              <a:rPr lang="de-DE"/>
              <a:t> additional </a:t>
            </a:r>
            <a:r>
              <a:rPr lang="de-DE" err="1"/>
              <a:t>features</a:t>
            </a:r>
            <a:r>
              <a:rPr lang="de-DE"/>
              <a:t> (like </a:t>
            </a:r>
            <a:r>
              <a:rPr lang="de-DE" err="1"/>
              <a:t>color</a:t>
            </a:r>
            <a:r>
              <a:rPr lang="de-DE"/>
              <a:t>) </a:t>
            </a:r>
            <a:r>
              <a:rPr lang="de-DE" err="1"/>
              <a:t>to</a:t>
            </a:r>
            <a:r>
              <a:rPr lang="de-DE"/>
              <a:t> </a:t>
            </a:r>
            <a:r>
              <a:rPr lang="de-DE" err="1"/>
              <a:t>points</a:t>
            </a:r>
          </a:p>
        </p:txBody>
      </p:sp>
      <p:pic>
        <p:nvPicPr>
          <p:cNvPr id="4" name="Grafik 3" descr="Ein Bild, das Screenshot, Cartoon enthält.&#10;&#10;KI-generierte Inhalte können fehlerhaft sein.">
            <a:extLst>
              <a:ext uri="{FF2B5EF4-FFF2-40B4-BE49-F238E27FC236}">
                <a16:creationId xmlns:a16="http://schemas.microsoft.com/office/drawing/2014/main" id="{B95189FF-736A-B19D-E8BE-0C3785DEA221}"/>
              </a:ext>
            </a:extLst>
          </p:cNvPr>
          <p:cNvPicPr>
            <a:picLocks noChangeAspect="1"/>
          </p:cNvPicPr>
          <p:nvPr/>
        </p:nvPicPr>
        <p:blipFill>
          <a:blip r:embed="rId3"/>
          <a:stretch>
            <a:fillRect/>
          </a:stretch>
        </p:blipFill>
        <p:spPr>
          <a:xfrm>
            <a:off x="2969617" y="2400638"/>
            <a:ext cx="6252767" cy="3857204"/>
          </a:xfrm>
          <a:prstGeom prst="rect">
            <a:avLst/>
          </a:prstGeom>
        </p:spPr>
      </p:pic>
    </p:spTree>
    <p:extLst>
      <p:ext uri="{BB962C8B-B14F-4D97-AF65-F5344CB8AC3E}">
        <p14:creationId xmlns:p14="http://schemas.microsoft.com/office/powerpoint/2010/main" val="385502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66EF8A-0C94-98D2-CE3C-DE464C76E40F}"/>
              </a:ext>
            </a:extLst>
          </p:cNvPr>
          <p:cNvSpPr>
            <a:spLocks noGrp="1"/>
          </p:cNvSpPr>
          <p:nvPr>
            <p:ph type="title"/>
          </p:nvPr>
        </p:nvSpPr>
        <p:spPr/>
        <p:txBody>
          <a:bodyPr/>
          <a:lstStyle/>
          <a:p>
            <a:r>
              <a:rPr lang="de-DE"/>
              <a:t>CNN </a:t>
            </a:r>
            <a:r>
              <a:rPr lang="de-DE" err="1"/>
              <a:t>vs</a:t>
            </a:r>
            <a:r>
              <a:rPr lang="de-DE"/>
              <a:t> </a:t>
            </a:r>
            <a:r>
              <a:rPr lang="de-DE" err="1"/>
              <a:t>PointNet</a:t>
            </a:r>
            <a:r>
              <a:rPr lang="de-DE"/>
              <a:t> - </a:t>
            </a:r>
            <a:r>
              <a:rPr lang="de-DE" err="1"/>
              <a:t>Locality</a:t>
            </a:r>
            <a:endParaRPr lang="de-DE"/>
          </a:p>
        </p:txBody>
      </p:sp>
      <p:pic>
        <p:nvPicPr>
          <p:cNvPr id="4" name="Grafik 3" descr="Understanding the receptive field of deep convolutional networks | AI Summer">
            <a:extLst>
              <a:ext uri="{FF2B5EF4-FFF2-40B4-BE49-F238E27FC236}">
                <a16:creationId xmlns:a16="http://schemas.microsoft.com/office/drawing/2014/main" id="{64E7F68B-C97E-D065-5B3F-6F01ACF25E3C}"/>
              </a:ext>
            </a:extLst>
          </p:cNvPr>
          <p:cNvPicPr>
            <a:picLocks noChangeAspect="1"/>
          </p:cNvPicPr>
          <p:nvPr/>
        </p:nvPicPr>
        <p:blipFill>
          <a:blip r:embed="rId2"/>
          <a:stretch>
            <a:fillRect/>
          </a:stretch>
        </p:blipFill>
        <p:spPr>
          <a:xfrm>
            <a:off x="7358269" y="3860864"/>
            <a:ext cx="2743199" cy="2151142"/>
          </a:xfrm>
          <a:prstGeom prst="rect">
            <a:avLst/>
          </a:prstGeom>
        </p:spPr>
      </p:pic>
      <p:sp>
        <p:nvSpPr>
          <p:cNvPr id="5" name="Textfeld 4">
            <a:extLst>
              <a:ext uri="{FF2B5EF4-FFF2-40B4-BE49-F238E27FC236}">
                <a16:creationId xmlns:a16="http://schemas.microsoft.com/office/drawing/2014/main" id="{D90641E3-13DF-6FDA-6CAD-234C17E2960C}"/>
              </a:ext>
            </a:extLst>
          </p:cNvPr>
          <p:cNvSpPr txBox="1"/>
          <p:nvPr/>
        </p:nvSpPr>
        <p:spPr>
          <a:xfrm>
            <a:off x="1093304" y="1847022"/>
            <a:ext cx="4837042"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2800" b="1" err="1"/>
              <a:t>PointNet</a:t>
            </a:r>
            <a:endParaRPr lang="de-DE" sz="2800" b="1"/>
          </a:p>
          <a:p>
            <a:pPr marL="285750" indent="-285750">
              <a:buFont typeface="Arial"/>
              <a:buChar char="•"/>
            </a:pPr>
            <a:r>
              <a:rPr lang="de-DE" sz="2000"/>
              <a:t>Per Point Features</a:t>
            </a:r>
          </a:p>
          <a:p>
            <a:pPr marL="285750" indent="-285750">
              <a:buFont typeface="Arial"/>
              <a:buChar char="•"/>
            </a:pPr>
            <a:r>
              <a:rPr lang="de-DE" sz="2000"/>
              <a:t>Global Feature</a:t>
            </a:r>
          </a:p>
          <a:p>
            <a:pPr marL="285750" indent="-285750">
              <a:buFont typeface="Arial"/>
              <a:buChar char="•"/>
            </a:pPr>
            <a:r>
              <a:rPr lang="de-DE" sz="2000" err="1"/>
              <a:t>No</a:t>
            </a:r>
            <a:r>
              <a:rPr lang="de-DE" sz="2000"/>
              <a:t> </a:t>
            </a:r>
            <a:r>
              <a:rPr lang="de-DE" sz="2000" err="1"/>
              <a:t>notion</a:t>
            </a:r>
            <a:r>
              <a:rPr lang="de-DE" sz="2000"/>
              <a:t> </a:t>
            </a:r>
            <a:r>
              <a:rPr lang="de-DE" sz="2000" err="1"/>
              <a:t>of</a:t>
            </a:r>
            <a:r>
              <a:rPr lang="de-DE" sz="2000"/>
              <a:t> </a:t>
            </a:r>
            <a:r>
              <a:rPr lang="de-DE" sz="2000" err="1"/>
              <a:t>locality</a:t>
            </a:r>
            <a:endParaRPr lang="de-DE" sz="2000"/>
          </a:p>
        </p:txBody>
      </p:sp>
      <p:sp>
        <p:nvSpPr>
          <p:cNvPr id="6" name="Textfeld 5">
            <a:extLst>
              <a:ext uri="{FF2B5EF4-FFF2-40B4-BE49-F238E27FC236}">
                <a16:creationId xmlns:a16="http://schemas.microsoft.com/office/drawing/2014/main" id="{7C8B6DDF-FBDC-4F5D-620F-2F36BD41A6C9}"/>
              </a:ext>
            </a:extLst>
          </p:cNvPr>
          <p:cNvSpPr txBox="1"/>
          <p:nvPr/>
        </p:nvSpPr>
        <p:spPr>
          <a:xfrm>
            <a:off x="5930348" y="1847022"/>
            <a:ext cx="5607324"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sz="2800" b="1"/>
              <a:t>CNN</a:t>
            </a:r>
          </a:p>
          <a:p>
            <a:pPr marL="285750" indent="-285750">
              <a:buFont typeface="Arial"/>
              <a:buChar char="•"/>
            </a:pPr>
            <a:r>
              <a:rPr lang="de-DE" sz="2000" err="1"/>
              <a:t>Progressively</a:t>
            </a:r>
            <a:r>
              <a:rPr lang="de-DE" sz="2000"/>
              <a:t> </a:t>
            </a:r>
            <a:r>
              <a:rPr lang="de-DE" sz="2000" err="1"/>
              <a:t>captures</a:t>
            </a:r>
            <a:r>
              <a:rPr lang="de-DE" sz="2000"/>
              <a:t> </a:t>
            </a:r>
            <a:r>
              <a:rPr lang="de-DE" sz="2000" err="1"/>
              <a:t>features</a:t>
            </a:r>
            <a:r>
              <a:rPr lang="de-DE" sz="2000"/>
              <a:t> at </a:t>
            </a:r>
            <a:r>
              <a:rPr lang="de-DE" sz="2000" err="1"/>
              <a:t>increasingly</a:t>
            </a:r>
            <a:r>
              <a:rPr lang="de-DE" sz="2000"/>
              <a:t> large </a:t>
            </a:r>
            <a:r>
              <a:rPr lang="de-DE" sz="2000" err="1"/>
              <a:t>scales</a:t>
            </a:r>
            <a:endParaRPr lang="de-DE" sz="2000"/>
          </a:p>
          <a:p>
            <a:pPr marL="285750" indent="-285750">
              <a:buFont typeface="Arial"/>
              <a:buChar char="•"/>
            </a:pPr>
            <a:r>
              <a:rPr lang="de-DE" sz="2000"/>
              <a:t>Multi-resolution </a:t>
            </a:r>
            <a:r>
              <a:rPr lang="de-DE" sz="2000" err="1"/>
              <a:t>hierarchy</a:t>
            </a:r>
            <a:r>
              <a:rPr lang="de-DE" sz="2000"/>
              <a:t> </a:t>
            </a:r>
            <a:r>
              <a:rPr lang="de-DE" sz="2000" err="1"/>
              <a:t>with</a:t>
            </a:r>
            <a:r>
              <a:rPr lang="de-DE" sz="2000"/>
              <a:t> </a:t>
            </a:r>
            <a:r>
              <a:rPr lang="de-DE" sz="2000" err="1"/>
              <a:t>increasing</a:t>
            </a:r>
            <a:r>
              <a:rPr lang="de-DE" sz="2000"/>
              <a:t> </a:t>
            </a:r>
            <a:r>
              <a:rPr lang="de-DE" sz="2000" err="1"/>
              <a:t>receptive</a:t>
            </a:r>
            <a:r>
              <a:rPr lang="de-DE" sz="2000"/>
              <a:t> </a:t>
            </a:r>
            <a:r>
              <a:rPr lang="de-DE" sz="2000" err="1"/>
              <a:t>fields</a:t>
            </a:r>
            <a:endParaRPr lang="de-DE" sz="2000"/>
          </a:p>
        </p:txBody>
      </p:sp>
      <p:pic>
        <p:nvPicPr>
          <p:cNvPr id="8" name="Grafik 7" descr="Ein Bild, das Text, Diagramm, Plan, technische Zeichnung enthält.&#10;&#10;KI-generierte Inhalte können fehlerhaft sein.">
            <a:extLst>
              <a:ext uri="{FF2B5EF4-FFF2-40B4-BE49-F238E27FC236}">
                <a16:creationId xmlns:a16="http://schemas.microsoft.com/office/drawing/2014/main" id="{68C58A44-5D75-E659-1F15-8AB50446CF1E}"/>
              </a:ext>
            </a:extLst>
          </p:cNvPr>
          <p:cNvPicPr>
            <a:picLocks noChangeAspect="1"/>
          </p:cNvPicPr>
          <p:nvPr/>
        </p:nvPicPr>
        <p:blipFill>
          <a:blip r:embed="rId3"/>
          <a:stretch>
            <a:fillRect/>
          </a:stretch>
        </p:blipFill>
        <p:spPr>
          <a:xfrm>
            <a:off x="526862" y="4169958"/>
            <a:ext cx="5842465" cy="1533173"/>
          </a:xfrm>
          <a:prstGeom prst="rect">
            <a:avLst/>
          </a:prstGeom>
        </p:spPr>
      </p:pic>
    </p:spTree>
    <p:extLst>
      <p:ext uri="{BB962C8B-B14F-4D97-AF65-F5344CB8AC3E}">
        <p14:creationId xmlns:p14="http://schemas.microsoft.com/office/powerpoint/2010/main" val="1027339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DAE55F-CCB7-91F9-DA6E-DB166045DA38}"/>
              </a:ext>
            </a:extLst>
          </p:cNvPr>
          <p:cNvSpPr>
            <a:spLocks noGrp="1"/>
          </p:cNvSpPr>
          <p:nvPr>
            <p:ph type="title"/>
          </p:nvPr>
        </p:nvSpPr>
        <p:spPr/>
        <p:txBody>
          <a:bodyPr/>
          <a:lstStyle/>
          <a:p>
            <a:r>
              <a:rPr lang="de-DE" err="1"/>
              <a:t>PointNet</a:t>
            </a:r>
            <a:r>
              <a:rPr lang="de-DE"/>
              <a:t>++</a:t>
            </a:r>
          </a:p>
        </p:txBody>
      </p:sp>
      <p:sp>
        <p:nvSpPr>
          <p:cNvPr id="3" name="Inhaltsplatzhalter 2">
            <a:extLst>
              <a:ext uri="{FF2B5EF4-FFF2-40B4-BE49-F238E27FC236}">
                <a16:creationId xmlns:a16="http://schemas.microsoft.com/office/drawing/2014/main" id="{257AD372-97BA-A57C-F94A-E40C5E6A240C}"/>
              </a:ext>
            </a:extLst>
          </p:cNvPr>
          <p:cNvSpPr>
            <a:spLocks noGrp="1"/>
          </p:cNvSpPr>
          <p:nvPr>
            <p:ph idx="1"/>
          </p:nvPr>
        </p:nvSpPr>
        <p:spPr/>
        <p:txBody>
          <a:bodyPr vert="horz" lIns="91440" tIns="45720" rIns="91440" bIns="45720" rtlCol="0" anchor="t">
            <a:normAutofit/>
          </a:bodyPr>
          <a:lstStyle/>
          <a:p>
            <a:pPr marL="0" indent="0">
              <a:buNone/>
            </a:pPr>
            <a:r>
              <a:rPr lang="de-DE" err="1"/>
              <a:t>Hierarchical</a:t>
            </a:r>
            <a:r>
              <a:rPr lang="de-DE"/>
              <a:t> network </a:t>
            </a:r>
            <a:r>
              <a:rPr lang="de-DE" err="1"/>
              <a:t>exploiting</a:t>
            </a:r>
            <a:r>
              <a:rPr lang="de-DE"/>
              <a:t> </a:t>
            </a:r>
            <a:r>
              <a:rPr lang="de-DE" err="1"/>
              <a:t>locality</a:t>
            </a:r>
            <a:r>
              <a:rPr lang="de-DE"/>
              <a:t> and </a:t>
            </a:r>
            <a:r>
              <a:rPr lang="de-DE" err="1"/>
              <a:t>PointNet</a:t>
            </a:r>
            <a:r>
              <a:rPr lang="de-DE"/>
              <a:t> </a:t>
            </a:r>
            <a:r>
              <a:rPr lang="de-DE" err="1"/>
              <a:t>as</a:t>
            </a:r>
            <a:r>
              <a:rPr lang="de-DE"/>
              <a:t> </a:t>
            </a:r>
            <a:r>
              <a:rPr lang="de-DE" err="1"/>
              <a:t>basic</a:t>
            </a:r>
            <a:r>
              <a:rPr lang="de-DE"/>
              <a:t> block</a:t>
            </a:r>
          </a:p>
        </p:txBody>
      </p:sp>
      <p:pic>
        <p:nvPicPr>
          <p:cNvPr id="4" name="Grafik 3" descr="Ein Bild, das Text, Screenshot, Schrift, Reihe enthält.&#10;&#10;KI-generierte Inhalte können fehlerhaft sein.">
            <a:extLst>
              <a:ext uri="{FF2B5EF4-FFF2-40B4-BE49-F238E27FC236}">
                <a16:creationId xmlns:a16="http://schemas.microsoft.com/office/drawing/2014/main" id="{7A21E098-E584-F577-B3C3-2612F677614D}"/>
              </a:ext>
            </a:extLst>
          </p:cNvPr>
          <p:cNvPicPr>
            <a:picLocks noChangeAspect="1"/>
          </p:cNvPicPr>
          <p:nvPr/>
        </p:nvPicPr>
        <p:blipFill>
          <a:blip r:embed="rId2"/>
          <a:stretch>
            <a:fillRect/>
          </a:stretch>
        </p:blipFill>
        <p:spPr>
          <a:xfrm>
            <a:off x="271463" y="2321823"/>
            <a:ext cx="11649075" cy="3705225"/>
          </a:xfrm>
          <a:prstGeom prst="rect">
            <a:avLst/>
          </a:prstGeom>
        </p:spPr>
      </p:pic>
      <p:sp>
        <p:nvSpPr>
          <p:cNvPr id="6" name="TextBox 11">
            <a:extLst>
              <a:ext uri="{FF2B5EF4-FFF2-40B4-BE49-F238E27FC236}">
                <a16:creationId xmlns:a16="http://schemas.microsoft.com/office/drawing/2014/main" id="{23FDFD4A-8F67-F2D6-39A3-55BA3037DB40}"/>
              </a:ext>
            </a:extLst>
          </p:cNvPr>
          <p:cNvSpPr txBox="1"/>
          <p:nvPr/>
        </p:nvSpPr>
        <p:spPr>
          <a:xfrm>
            <a:off x="2686" y="6400432"/>
            <a:ext cx="5533939" cy="276999"/>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200" err="1">
                <a:ea typeface="+mn-lt"/>
                <a:cs typeface="+mn-lt"/>
              </a:rPr>
              <a:t>PointNet</a:t>
            </a:r>
            <a:r>
              <a:rPr lang="de-DE" sz="1200"/>
              <a:t>++</a:t>
            </a:r>
            <a:r>
              <a:rPr lang="de-DE" sz="1200">
                <a:ea typeface="+mn-lt"/>
                <a:cs typeface="+mn-lt"/>
              </a:rPr>
              <a:t>,</a:t>
            </a:r>
            <a:r>
              <a:rPr lang="de-DE" sz="1200"/>
              <a:t> </a:t>
            </a:r>
            <a:r>
              <a:rPr lang="de-DE" sz="1200">
                <a:ea typeface="+mn-lt"/>
                <a:cs typeface="+mn-lt"/>
              </a:rPr>
              <a:t>Qi</a:t>
            </a:r>
            <a:r>
              <a:rPr lang="de-DE" sz="1200"/>
              <a:t> et al. </a:t>
            </a:r>
            <a:r>
              <a:rPr lang="de-DE" sz="1200" err="1"/>
              <a:t>NeurIPS</a:t>
            </a:r>
            <a:r>
              <a:rPr lang="de-DE" sz="1200"/>
              <a:t> '17</a:t>
            </a:r>
            <a:endParaRPr lang="de-DE"/>
          </a:p>
        </p:txBody>
      </p:sp>
    </p:spTree>
    <p:extLst>
      <p:ext uri="{BB962C8B-B14F-4D97-AF65-F5344CB8AC3E}">
        <p14:creationId xmlns:p14="http://schemas.microsoft.com/office/powerpoint/2010/main" val="2304467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C07F17-2F33-506B-9592-09CEFD3B965E}"/>
              </a:ext>
            </a:extLst>
          </p:cNvPr>
          <p:cNvSpPr>
            <a:spLocks noGrp="1"/>
          </p:cNvSpPr>
          <p:nvPr>
            <p:ph type="title"/>
          </p:nvPr>
        </p:nvSpPr>
        <p:spPr/>
        <p:txBody>
          <a:bodyPr/>
          <a:lstStyle/>
          <a:p>
            <a:r>
              <a:rPr lang="de-DE" err="1"/>
              <a:t>Hierarchical</a:t>
            </a:r>
            <a:r>
              <a:rPr lang="de-DE"/>
              <a:t> Point Set Feature Learning</a:t>
            </a:r>
          </a:p>
        </p:txBody>
      </p:sp>
      <p:pic>
        <p:nvPicPr>
          <p:cNvPr id="5" name="Grafik 4" descr="Ein Bild, das Text, Diagramm, Screenshot, Reihe enthält.&#10;&#10;KI-generierte Inhalte können fehlerhaft sein.">
            <a:extLst>
              <a:ext uri="{FF2B5EF4-FFF2-40B4-BE49-F238E27FC236}">
                <a16:creationId xmlns:a16="http://schemas.microsoft.com/office/drawing/2014/main" id="{CF65D91A-890D-647F-3F8C-CB3CE6BC5181}"/>
              </a:ext>
            </a:extLst>
          </p:cNvPr>
          <p:cNvPicPr>
            <a:picLocks noChangeAspect="1"/>
          </p:cNvPicPr>
          <p:nvPr/>
        </p:nvPicPr>
        <p:blipFill>
          <a:blip r:embed="rId3"/>
          <a:stretch>
            <a:fillRect/>
          </a:stretch>
        </p:blipFill>
        <p:spPr>
          <a:xfrm>
            <a:off x="2437136" y="1601254"/>
            <a:ext cx="7310986" cy="4572591"/>
          </a:xfrm>
          <a:prstGeom prst="rect">
            <a:avLst/>
          </a:prstGeom>
        </p:spPr>
      </p:pic>
    </p:spTree>
    <p:extLst>
      <p:ext uri="{BB962C8B-B14F-4D97-AF65-F5344CB8AC3E}">
        <p14:creationId xmlns:p14="http://schemas.microsoft.com/office/powerpoint/2010/main" val="3137165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3236B6-81E6-B39C-5C36-7000D33A33E0}"/>
              </a:ext>
            </a:extLst>
          </p:cNvPr>
          <p:cNvSpPr>
            <a:spLocks noGrp="1"/>
          </p:cNvSpPr>
          <p:nvPr>
            <p:ph type="title"/>
          </p:nvPr>
        </p:nvSpPr>
        <p:spPr/>
        <p:txBody>
          <a:bodyPr/>
          <a:lstStyle/>
          <a:p>
            <a:r>
              <a:rPr lang="de-DE" err="1"/>
              <a:t>Hierarchical</a:t>
            </a:r>
            <a:r>
              <a:rPr lang="de-DE"/>
              <a:t> Point Set Feature Learning</a:t>
            </a:r>
            <a:endParaRPr lang="en-US"/>
          </a:p>
          <a:p>
            <a:endParaRPr lang="de-DE"/>
          </a:p>
        </p:txBody>
      </p:sp>
      <p:sp>
        <p:nvSpPr>
          <p:cNvPr id="3" name="Inhaltsplatzhalter 2">
            <a:extLst>
              <a:ext uri="{FF2B5EF4-FFF2-40B4-BE49-F238E27FC236}">
                <a16:creationId xmlns:a16="http://schemas.microsoft.com/office/drawing/2014/main" id="{CD961991-E00F-E101-599F-9B1A2DE79CDF}"/>
              </a:ext>
            </a:extLst>
          </p:cNvPr>
          <p:cNvSpPr>
            <a:spLocks noGrp="1"/>
          </p:cNvSpPr>
          <p:nvPr>
            <p:ph idx="1"/>
          </p:nvPr>
        </p:nvSpPr>
        <p:spPr>
          <a:xfrm>
            <a:off x="838200" y="1825625"/>
            <a:ext cx="3864666" cy="4351338"/>
          </a:xfrm>
        </p:spPr>
        <p:txBody>
          <a:bodyPr vert="horz" lIns="91440" tIns="45720" rIns="91440" bIns="45720" rtlCol="0" anchor="t">
            <a:normAutofit/>
          </a:bodyPr>
          <a:lstStyle/>
          <a:p>
            <a:r>
              <a:rPr lang="de-DE"/>
              <a:t>Sample  </a:t>
            </a:r>
            <a:r>
              <a:rPr lang="de-DE" err="1"/>
              <a:t>centroids</a:t>
            </a:r>
            <a:r>
              <a:rPr lang="de-DE"/>
              <a:t> </a:t>
            </a:r>
            <a:r>
              <a:rPr lang="de-DE" err="1"/>
              <a:t>using</a:t>
            </a:r>
            <a:r>
              <a:rPr lang="de-DE"/>
              <a:t> iterative </a:t>
            </a:r>
            <a:r>
              <a:rPr lang="de-DE" err="1"/>
              <a:t>farthest</a:t>
            </a:r>
            <a:r>
              <a:rPr lang="de-DE"/>
              <a:t> </a:t>
            </a:r>
            <a:r>
              <a:rPr lang="de-DE" err="1"/>
              <a:t>point</a:t>
            </a:r>
            <a:r>
              <a:rPr lang="de-DE"/>
              <a:t> </a:t>
            </a:r>
            <a:r>
              <a:rPr lang="de-DE" err="1"/>
              <a:t>sampling</a:t>
            </a:r>
            <a:endParaRPr lang="de-DE"/>
          </a:p>
          <a:p>
            <a:r>
              <a:rPr lang="de-DE"/>
              <a:t>Form (</a:t>
            </a:r>
            <a:r>
              <a:rPr lang="de-DE" err="1"/>
              <a:t>potentially</a:t>
            </a:r>
            <a:r>
              <a:rPr lang="de-DE"/>
              <a:t> </a:t>
            </a:r>
            <a:r>
              <a:rPr lang="de-DE" err="1"/>
              <a:t>overlapping</a:t>
            </a:r>
            <a:r>
              <a:rPr lang="de-DE"/>
              <a:t>) </a:t>
            </a:r>
            <a:r>
              <a:rPr lang="de-DE" err="1"/>
              <a:t>groups</a:t>
            </a:r>
            <a:r>
              <a:rPr lang="de-DE"/>
              <a:t> </a:t>
            </a:r>
            <a:r>
              <a:rPr lang="de-DE" err="1"/>
              <a:t>of</a:t>
            </a:r>
            <a:r>
              <a:rPr lang="de-DE"/>
              <a:t> </a:t>
            </a:r>
            <a:r>
              <a:rPr lang="de-DE" err="1"/>
              <a:t>close</a:t>
            </a:r>
            <a:r>
              <a:rPr lang="de-DE"/>
              <a:t> </a:t>
            </a:r>
            <a:r>
              <a:rPr lang="de-DE" err="1"/>
              <a:t>points</a:t>
            </a:r>
            <a:r>
              <a:rPr lang="de-DE"/>
              <a:t> </a:t>
            </a:r>
            <a:r>
              <a:rPr lang="de-DE" err="1"/>
              <a:t>around</a:t>
            </a:r>
            <a:r>
              <a:rPr lang="de-DE"/>
              <a:t> </a:t>
            </a:r>
            <a:r>
              <a:rPr lang="de-DE" err="1"/>
              <a:t>centroids</a:t>
            </a:r>
            <a:endParaRPr lang="de-DE"/>
          </a:p>
          <a:p>
            <a:r>
              <a:rPr lang="de-DE" err="1"/>
              <a:t>Process</a:t>
            </a:r>
            <a:r>
              <a:rPr lang="de-DE"/>
              <a:t> </a:t>
            </a:r>
            <a:r>
              <a:rPr lang="de-DE" err="1"/>
              <a:t>each</a:t>
            </a:r>
            <a:r>
              <a:rPr lang="de-DE"/>
              <a:t> </a:t>
            </a:r>
            <a:r>
              <a:rPr lang="de-DE" err="1"/>
              <a:t>group</a:t>
            </a:r>
            <a:r>
              <a:rPr lang="de-DE"/>
              <a:t> in </a:t>
            </a:r>
            <a:r>
              <a:rPr lang="de-DE" err="1"/>
              <a:t>local</a:t>
            </a:r>
            <a:r>
              <a:rPr lang="de-DE"/>
              <a:t> frame </a:t>
            </a:r>
            <a:r>
              <a:rPr lang="de-DE" err="1"/>
              <a:t>with</a:t>
            </a:r>
            <a:r>
              <a:rPr lang="de-DE"/>
              <a:t> a </a:t>
            </a:r>
            <a:r>
              <a:rPr lang="de-DE" err="1"/>
              <a:t>PointNet</a:t>
            </a:r>
            <a:endParaRPr lang="de-DE"/>
          </a:p>
          <a:p>
            <a:endParaRPr lang="de-DE"/>
          </a:p>
        </p:txBody>
      </p:sp>
      <p:pic>
        <p:nvPicPr>
          <p:cNvPr id="5" name="Grafik 4" descr="Ein Bild, das Text, Diagramm, Screenshot, Reihe enthält.&#10;&#10;KI-generierte Inhalte können fehlerhaft sein.">
            <a:extLst>
              <a:ext uri="{FF2B5EF4-FFF2-40B4-BE49-F238E27FC236}">
                <a16:creationId xmlns:a16="http://schemas.microsoft.com/office/drawing/2014/main" id="{DCB3A40E-AD61-6A10-D746-4FE08E21FE45}"/>
              </a:ext>
            </a:extLst>
          </p:cNvPr>
          <p:cNvPicPr>
            <a:picLocks noChangeAspect="1"/>
          </p:cNvPicPr>
          <p:nvPr/>
        </p:nvPicPr>
        <p:blipFill>
          <a:blip r:embed="rId3"/>
          <a:stretch>
            <a:fillRect/>
          </a:stretch>
        </p:blipFill>
        <p:spPr>
          <a:xfrm>
            <a:off x="4880506" y="1692363"/>
            <a:ext cx="7310986" cy="4572591"/>
          </a:xfrm>
          <a:prstGeom prst="rect">
            <a:avLst/>
          </a:prstGeom>
        </p:spPr>
      </p:pic>
    </p:spTree>
    <p:extLst>
      <p:ext uri="{BB962C8B-B14F-4D97-AF65-F5344CB8AC3E}">
        <p14:creationId xmlns:p14="http://schemas.microsoft.com/office/powerpoint/2010/main" val="1837016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B975DD-1892-DB13-0652-4AE2A1FE3D32}"/>
              </a:ext>
            </a:extLst>
          </p:cNvPr>
          <p:cNvSpPr>
            <a:spLocks noGrp="1"/>
          </p:cNvSpPr>
          <p:nvPr>
            <p:ph type="title"/>
          </p:nvPr>
        </p:nvSpPr>
        <p:spPr/>
        <p:txBody>
          <a:bodyPr/>
          <a:lstStyle/>
          <a:p>
            <a:r>
              <a:rPr lang="de-DE" err="1"/>
              <a:t>PointNet</a:t>
            </a:r>
            <a:r>
              <a:rPr lang="de-DE"/>
              <a:t>++ Classification</a:t>
            </a:r>
          </a:p>
        </p:txBody>
      </p:sp>
      <p:sp>
        <p:nvSpPr>
          <p:cNvPr id="3" name="Inhaltsplatzhalter 2">
            <a:extLst>
              <a:ext uri="{FF2B5EF4-FFF2-40B4-BE49-F238E27FC236}">
                <a16:creationId xmlns:a16="http://schemas.microsoft.com/office/drawing/2014/main" id="{88EE99B9-0310-38CD-2322-E5A7721FD2BB}"/>
              </a:ext>
            </a:extLst>
          </p:cNvPr>
          <p:cNvSpPr>
            <a:spLocks noGrp="1"/>
          </p:cNvSpPr>
          <p:nvPr>
            <p:ph idx="1"/>
          </p:nvPr>
        </p:nvSpPr>
        <p:spPr>
          <a:xfrm>
            <a:off x="838200" y="1825625"/>
            <a:ext cx="10340273" cy="1471923"/>
          </a:xfrm>
        </p:spPr>
        <p:txBody>
          <a:bodyPr vert="horz" lIns="91440" tIns="45720" rIns="91440" bIns="45720" rtlCol="0" anchor="t">
            <a:normAutofit/>
          </a:bodyPr>
          <a:lstStyle/>
          <a:p>
            <a:pPr marL="0" indent="0">
              <a:buNone/>
            </a:pPr>
            <a:r>
              <a:rPr lang="de-DE" err="1"/>
              <a:t>Process</a:t>
            </a:r>
            <a:r>
              <a:rPr lang="de-DE"/>
              <a:t> final </a:t>
            </a:r>
            <a:r>
              <a:rPr lang="de-DE" err="1"/>
              <a:t>abstraction</a:t>
            </a:r>
            <a:r>
              <a:rPr lang="de-DE"/>
              <a:t> </a:t>
            </a:r>
            <a:r>
              <a:rPr lang="de-DE" err="1"/>
              <a:t>layer's</a:t>
            </a:r>
            <a:r>
              <a:rPr lang="de-DE"/>
              <a:t> </a:t>
            </a:r>
            <a:r>
              <a:rPr lang="de-DE" err="1"/>
              <a:t>points</a:t>
            </a:r>
            <a:r>
              <a:rPr lang="de-DE"/>
              <a:t> + </a:t>
            </a:r>
            <a:r>
              <a:rPr lang="de-DE" err="1"/>
              <a:t>features</a:t>
            </a:r>
            <a:r>
              <a:rPr lang="de-DE"/>
              <a:t> </a:t>
            </a:r>
            <a:r>
              <a:rPr lang="de-DE" err="1"/>
              <a:t>by</a:t>
            </a:r>
            <a:r>
              <a:rPr lang="de-DE"/>
              <a:t> a </a:t>
            </a:r>
            <a:r>
              <a:rPr lang="de-DE" err="1"/>
              <a:t>PointNet</a:t>
            </a:r>
            <a:endParaRPr lang="de-DE"/>
          </a:p>
          <a:p>
            <a:endParaRPr lang="de-DE"/>
          </a:p>
        </p:txBody>
      </p:sp>
      <p:pic>
        <p:nvPicPr>
          <p:cNvPr id="4" name="Grafik 3" descr="Ein Bild, das Text, Screenshot, Diagramm, Design enthält.&#10;&#10;KI-generierte Inhalte können fehlerhaft sein.">
            <a:extLst>
              <a:ext uri="{FF2B5EF4-FFF2-40B4-BE49-F238E27FC236}">
                <a16:creationId xmlns:a16="http://schemas.microsoft.com/office/drawing/2014/main" id="{03AB03C8-2B9B-3E18-AE8E-6BE3CE18EF7B}"/>
              </a:ext>
            </a:extLst>
          </p:cNvPr>
          <p:cNvPicPr>
            <a:picLocks noChangeAspect="1"/>
          </p:cNvPicPr>
          <p:nvPr/>
        </p:nvPicPr>
        <p:blipFill>
          <a:blip r:embed="rId2"/>
          <a:stretch>
            <a:fillRect/>
          </a:stretch>
        </p:blipFill>
        <p:spPr>
          <a:xfrm>
            <a:off x="660849" y="2478972"/>
            <a:ext cx="10519647" cy="4003985"/>
          </a:xfrm>
          <a:prstGeom prst="rect">
            <a:avLst/>
          </a:prstGeom>
        </p:spPr>
      </p:pic>
    </p:spTree>
    <p:extLst>
      <p:ext uri="{BB962C8B-B14F-4D97-AF65-F5344CB8AC3E}">
        <p14:creationId xmlns:p14="http://schemas.microsoft.com/office/powerpoint/2010/main" val="3300429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F25DD-2D01-34CA-DF05-1271F1C811F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47BADB1-4071-C06B-0682-449FEE381707}"/>
              </a:ext>
            </a:extLst>
          </p:cNvPr>
          <p:cNvSpPr>
            <a:spLocks noGrp="1"/>
          </p:cNvSpPr>
          <p:nvPr>
            <p:ph type="title"/>
          </p:nvPr>
        </p:nvSpPr>
        <p:spPr/>
        <p:txBody>
          <a:bodyPr/>
          <a:lstStyle/>
          <a:p>
            <a:r>
              <a:rPr lang="de-DE" err="1"/>
              <a:t>PointNet</a:t>
            </a:r>
            <a:r>
              <a:rPr lang="de-DE"/>
              <a:t>++ Segmentation</a:t>
            </a:r>
          </a:p>
        </p:txBody>
      </p:sp>
      <p:sp>
        <p:nvSpPr>
          <p:cNvPr id="3" name="Inhaltsplatzhalter 2">
            <a:extLst>
              <a:ext uri="{FF2B5EF4-FFF2-40B4-BE49-F238E27FC236}">
                <a16:creationId xmlns:a16="http://schemas.microsoft.com/office/drawing/2014/main" id="{6984270D-9564-21AB-0BAF-7A0EEF0CE7D0}"/>
              </a:ext>
            </a:extLst>
          </p:cNvPr>
          <p:cNvSpPr>
            <a:spLocks noGrp="1"/>
          </p:cNvSpPr>
          <p:nvPr>
            <p:ph idx="1"/>
          </p:nvPr>
        </p:nvSpPr>
        <p:spPr>
          <a:xfrm>
            <a:off x="898890" y="1690758"/>
            <a:ext cx="11291087" cy="1957445"/>
          </a:xfrm>
        </p:spPr>
        <p:txBody>
          <a:bodyPr vert="horz" lIns="91440" tIns="45720" rIns="91440" bIns="45720" rtlCol="0" anchor="t">
            <a:normAutofit/>
          </a:bodyPr>
          <a:lstStyle/>
          <a:p>
            <a:pPr marL="0" indent="0">
              <a:buNone/>
            </a:pPr>
            <a:r>
              <a:rPr lang="de-DE" b="1"/>
              <a:t>Problem:</a:t>
            </a:r>
            <a:endParaRPr lang="de-DE"/>
          </a:p>
          <a:p>
            <a:pPr marL="0" indent="0">
              <a:buNone/>
            </a:pPr>
            <a:r>
              <a:rPr lang="de-DE"/>
              <a:t>Original </a:t>
            </a:r>
            <a:r>
              <a:rPr lang="de-DE" err="1"/>
              <a:t>point</a:t>
            </a:r>
            <a:r>
              <a:rPr lang="de-DE"/>
              <a:t> </a:t>
            </a:r>
            <a:r>
              <a:rPr lang="de-DE" err="1"/>
              <a:t>set</a:t>
            </a:r>
            <a:r>
              <a:rPr lang="de-DE"/>
              <a:t> </a:t>
            </a:r>
            <a:r>
              <a:rPr lang="de-DE" err="1"/>
              <a:t>is</a:t>
            </a:r>
            <a:r>
              <a:rPr lang="de-DE"/>
              <a:t> </a:t>
            </a:r>
            <a:r>
              <a:rPr lang="de-DE" err="1"/>
              <a:t>subsampled</a:t>
            </a:r>
            <a:r>
              <a:rPr lang="de-DE"/>
              <a:t> but </a:t>
            </a:r>
            <a:r>
              <a:rPr lang="de-DE" err="1"/>
              <a:t>we</a:t>
            </a:r>
            <a:r>
              <a:rPr lang="de-DE"/>
              <a:t> </a:t>
            </a:r>
            <a:r>
              <a:rPr lang="de-DE" err="1"/>
              <a:t>want</a:t>
            </a:r>
            <a:r>
              <a:rPr lang="de-DE"/>
              <a:t> per-point </a:t>
            </a:r>
            <a:r>
              <a:rPr lang="de-DE" err="1"/>
              <a:t>label</a:t>
            </a:r>
            <a:endParaRPr lang="de-DE"/>
          </a:p>
          <a:p>
            <a:endParaRPr lang="de-DE"/>
          </a:p>
        </p:txBody>
      </p:sp>
      <p:pic>
        <p:nvPicPr>
          <p:cNvPr id="7" name="Grafik 6" descr="Ein Bild, das Text, Diagramm, Screenshot, Reihe enthält.&#10;&#10;KI-generierte Inhalte können fehlerhaft sein.">
            <a:extLst>
              <a:ext uri="{FF2B5EF4-FFF2-40B4-BE49-F238E27FC236}">
                <a16:creationId xmlns:a16="http://schemas.microsoft.com/office/drawing/2014/main" id="{BF3B824D-BBA5-3D25-4906-0F97E69B7530}"/>
              </a:ext>
            </a:extLst>
          </p:cNvPr>
          <p:cNvPicPr>
            <a:picLocks noChangeAspect="1"/>
          </p:cNvPicPr>
          <p:nvPr/>
        </p:nvPicPr>
        <p:blipFill>
          <a:blip r:embed="rId2"/>
          <a:stretch>
            <a:fillRect/>
          </a:stretch>
        </p:blipFill>
        <p:spPr>
          <a:xfrm>
            <a:off x="3246341" y="3030848"/>
            <a:ext cx="5692579" cy="3561086"/>
          </a:xfrm>
          <a:prstGeom prst="rect">
            <a:avLst/>
          </a:prstGeom>
        </p:spPr>
      </p:pic>
      <p:cxnSp>
        <p:nvCxnSpPr>
          <p:cNvPr id="11" name="Gerade Verbindung mit Pfeil 10">
            <a:extLst>
              <a:ext uri="{FF2B5EF4-FFF2-40B4-BE49-F238E27FC236}">
                <a16:creationId xmlns:a16="http://schemas.microsoft.com/office/drawing/2014/main" id="{935638C2-F948-7DE0-B7F5-47565D79AA2A}"/>
              </a:ext>
            </a:extLst>
          </p:cNvPr>
          <p:cNvCxnSpPr/>
          <p:nvPr/>
        </p:nvCxnSpPr>
        <p:spPr>
          <a:xfrm flipH="1">
            <a:off x="8614206" y="3680337"/>
            <a:ext cx="1004029" cy="364654"/>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Gerade Verbindung mit Pfeil 11">
            <a:extLst>
              <a:ext uri="{FF2B5EF4-FFF2-40B4-BE49-F238E27FC236}">
                <a16:creationId xmlns:a16="http://schemas.microsoft.com/office/drawing/2014/main" id="{7336DF32-FB14-FBE4-3968-9DD7359E313E}"/>
              </a:ext>
            </a:extLst>
          </p:cNvPr>
          <p:cNvCxnSpPr>
            <a:cxnSpLocks/>
          </p:cNvCxnSpPr>
          <p:nvPr/>
        </p:nvCxnSpPr>
        <p:spPr>
          <a:xfrm>
            <a:off x="2807437" y="3835434"/>
            <a:ext cx="1066184" cy="47929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3" name="Textfeld 12">
            <a:extLst>
              <a:ext uri="{FF2B5EF4-FFF2-40B4-BE49-F238E27FC236}">
                <a16:creationId xmlns:a16="http://schemas.microsoft.com/office/drawing/2014/main" id="{2602294E-4CFA-7513-3068-B016287D487D}"/>
              </a:ext>
            </a:extLst>
          </p:cNvPr>
          <p:cNvSpPr txBox="1"/>
          <p:nvPr/>
        </p:nvSpPr>
        <p:spPr>
          <a:xfrm>
            <a:off x="9628715" y="3323085"/>
            <a:ext cx="227771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err="1"/>
              <a:t>We</a:t>
            </a:r>
            <a:r>
              <a:rPr lang="de-DE"/>
              <a:t> </a:t>
            </a:r>
            <a:r>
              <a:rPr lang="de-DE" err="1"/>
              <a:t>have</a:t>
            </a:r>
            <a:r>
              <a:rPr lang="de-DE"/>
              <a:t> </a:t>
            </a:r>
            <a:r>
              <a:rPr lang="de-DE" err="1"/>
              <a:t>features</a:t>
            </a:r>
            <a:r>
              <a:rPr lang="de-DE"/>
              <a:t> </a:t>
            </a:r>
            <a:r>
              <a:rPr lang="de-DE" err="1"/>
              <a:t>for</a:t>
            </a:r>
            <a:r>
              <a:rPr lang="de-DE"/>
              <a:t> </a:t>
            </a:r>
            <a:r>
              <a:rPr lang="de-DE" err="1"/>
              <a:t>subsampled</a:t>
            </a:r>
            <a:r>
              <a:rPr lang="de-DE"/>
              <a:t> </a:t>
            </a:r>
            <a:r>
              <a:rPr lang="de-DE" err="1"/>
              <a:t>points</a:t>
            </a:r>
            <a:endParaRPr lang="de-DE"/>
          </a:p>
        </p:txBody>
      </p:sp>
      <p:sp>
        <p:nvSpPr>
          <p:cNvPr id="14" name="Textfeld 13">
            <a:extLst>
              <a:ext uri="{FF2B5EF4-FFF2-40B4-BE49-F238E27FC236}">
                <a16:creationId xmlns:a16="http://schemas.microsoft.com/office/drawing/2014/main" id="{8EE5C459-5C7F-76F3-D160-601E581B8513}"/>
              </a:ext>
            </a:extLst>
          </p:cNvPr>
          <p:cNvSpPr txBox="1"/>
          <p:nvPr/>
        </p:nvSpPr>
        <p:spPr>
          <a:xfrm>
            <a:off x="511688" y="3478182"/>
            <a:ext cx="227771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err="1"/>
              <a:t>We</a:t>
            </a:r>
            <a:r>
              <a:rPr lang="de-DE"/>
              <a:t> </a:t>
            </a:r>
            <a:r>
              <a:rPr lang="de-DE" err="1"/>
              <a:t>want</a:t>
            </a:r>
            <a:r>
              <a:rPr lang="de-DE"/>
              <a:t> a </a:t>
            </a:r>
            <a:r>
              <a:rPr lang="de-DE" err="1"/>
              <a:t>label</a:t>
            </a:r>
            <a:r>
              <a:rPr lang="de-DE"/>
              <a:t> </a:t>
            </a:r>
            <a:r>
              <a:rPr lang="de-DE" err="1"/>
              <a:t>for</a:t>
            </a:r>
            <a:r>
              <a:rPr lang="de-DE"/>
              <a:t> </a:t>
            </a:r>
            <a:r>
              <a:rPr lang="de-DE" err="1"/>
              <a:t>each</a:t>
            </a:r>
            <a:r>
              <a:rPr lang="de-DE"/>
              <a:t> original </a:t>
            </a:r>
            <a:r>
              <a:rPr lang="de-DE" err="1"/>
              <a:t>point</a:t>
            </a:r>
          </a:p>
        </p:txBody>
      </p:sp>
    </p:spTree>
    <p:extLst>
      <p:ext uri="{BB962C8B-B14F-4D97-AF65-F5344CB8AC3E}">
        <p14:creationId xmlns:p14="http://schemas.microsoft.com/office/powerpoint/2010/main" val="22550871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94E92-3E96-3027-C749-9BE01BFCF51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23A2F89-E8D5-4EDC-800A-87D71B20A8F3}"/>
              </a:ext>
            </a:extLst>
          </p:cNvPr>
          <p:cNvSpPr>
            <a:spLocks noGrp="1"/>
          </p:cNvSpPr>
          <p:nvPr>
            <p:ph type="title"/>
          </p:nvPr>
        </p:nvSpPr>
        <p:spPr/>
        <p:txBody>
          <a:bodyPr/>
          <a:lstStyle/>
          <a:p>
            <a:r>
              <a:rPr lang="de-DE" err="1"/>
              <a:t>PointNet</a:t>
            </a:r>
            <a:r>
              <a:rPr lang="de-DE"/>
              <a:t>++ Segmentation</a:t>
            </a:r>
          </a:p>
        </p:txBody>
      </p:sp>
      <p:sp>
        <p:nvSpPr>
          <p:cNvPr id="3" name="Inhaltsplatzhalter 2">
            <a:extLst>
              <a:ext uri="{FF2B5EF4-FFF2-40B4-BE49-F238E27FC236}">
                <a16:creationId xmlns:a16="http://schemas.microsoft.com/office/drawing/2014/main" id="{2A7EB5A0-67F0-8CE7-28C2-BB5DBA7D48FB}"/>
              </a:ext>
            </a:extLst>
          </p:cNvPr>
          <p:cNvSpPr>
            <a:spLocks noGrp="1"/>
          </p:cNvSpPr>
          <p:nvPr>
            <p:ph idx="1"/>
          </p:nvPr>
        </p:nvSpPr>
        <p:spPr>
          <a:xfrm>
            <a:off x="838200" y="1577147"/>
            <a:ext cx="10340273" cy="1471923"/>
          </a:xfrm>
        </p:spPr>
        <p:txBody>
          <a:bodyPr vert="horz" lIns="91440" tIns="45720" rIns="91440" bIns="45720" rtlCol="0" anchor="t">
            <a:normAutofit/>
          </a:bodyPr>
          <a:lstStyle/>
          <a:p>
            <a:pPr marL="0" indent="0">
              <a:buNone/>
            </a:pPr>
            <a:r>
              <a:rPr lang="de-DE"/>
              <a:t>Feature propagation via </a:t>
            </a:r>
            <a:r>
              <a:rPr lang="de-DE" err="1"/>
              <a:t>interpolation</a:t>
            </a:r>
          </a:p>
        </p:txBody>
      </p:sp>
      <p:pic>
        <p:nvPicPr>
          <p:cNvPr id="5" name="Grafik 4" descr="Ein Bild, das Text, Screenshot, Diagramm, Schrift enthält.&#10;&#10;KI-generierte Inhalte können fehlerhaft sein.">
            <a:extLst>
              <a:ext uri="{FF2B5EF4-FFF2-40B4-BE49-F238E27FC236}">
                <a16:creationId xmlns:a16="http://schemas.microsoft.com/office/drawing/2014/main" id="{84951827-8F05-BBEE-7080-8BA46E1B200B}"/>
              </a:ext>
            </a:extLst>
          </p:cNvPr>
          <p:cNvPicPr>
            <a:picLocks noChangeAspect="1"/>
          </p:cNvPicPr>
          <p:nvPr/>
        </p:nvPicPr>
        <p:blipFill>
          <a:blip r:embed="rId3"/>
          <a:stretch>
            <a:fillRect/>
          </a:stretch>
        </p:blipFill>
        <p:spPr>
          <a:xfrm>
            <a:off x="505752" y="2199443"/>
            <a:ext cx="11005169" cy="4482123"/>
          </a:xfrm>
          <a:prstGeom prst="rect">
            <a:avLst/>
          </a:prstGeom>
        </p:spPr>
      </p:pic>
    </p:spTree>
    <p:extLst>
      <p:ext uri="{BB962C8B-B14F-4D97-AF65-F5344CB8AC3E}">
        <p14:creationId xmlns:p14="http://schemas.microsoft.com/office/powerpoint/2010/main" val="1938986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3C03D3-6773-1841-2B53-BCF0A2E54DB4}"/>
              </a:ext>
            </a:extLst>
          </p:cNvPr>
          <p:cNvSpPr>
            <a:spLocks noGrp="1"/>
          </p:cNvSpPr>
          <p:nvPr>
            <p:ph type="title"/>
          </p:nvPr>
        </p:nvSpPr>
        <p:spPr/>
        <p:txBody>
          <a:bodyPr/>
          <a:lstStyle/>
          <a:p>
            <a:r>
              <a:rPr lang="de-DE"/>
              <a:t>3D Vision Tasks on Point Clouds</a:t>
            </a:r>
          </a:p>
        </p:txBody>
      </p:sp>
      <p:pic>
        <p:nvPicPr>
          <p:cNvPr id="4" name="Grafik 3" descr="Ein Bild, das Text, Screenshot, Diagramm, Zahl enthält.&#10;&#10;KI-generierte Inhalte können fehlerhaft sein.">
            <a:extLst>
              <a:ext uri="{FF2B5EF4-FFF2-40B4-BE49-F238E27FC236}">
                <a16:creationId xmlns:a16="http://schemas.microsoft.com/office/drawing/2014/main" id="{F1A94D08-B29F-8353-3608-1ED2AD213478}"/>
              </a:ext>
            </a:extLst>
          </p:cNvPr>
          <p:cNvPicPr>
            <a:picLocks noChangeAspect="1"/>
          </p:cNvPicPr>
          <p:nvPr/>
        </p:nvPicPr>
        <p:blipFill>
          <a:blip r:embed="rId2"/>
          <a:stretch>
            <a:fillRect/>
          </a:stretch>
        </p:blipFill>
        <p:spPr>
          <a:xfrm>
            <a:off x="7831657" y="1535926"/>
            <a:ext cx="1586208" cy="1601297"/>
          </a:xfrm>
          <a:prstGeom prst="rect">
            <a:avLst/>
          </a:prstGeom>
        </p:spPr>
      </p:pic>
      <p:pic>
        <p:nvPicPr>
          <p:cNvPr id="6" name="Grafik 5" descr="Ein Bild, das Mobiliar, Stuhl enthält.&#10;&#10;KI-generierte Inhalte können fehlerhaft sein.">
            <a:extLst>
              <a:ext uri="{FF2B5EF4-FFF2-40B4-BE49-F238E27FC236}">
                <a16:creationId xmlns:a16="http://schemas.microsoft.com/office/drawing/2014/main" id="{3CA66ABC-F03A-84C1-C95E-1ECA0520BFB5}"/>
              </a:ext>
            </a:extLst>
          </p:cNvPr>
          <p:cNvPicPr>
            <a:picLocks noChangeAspect="1"/>
          </p:cNvPicPr>
          <p:nvPr/>
        </p:nvPicPr>
        <p:blipFill>
          <a:blip r:embed="rId3"/>
          <a:stretch>
            <a:fillRect/>
          </a:stretch>
        </p:blipFill>
        <p:spPr>
          <a:xfrm>
            <a:off x="7832580" y="3432371"/>
            <a:ext cx="1658539" cy="2899647"/>
          </a:xfrm>
          <a:prstGeom prst="rect">
            <a:avLst/>
          </a:prstGeom>
        </p:spPr>
      </p:pic>
      <p:pic>
        <p:nvPicPr>
          <p:cNvPr id="7" name="Grafik 6" descr="Ein Bild, das Mobiliar, Stuhl enthält.&#10;&#10;KI-generierte Inhalte können fehlerhaft sein.">
            <a:extLst>
              <a:ext uri="{FF2B5EF4-FFF2-40B4-BE49-F238E27FC236}">
                <a16:creationId xmlns:a16="http://schemas.microsoft.com/office/drawing/2014/main" id="{5397E34E-C832-260E-2622-A360083C95AA}"/>
              </a:ext>
            </a:extLst>
          </p:cNvPr>
          <p:cNvPicPr>
            <a:picLocks noChangeAspect="1"/>
          </p:cNvPicPr>
          <p:nvPr/>
        </p:nvPicPr>
        <p:blipFill>
          <a:blip r:embed="rId4"/>
          <a:stretch>
            <a:fillRect/>
          </a:stretch>
        </p:blipFill>
        <p:spPr>
          <a:xfrm>
            <a:off x="2438162" y="2225309"/>
            <a:ext cx="2163747" cy="3425629"/>
          </a:xfrm>
          <a:prstGeom prst="rect">
            <a:avLst/>
          </a:prstGeom>
        </p:spPr>
      </p:pic>
      <p:cxnSp>
        <p:nvCxnSpPr>
          <p:cNvPr id="8" name="Gerade Verbindung mit Pfeil 7">
            <a:extLst>
              <a:ext uri="{FF2B5EF4-FFF2-40B4-BE49-F238E27FC236}">
                <a16:creationId xmlns:a16="http://schemas.microsoft.com/office/drawing/2014/main" id="{81A864EF-E132-9390-3478-C7B980BC3261}"/>
              </a:ext>
            </a:extLst>
          </p:cNvPr>
          <p:cNvCxnSpPr/>
          <p:nvPr/>
        </p:nvCxnSpPr>
        <p:spPr>
          <a:xfrm flipV="1">
            <a:off x="4615235" y="2352992"/>
            <a:ext cx="3132825" cy="1360834"/>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9" name="Gerade Verbindung mit Pfeil 8">
            <a:extLst>
              <a:ext uri="{FF2B5EF4-FFF2-40B4-BE49-F238E27FC236}">
                <a16:creationId xmlns:a16="http://schemas.microsoft.com/office/drawing/2014/main" id="{97EE20A0-71A2-A7C6-0F74-A3CDE3779885}"/>
              </a:ext>
            </a:extLst>
          </p:cNvPr>
          <p:cNvCxnSpPr>
            <a:cxnSpLocks/>
          </p:cNvCxnSpPr>
          <p:nvPr/>
        </p:nvCxnSpPr>
        <p:spPr>
          <a:xfrm>
            <a:off x="4608491" y="3707083"/>
            <a:ext cx="3139569" cy="1006085"/>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10" name="Textfeld 9">
            <a:extLst>
              <a:ext uri="{FF2B5EF4-FFF2-40B4-BE49-F238E27FC236}">
                <a16:creationId xmlns:a16="http://schemas.microsoft.com/office/drawing/2014/main" id="{FF4E426D-5D3B-7FDD-0333-3614E8BACAF0}"/>
              </a:ext>
            </a:extLst>
          </p:cNvPr>
          <p:cNvSpPr txBox="1"/>
          <p:nvPr/>
        </p:nvSpPr>
        <p:spPr>
          <a:xfrm rot="-1380000">
            <a:off x="5211180" y="2652201"/>
            <a:ext cx="16003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a:t>Classification</a:t>
            </a:r>
          </a:p>
        </p:txBody>
      </p:sp>
      <p:sp>
        <p:nvSpPr>
          <p:cNvPr id="11" name="Textfeld 10">
            <a:extLst>
              <a:ext uri="{FF2B5EF4-FFF2-40B4-BE49-F238E27FC236}">
                <a16:creationId xmlns:a16="http://schemas.microsoft.com/office/drawing/2014/main" id="{7477244E-2201-0AFB-EB91-67DE709B0D46}"/>
              </a:ext>
            </a:extLst>
          </p:cNvPr>
          <p:cNvSpPr txBox="1"/>
          <p:nvPr/>
        </p:nvSpPr>
        <p:spPr>
          <a:xfrm rot="1080000">
            <a:off x="5089799" y="4155971"/>
            <a:ext cx="16003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e-DE"/>
              <a:t>Segmentation</a:t>
            </a:r>
          </a:p>
        </p:txBody>
      </p:sp>
      <p:pic>
        <p:nvPicPr>
          <p:cNvPr id="12" name="Grafik 11" descr="\mathbb{R}^{N \times 3}">
            <a:extLst>
              <a:ext uri="{FF2B5EF4-FFF2-40B4-BE49-F238E27FC236}">
                <a16:creationId xmlns:a16="http://schemas.microsoft.com/office/drawing/2014/main" id="{8401EEEA-197C-A2DD-CFB3-7CA45C31B9D5}"/>
              </a:ext>
            </a:extLst>
          </p:cNvPr>
          <p:cNvPicPr>
            <a:picLocks noChangeAspect="1"/>
          </p:cNvPicPr>
          <p:nvPr/>
        </p:nvPicPr>
        <p:blipFill>
          <a:blip r:embed="rId5"/>
          <a:stretch>
            <a:fillRect/>
          </a:stretch>
        </p:blipFill>
        <p:spPr>
          <a:xfrm>
            <a:off x="1540858" y="3506127"/>
            <a:ext cx="836178" cy="338012"/>
          </a:xfrm>
          <a:prstGeom prst="rect">
            <a:avLst/>
          </a:prstGeom>
        </p:spPr>
      </p:pic>
      <p:pic>
        <p:nvPicPr>
          <p:cNvPr id="16" name="Grafik 15" descr="\mathbb{R}^C">
            <a:extLst>
              <a:ext uri="{FF2B5EF4-FFF2-40B4-BE49-F238E27FC236}">
                <a16:creationId xmlns:a16="http://schemas.microsoft.com/office/drawing/2014/main" id="{BAC81724-BFA6-A2CA-AFBC-2F5333ABC1CB}"/>
              </a:ext>
            </a:extLst>
          </p:cNvPr>
          <p:cNvPicPr>
            <a:picLocks noChangeAspect="1"/>
          </p:cNvPicPr>
          <p:nvPr/>
        </p:nvPicPr>
        <p:blipFill>
          <a:blip r:embed="rId6"/>
          <a:stretch>
            <a:fillRect/>
          </a:stretch>
        </p:blipFill>
        <p:spPr>
          <a:xfrm>
            <a:off x="9495919" y="2062246"/>
            <a:ext cx="449277" cy="326126"/>
          </a:xfrm>
          <a:prstGeom prst="rect">
            <a:avLst/>
          </a:prstGeom>
        </p:spPr>
      </p:pic>
      <p:pic>
        <p:nvPicPr>
          <p:cNvPr id="17" name="Grafik 16" descr="\mathbb{R}^{N \times C}">
            <a:extLst>
              <a:ext uri="{FF2B5EF4-FFF2-40B4-BE49-F238E27FC236}">
                <a16:creationId xmlns:a16="http://schemas.microsoft.com/office/drawing/2014/main" id="{0AFB4244-70AD-6FF2-1399-BAE45E700F37}"/>
              </a:ext>
            </a:extLst>
          </p:cNvPr>
          <p:cNvPicPr>
            <a:picLocks noChangeAspect="1"/>
          </p:cNvPicPr>
          <p:nvPr/>
        </p:nvPicPr>
        <p:blipFill>
          <a:blip r:embed="rId7"/>
          <a:stretch>
            <a:fillRect/>
          </a:stretch>
        </p:blipFill>
        <p:spPr>
          <a:xfrm>
            <a:off x="9486857" y="4602513"/>
            <a:ext cx="925949" cy="323345"/>
          </a:xfrm>
          <a:prstGeom prst="rect">
            <a:avLst/>
          </a:prstGeom>
        </p:spPr>
      </p:pic>
    </p:spTree>
    <p:extLst>
      <p:ext uri="{BB962C8B-B14F-4D97-AF65-F5344CB8AC3E}">
        <p14:creationId xmlns:p14="http://schemas.microsoft.com/office/powerpoint/2010/main" val="14836791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1B9316-81D6-2E72-7675-089943E36F85}"/>
              </a:ext>
            </a:extLst>
          </p:cNvPr>
          <p:cNvSpPr>
            <a:spLocks noGrp="1"/>
          </p:cNvSpPr>
          <p:nvPr>
            <p:ph type="title"/>
          </p:nvPr>
        </p:nvSpPr>
        <p:spPr/>
        <p:txBody>
          <a:bodyPr/>
          <a:lstStyle/>
          <a:p>
            <a:r>
              <a:rPr lang="de-DE" err="1"/>
              <a:t>PointNet</a:t>
            </a:r>
            <a:r>
              <a:rPr lang="de-DE"/>
              <a:t>++ Summary</a:t>
            </a:r>
          </a:p>
        </p:txBody>
      </p:sp>
      <p:pic>
        <p:nvPicPr>
          <p:cNvPr id="4" name="Grafik 3" descr="Ein Bild, das Text, Screenshot, Schrift, Zahl enthält.&#10;&#10;KI-generierte Inhalte können fehlerhaft sein.">
            <a:extLst>
              <a:ext uri="{FF2B5EF4-FFF2-40B4-BE49-F238E27FC236}">
                <a16:creationId xmlns:a16="http://schemas.microsoft.com/office/drawing/2014/main" id="{5C7C09E5-BF8A-09C4-42DB-0C778FFCE7D8}"/>
              </a:ext>
            </a:extLst>
          </p:cNvPr>
          <p:cNvPicPr>
            <a:picLocks noChangeAspect="1"/>
          </p:cNvPicPr>
          <p:nvPr/>
        </p:nvPicPr>
        <p:blipFill>
          <a:blip r:embed="rId2"/>
          <a:stretch>
            <a:fillRect/>
          </a:stretch>
        </p:blipFill>
        <p:spPr>
          <a:xfrm>
            <a:off x="1233488" y="1689031"/>
            <a:ext cx="9725025" cy="4391025"/>
          </a:xfrm>
          <a:prstGeom prst="rect">
            <a:avLst/>
          </a:prstGeom>
        </p:spPr>
      </p:pic>
    </p:spTree>
    <p:extLst>
      <p:ext uri="{BB962C8B-B14F-4D97-AF65-F5344CB8AC3E}">
        <p14:creationId xmlns:p14="http://schemas.microsoft.com/office/powerpoint/2010/main" val="13772074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518399E9-BD2D-F164-0945-567AA3CC830E}"/>
              </a:ext>
            </a:extLst>
          </p:cNvPr>
          <p:cNvSpPr>
            <a:spLocks noGrp="1"/>
          </p:cNvSpPr>
          <p:nvPr>
            <p:ph type="title"/>
          </p:nvPr>
        </p:nvSpPr>
        <p:spPr>
          <a:xfrm>
            <a:off x="942975" y="2765425"/>
            <a:ext cx="10515600" cy="1325563"/>
          </a:xfrm>
        </p:spPr>
        <p:txBody>
          <a:bodyPr/>
          <a:lstStyle/>
          <a:p>
            <a:pPr algn="ctr"/>
            <a:r>
              <a:rPr lang="de-DE"/>
              <a:t>Transformers </a:t>
            </a:r>
            <a:r>
              <a:rPr lang="de-DE" err="1"/>
              <a:t>for</a:t>
            </a:r>
            <a:r>
              <a:rPr lang="de-DE"/>
              <a:t> Point Cloud Processing</a:t>
            </a:r>
          </a:p>
        </p:txBody>
      </p:sp>
    </p:spTree>
    <p:extLst>
      <p:ext uri="{BB962C8B-B14F-4D97-AF65-F5344CB8AC3E}">
        <p14:creationId xmlns:p14="http://schemas.microsoft.com/office/powerpoint/2010/main" val="3085825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84347-36B8-20D5-E21D-CDA5CF27F6F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55D5A2D-2221-D7E9-7C51-E672FEC19A62}"/>
              </a:ext>
            </a:extLst>
          </p:cNvPr>
          <p:cNvSpPr>
            <a:spLocks noGrp="1"/>
          </p:cNvSpPr>
          <p:nvPr>
            <p:ph type="title"/>
          </p:nvPr>
        </p:nvSpPr>
        <p:spPr/>
        <p:txBody>
          <a:bodyPr/>
          <a:lstStyle/>
          <a:p>
            <a:r>
              <a:rPr lang="de-DE"/>
              <a:t>Refresher: Attention</a:t>
            </a:r>
          </a:p>
        </p:txBody>
      </p:sp>
      <p:pic>
        <p:nvPicPr>
          <p:cNvPr id="3" name="Grafik 2" descr="Ein Bild, das Text, Diagramm, Reihe, Schrift enthält.&#10;&#10;KI-generierte Inhalte können fehlerhaft sein.">
            <a:extLst>
              <a:ext uri="{FF2B5EF4-FFF2-40B4-BE49-F238E27FC236}">
                <a16:creationId xmlns:a16="http://schemas.microsoft.com/office/drawing/2014/main" id="{06BFF701-A7DB-840C-2DB6-66BE432ADA85}"/>
              </a:ext>
            </a:extLst>
          </p:cNvPr>
          <p:cNvPicPr>
            <a:picLocks noChangeAspect="1"/>
          </p:cNvPicPr>
          <p:nvPr/>
        </p:nvPicPr>
        <p:blipFill>
          <a:blip r:embed="rId2"/>
          <a:stretch>
            <a:fillRect/>
          </a:stretch>
        </p:blipFill>
        <p:spPr>
          <a:xfrm>
            <a:off x="732329" y="2182578"/>
            <a:ext cx="4813411" cy="2506331"/>
          </a:xfrm>
          <a:prstGeom prst="rect">
            <a:avLst/>
          </a:prstGeom>
        </p:spPr>
      </p:pic>
      <p:pic>
        <p:nvPicPr>
          <p:cNvPr id="5" name="Grafik 4" descr="Ein Bild, das Text, Screenshot, Reihe, Diagramm enthält.&#10;&#10;KI-generierte Inhalte können fehlerhaft sein.">
            <a:extLst>
              <a:ext uri="{FF2B5EF4-FFF2-40B4-BE49-F238E27FC236}">
                <a16:creationId xmlns:a16="http://schemas.microsoft.com/office/drawing/2014/main" id="{0C760D4A-149E-CA6E-0211-97AB7FA14C33}"/>
              </a:ext>
            </a:extLst>
          </p:cNvPr>
          <p:cNvPicPr>
            <a:picLocks noChangeAspect="1"/>
          </p:cNvPicPr>
          <p:nvPr/>
        </p:nvPicPr>
        <p:blipFill>
          <a:blip r:embed="rId3"/>
          <a:srcRect t="13014" r="-162" b="171"/>
          <a:stretch>
            <a:fillRect/>
          </a:stretch>
        </p:blipFill>
        <p:spPr>
          <a:xfrm>
            <a:off x="7319035" y="1725079"/>
            <a:ext cx="4169172" cy="3415158"/>
          </a:xfrm>
          <a:prstGeom prst="rect">
            <a:avLst/>
          </a:prstGeom>
        </p:spPr>
      </p:pic>
    </p:spTree>
    <p:extLst>
      <p:ext uri="{BB962C8B-B14F-4D97-AF65-F5344CB8AC3E}">
        <p14:creationId xmlns:p14="http://schemas.microsoft.com/office/powerpoint/2010/main" val="15974575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7555D-9250-188A-954F-09EAFC29C5DC}"/>
              </a:ext>
            </a:extLst>
          </p:cNvPr>
          <p:cNvSpPr>
            <a:spLocks noGrp="1"/>
          </p:cNvSpPr>
          <p:nvPr>
            <p:ph type="title"/>
          </p:nvPr>
        </p:nvSpPr>
        <p:spPr/>
        <p:txBody>
          <a:bodyPr/>
          <a:lstStyle/>
          <a:p>
            <a:r>
              <a:rPr lang="de-DE"/>
              <a:t>Query-Key-Value </a:t>
            </a:r>
            <a:r>
              <a:rPr lang="de-DE" err="1"/>
              <a:t>Formalism</a:t>
            </a:r>
          </a:p>
        </p:txBody>
      </p:sp>
      <p:pic>
        <p:nvPicPr>
          <p:cNvPr id="3" name="Grafik 2" descr="Ein Bild, das Text, Screenshot, Katze enthält.&#10;&#10;KI-generierte Inhalte können fehlerhaft sein.">
            <a:extLst>
              <a:ext uri="{FF2B5EF4-FFF2-40B4-BE49-F238E27FC236}">
                <a16:creationId xmlns:a16="http://schemas.microsoft.com/office/drawing/2014/main" id="{32D893EB-A474-4FB5-8FE8-9759D6E8DD34}"/>
              </a:ext>
            </a:extLst>
          </p:cNvPr>
          <p:cNvPicPr>
            <a:picLocks noChangeAspect="1"/>
          </p:cNvPicPr>
          <p:nvPr/>
        </p:nvPicPr>
        <p:blipFill>
          <a:blip r:embed="rId3"/>
          <a:stretch>
            <a:fillRect/>
          </a:stretch>
        </p:blipFill>
        <p:spPr>
          <a:xfrm>
            <a:off x="5368519" y="1695450"/>
            <a:ext cx="5855512" cy="4895850"/>
          </a:xfrm>
          <a:prstGeom prst="rect">
            <a:avLst/>
          </a:prstGeom>
        </p:spPr>
      </p:pic>
      <p:sp>
        <p:nvSpPr>
          <p:cNvPr id="6" name="Inhaltsplatzhalter 2">
            <a:extLst>
              <a:ext uri="{FF2B5EF4-FFF2-40B4-BE49-F238E27FC236}">
                <a16:creationId xmlns:a16="http://schemas.microsoft.com/office/drawing/2014/main" id="{716F8AD6-BFA1-C39D-1232-347A7FF0E0FE}"/>
              </a:ext>
            </a:extLst>
          </p:cNvPr>
          <p:cNvSpPr txBox="1">
            <a:spLocks/>
          </p:cNvSpPr>
          <p:nvPr/>
        </p:nvSpPr>
        <p:spPr>
          <a:xfrm>
            <a:off x="838200" y="1947006"/>
            <a:ext cx="3864666" cy="4351338"/>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b="1"/>
              <a:t>Query:</a:t>
            </a:r>
            <a:r>
              <a:rPr lang="de-DE"/>
              <a:t> Search </a:t>
            </a:r>
            <a:r>
              <a:rPr lang="de-DE" err="1"/>
              <a:t>query</a:t>
            </a:r>
            <a:endParaRPr lang="de-DE"/>
          </a:p>
          <a:p>
            <a:pPr marL="0" indent="0">
              <a:buNone/>
            </a:pPr>
            <a:endParaRPr lang="de-DE"/>
          </a:p>
          <a:p>
            <a:pPr marL="0" indent="0">
              <a:buNone/>
            </a:pPr>
            <a:r>
              <a:rPr lang="de-DE" b="1"/>
              <a:t>Keys: </a:t>
            </a:r>
            <a:r>
              <a:rPr lang="de-DE"/>
              <a:t>Video </a:t>
            </a:r>
            <a:r>
              <a:rPr lang="de-DE" err="1"/>
              <a:t>titles</a:t>
            </a:r>
          </a:p>
          <a:p>
            <a:pPr marL="0" indent="0">
              <a:buNone/>
            </a:pPr>
            <a:endParaRPr lang="de-DE"/>
          </a:p>
          <a:p>
            <a:pPr marL="0" indent="0">
              <a:buNone/>
            </a:pPr>
            <a:r>
              <a:rPr lang="de-DE" b="1"/>
              <a:t>Values:</a:t>
            </a:r>
            <a:r>
              <a:rPr lang="de-DE"/>
              <a:t> Videos</a:t>
            </a:r>
            <a:endParaRPr lang="de-DE" b="1"/>
          </a:p>
          <a:p>
            <a:pPr marL="0" indent="0">
              <a:buNone/>
            </a:pPr>
            <a:endParaRPr lang="de-DE"/>
          </a:p>
          <a:p>
            <a:pPr marL="0" indent="0">
              <a:buNone/>
            </a:pPr>
            <a:endParaRPr lang="de-DE"/>
          </a:p>
          <a:p>
            <a:pPr marL="0" indent="0">
              <a:buNone/>
            </a:pPr>
            <a:r>
              <a:rPr lang="de-DE" err="1"/>
              <a:t>Compare</a:t>
            </a:r>
            <a:r>
              <a:rPr lang="de-DE"/>
              <a:t> </a:t>
            </a:r>
            <a:r>
              <a:rPr lang="de-DE" err="1"/>
              <a:t>query</a:t>
            </a:r>
            <a:r>
              <a:rPr lang="de-DE"/>
              <a:t> </a:t>
            </a:r>
            <a:r>
              <a:rPr lang="de-DE" err="1"/>
              <a:t>against</a:t>
            </a:r>
            <a:r>
              <a:rPr lang="de-DE"/>
              <a:t> </a:t>
            </a:r>
            <a:r>
              <a:rPr lang="de-DE" err="1"/>
              <a:t>keys</a:t>
            </a:r>
            <a:r>
              <a:rPr lang="de-DE"/>
              <a:t> and </a:t>
            </a:r>
            <a:r>
              <a:rPr lang="de-DE" err="1"/>
              <a:t>return</a:t>
            </a:r>
            <a:r>
              <a:rPr lang="de-DE"/>
              <a:t> </a:t>
            </a:r>
            <a:r>
              <a:rPr lang="de-DE" err="1"/>
              <a:t>values</a:t>
            </a:r>
            <a:r>
              <a:rPr lang="de-DE"/>
              <a:t> </a:t>
            </a:r>
            <a:r>
              <a:rPr lang="de-DE" err="1"/>
              <a:t>of</a:t>
            </a:r>
            <a:r>
              <a:rPr lang="de-DE"/>
              <a:t> </a:t>
            </a:r>
            <a:r>
              <a:rPr lang="de-DE" err="1"/>
              <a:t>best</a:t>
            </a:r>
            <a:r>
              <a:rPr lang="de-DE"/>
              <a:t> </a:t>
            </a:r>
            <a:r>
              <a:rPr lang="de-DE" err="1"/>
              <a:t>matches</a:t>
            </a:r>
            <a:endParaRPr lang="de-DE"/>
          </a:p>
          <a:p>
            <a:endParaRPr lang="de-DE"/>
          </a:p>
        </p:txBody>
      </p:sp>
    </p:spTree>
    <p:extLst>
      <p:ext uri="{BB962C8B-B14F-4D97-AF65-F5344CB8AC3E}">
        <p14:creationId xmlns:p14="http://schemas.microsoft.com/office/powerpoint/2010/main" val="6014409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97C54-6B56-BBB0-D358-AC61F20F4FB6}"/>
              </a:ext>
            </a:extLst>
          </p:cNvPr>
          <p:cNvSpPr>
            <a:spLocks noGrp="1"/>
          </p:cNvSpPr>
          <p:nvPr>
            <p:ph type="title"/>
          </p:nvPr>
        </p:nvSpPr>
        <p:spPr/>
        <p:txBody>
          <a:bodyPr/>
          <a:lstStyle/>
          <a:p>
            <a:r>
              <a:rPr lang="de-DE"/>
              <a:t>Attention Scores </a:t>
            </a:r>
          </a:p>
        </p:txBody>
      </p:sp>
      <p:sp>
        <p:nvSpPr>
          <p:cNvPr id="6" name="Inhaltsplatzhalter 2">
            <a:extLst>
              <a:ext uri="{FF2B5EF4-FFF2-40B4-BE49-F238E27FC236}">
                <a16:creationId xmlns:a16="http://schemas.microsoft.com/office/drawing/2014/main" id="{A36422C5-39C3-58B2-5C6A-4FAB74D4EDF5}"/>
              </a:ext>
            </a:extLst>
          </p:cNvPr>
          <p:cNvSpPr txBox="1">
            <a:spLocks/>
          </p:cNvSpPr>
          <p:nvPr/>
        </p:nvSpPr>
        <p:spPr>
          <a:xfrm>
            <a:off x="838200" y="1947006"/>
            <a:ext cx="491241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i="1" err="1"/>
              <a:t>What</a:t>
            </a:r>
            <a:r>
              <a:rPr lang="de-DE" i="1"/>
              <a:t> </a:t>
            </a:r>
            <a:r>
              <a:rPr lang="de-DE" i="1" err="1"/>
              <a:t>is</a:t>
            </a:r>
            <a:r>
              <a:rPr lang="de-DE" i="1"/>
              <a:t> "</a:t>
            </a:r>
            <a:r>
              <a:rPr lang="de-DE" i="1" err="1"/>
              <a:t>She</a:t>
            </a:r>
            <a:r>
              <a:rPr lang="de-DE" i="1"/>
              <a:t>" </a:t>
            </a:r>
            <a:r>
              <a:rPr lang="de-DE" i="1" err="1"/>
              <a:t>referring</a:t>
            </a:r>
            <a:r>
              <a:rPr lang="de-DE" i="1"/>
              <a:t> </a:t>
            </a:r>
            <a:r>
              <a:rPr lang="de-DE" i="1" err="1"/>
              <a:t>to</a:t>
            </a:r>
            <a:r>
              <a:rPr lang="de-DE" i="1"/>
              <a:t>?</a:t>
            </a:r>
            <a:endParaRPr lang="de-DE" b="1"/>
          </a:p>
          <a:p>
            <a:pPr marL="0" indent="0">
              <a:buNone/>
            </a:pPr>
            <a:endParaRPr lang="de-DE" b="1"/>
          </a:p>
          <a:p>
            <a:pPr marL="0" indent="0">
              <a:buNone/>
            </a:pPr>
            <a:r>
              <a:rPr lang="de-DE" b="1"/>
              <a:t>Query:</a:t>
            </a:r>
            <a:r>
              <a:rPr lang="de-DE"/>
              <a:t> Things I am </a:t>
            </a:r>
            <a:r>
              <a:rPr lang="de-DE" err="1"/>
              <a:t>looking</a:t>
            </a:r>
            <a:r>
              <a:rPr lang="de-DE"/>
              <a:t> </a:t>
            </a:r>
            <a:r>
              <a:rPr lang="de-DE" err="1"/>
              <a:t>for</a:t>
            </a:r>
            <a:endParaRPr lang="de-DE"/>
          </a:p>
          <a:p>
            <a:pPr marL="0" indent="0">
              <a:buNone/>
            </a:pPr>
            <a:r>
              <a:rPr lang="de-DE" b="1"/>
              <a:t>Keys: </a:t>
            </a:r>
            <a:r>
              <a:rPr lang="de-DE"/>
              <a:t>Things I </a:t>
            </a:r>
            <a:r>
              <a:rPr lang="de-DE" err="1"/>
              <a:t>have</a:t>
            </a:r>
            <a:endParaRPr lang="de-DE"/>
          </a:p>
          <a:p>
            <a:pPr marL="0" indent="0">
              <a:buNone/>
            </a:pPr>
            <a:endParaRPr lang="de-DE"/>
          </a:p>
          <a:p>
            <a:pPr marL="0" indent="0">
              <a:buNone/>
            </a:pPr>
            <a:r>
              <a:rPr lang="de-DE" err="1"/>
              <a:t>Compare</a:t>
            </a:r>
            <a:r>
              <a:rPr lang="de-DE"/>
              <a:t> </a:t>
            </a:r>
            <a:r>
              <a:rPr lang="de-DE" err="1"/>
              <a:t>query</a:t>
            </a:r>
            <a:r>
              <a:rPr lang="de-DE"/>
              <a:t> </a:t>
            </a:r>
            <a:r>
              <a:rPr lang="de-DE" err="1"/>
              <a:t>against</a:t>
            </a:r>
            <a:endParaRPr lang="de-DE"/>
          </a:p>
          <a:p>
            <a:pPr marL="0" indent="0">
              <a:buNone/>
            </a:pPr>
            <a:r>
              <a:rPr lang="de-DE" err="1"/>
              <a:t>keys</a:t>
            </a:r>
            <a:r>
              <a:rPr lang="de-DE"/>
              <a:t> </a:t>
            </a:r>
            <a:r>
              <a:rPr lang="de-DE" err="1"/>
              <a:t>to</a:t>
            </a:r>
            <a:r>
              <a:rPr lang="de-DE"/>
              <a:t> </a:t>
            </a:r>
            <a:r>
              <a:rPr lang="de-DE" err="1"/>
              <a:t>get</a:t>
            </a:r>
            <a:r>
              <a:rPr lang="de-DE"/>
              <a:t> </a:t>
            </a:r>
            <a:r>
              <a:rPr lang="de-DE" u="sng" err="1"/>
              <a:t>attention</a:t>
            </a:r>
            <a:r>
              <a:rPr lang="de-DE" u="sng"/>
              <a:t> </a:t>
            </a:r>
            <a:r>
              <a:rPr lang="de-DE" u="sng" err="1"/>
              <a:t>weights</a:t>
            </a:r>
            <a:endParaRPr lang="de-DE" u="sng"/>
          </a:p>
          <a:p>
            <a:endParaRPr lang="de-DE"/>
          </a:p>
        </p:txBody>
      </p:sp>
      <p:pic>
        <p:nvPicPr>
          <p:cNvPr id="8" name="Grafik 7" descr="Ein Bild, das Text, Diagramm, Screenshot, Plan enthält.&#10;&#10;KI-generierte Inhalte können fehlerhaft sein.">
            <a:extLst>
              <a:ext uri="{FF2B5EF4-FFF2-40B4-BE49-F238E27FC236}">
                <a16:creationId xmlns:a16="http://schemas.microsoft.com/office/drawing/2014/main" id="{F86082E3-DC07-7FE9-0339-CD82F3470D9F}"/>
              </a:ext>
            </a:extLst>
          </p:cNvPr>
          <p:cNvPicPr>
            <a:picLocks noChangeAspect="1"/>
          </p:cNvPicPr>
          <p:nvPr/>
        </p:nvPicPr>
        <p:blipFill>
          <a:blip r:embed="rId3"/>
          <a:stretch>
            <a:fillRect/>
          </a:stretch>
        </p:blipFill>
        <p:spPr>
          <a:xfrm>
            <a:off x="6347096" y="447675"/>
            <a:ext cx="5003258" cy="4610100"/>
          </a:xfrm>
          <a:prstGeom prst="rect">
            <a:avLst/>
          </a:prstGeom>
        </p:spPr>
      </p:pic>
      <p:pic>
        <p:nvPicPr>
          <p:cNvPr id="10" name="Grafik 9" descr="\alpha_j = \operatorname{softmax}\left(\frac{\mathbf q_i^T \mathbf k_j}{\sqrt d_k}\right)">
            <a:extLst>
              <a:ext uri="{FF2B5EF4-FFF2-40B4-BE49-F238E27FC236}">
                <a16:creationId xmlns:a16="http://schemas.microsoft.com/office/drawing/2014/main" id="{2C9C75BC-827B-1BEE-C252-F8D0DC11786D}"/>
              </a:ext>
            </a:extLst>
          </p:cNvPr>
          <p:cNvPicPr>
            <a:picLocks noChangeAspect="1"/>
          </p:cNvPicPr>
          <p:nvPr/>
        </p:nvPicPr>
        <p:blipFill>
          <a:blip r:embed="rId4"/>
          <a:stretch>
            <a:fillRect/>
          </a:stretch>
        </p:blipFill>
        <p:spPr>
          <a:xfrm>
            <a:off x="7424738" y="5329238"/>
            <a:ext cx="3305175" cy="866775"/>
          </a:xfrm>
          <a:prstGeom prst="rect">
            <a:avLst/>
          </a:prstGeom>
        </p:spPr>
      </p:pic>
      <p:sp>
        <p:nvSpPr>
          <p:cNvPr id="11" name="Pfeil: nach rechts 10">
            <a:extLst>
              <a:ext uri="{FF2B5EF4-FFF2-40B4-BE49-F238E27FC236}">
                <a16:creationId xmlns:a16="http://schemas.microsoft.com/office/drawing/2014/main" id="{877E0DA8-28E6-CB18-5E8F-15DC99AE26F8}"/>
              </a:ext>
            </a:extLst>
          </p:cNvPr>
          <p:cNvSpPr/>
          <p:nvPr/>
        </p:nvSpPr>
        <p:spPr>
          <a:xfrm rot="840000">
            <a:off x="5535975" y="5407445"/>
            <a:ext cx="1624987" cy="16525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469701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BA055-4D8F-BF41-4E27-57F5714933D0}"/>
              </a:ext>
            </a:extLst>
          </p:cNvPr>
          <p:cNvSpPr>
            <a:spLocks noGrp="1"/>
          </p:cNvSpPr>
          <p:nvPr>
            <p:ph type="title"/>
          </p:nvPr>
        </p:nvSpPr>
        <p:spPr/>
        <p:txBody>
          <a:bodyPr/>
          <a:lstStyle/>
          <a:p>
            <a:r>
              <a:rPr lang="de-DE"/>
              <a:t>Value Aggregation</a:t>
            </a:r>
          </a:p>
        </p:txBody>
      </p:sp>
      <p:sp>
        <p:nvSpPr>
          <p:cNvPr id="5" name="Inhaltsplatzhalter 2">
            <a:extLst>
              <a:ext uri="{FF2B5EF4-FFF2-40B4-BE49-F238E27FC236}">
                <a16:creationId xmlns:a16="http://schemas.microsoft.com/office/drawing/2014/main" id="{87A28C17-80A1-ABF8-60ED-3F2B83041484}"/>
              </a:ext>
            </a:extLst>
          </p:cNvPr>
          <p:cNvSpPr txBox="1">
            <a:spLocks/>
          </p:cNvSpPr>
          <p:nvPr/>
        </p:nvSpPr>
        <p:spPr>
          <a:xfrm>
            <a:off x="838200" y="1947006"/>
            <a:ext cx="4663836" cy="4351338"/>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b="1"/>
              <a:t>Query:</a:t>
            </a:r>
            <a:r>
              <a:rPr lang="de-DE"/>
              <a:t> Things I am </a:t>
            </a:r>
            <a:r>
              <a:rPr lang="de-DE" err="1"/>
              <a:t>looking</a:t>
            </a:r>
            <a:r>
              <a:rPr lang="de-DE"/>
              <a:t> </a:t>
            </a:r>
            <a:r>
              <a:rPr lang="de-DE" err="1"/>
              <a:t>for</a:t>
            </a:r>
          </a:p>
          <a:p>
            <a:pPr marL="0" indent="0">
              <a:buNone/>
            </a:pPr>
            <a:r>
              <a:rPr lang="de-DE" b="1"/>
              <a:t>Keys: </a:t>
            </a:r>
            <a:r>
              <a:rPr lang="de-DE"/>
              <a:t>Things I </a:t>
            </a:r>
            <a:r>
              <a:rPr lang="de-DE" err="1"/>
              <a:t>have</a:t>
            </a:r>
            <a:endParaRPr lang="de-DE"/>
          </a:p>
          <a:p>
            <a:pPr marL="0" indent="0">
              <a:buNone/>
            </a:pPr>
            <a:r>
              <a:rPr lang="de-DE" b="1"/>
              <a:t>Values:</a:t>
            </a:r>
            <a:r>
              <a:rPr lang="de-DE"/>
              <a:t> Things I </a:t>
            </a:r>
            <a:r>
              <a:rPr lang="de-DE" err="1"/>
              <a:t>want</a:t>
            </a:r>
            <a:r>
              <a:rPr lang="de-DE"/>
              <a:t> </a:t>
            </a:r>
            <a:r>
              <a:rPr lang="de-DE" err="1"/>
              <a:t>to</a:t>
            </a:r>
            <a:r>
              <a:rPr lang="de-DE"/>
              <a:t> </a:t>
            </a:r>
            <a:r>
              <a:rPr lang="de-DE" err="1"/>
              <a:t>communicate</a:t>
            </a:r>
          </a:p>
          <a:p>
            <a:pPr marL="0" indent="0">
              <a:buNone/>
            </a:pPr>
            <a:endParaRPr lang="de-DE"/>
          </a:p>
          <a:p>
            <a:pPr marL="0" indent="0">
              <a:buNone/>
            </a:pPr>
            <a:r>
              <a:rPr lang="de-DE" err="1"/>
              <a:t>Compare</a:t>
            </a:r>
            <a:r>
              <a:rPr lang="de-DE"/>
              <a:t> </a:t>
            </a:r>
            <a:r>
              <a:rPr lang="de-DE" err="1"/>
              <a:t>query</a:t>
            </a:r>
            <a:r>
              <a:rPr lang="de-DE"/>
              <a:t> </a:t>
            </a:r>
            <a:r>
              <a:rPr lang="de-DE" err="1"/>
              <a:t>against</a:t>
            </a:r>
            <a:endParaRPr lang="de-DE"/>
          </a:p>
          <a:p>
            <a:pPr marL="0" indent="0">
              <a:buNone/>
            </a:pPr>
            <a:r>
              <a:rPr lang="de-DE" err="1"/>
              <a:t>keys</a:t>
            </a:r>
            <a:r>
              <a:rPr lang="de-DE"/>
              <a:t> </a:t>
            </a:r>
            <a:r>
              <a:rPr lang="de-DE" err="1"/>
              <a:t>to</a:t>
            </a:r>
            <a:r>
              <a:rPr lang="de-DE"/>
              <a:t> </a:t>
            </a:r>
            <a:r>
              <a:rPr lang="de-DE" err="1"/>
              <a:t>get</a:t>
            </a:r>
            <a:r>
              <a:rPr lang="de-DE"/>
              <a:t> </a:t>
            </a:r>
            <a:r>
              <a:rPr lang="de-DE" err="1"/>
              <a:t>attention</a:t>
            </a:r>
            <a:r>
              <a:rPr lang="de-DE"/>
              <a:t> </a:t>
            </a:r>
            <a:r>
              <a:rPr lang="de-DE" err="1"/>
              <a:t>weights</a:t>
            </a:r>
            <a:r>
              <a:rPr lang="de-DE"/>
              <a:t>.</a:t>
            </a:r>
          </a:p>
          <a:p>
            <a:pPr marL="0" indent="0">
              <a:buNone/>
            </a:pPr>
            <a:r>
              <a:rPr lang="de-DE"/>
              <a:t>Aggregate </a:t>
            </a:r>
            <a:r>
              <a:rPr lang="de-DE" err="1"/>
              <a:t>values</a:t>
            </a:r>
            <a:r>
              <a:rPr lang="de-DE"/>
              <a:t> proportional </a:t>
            </a:r>
            <a:r>
              <a:rPr lang="de-DE" err="1"/>
              <a:t>to</a:t>
            </a:r>
            <a:r>
              <a:rPr lang="de-DE"/>
              <a:t> </a:t>
            </a:r>
            <a:r>
              <a:rPr lang="de-DE" err="1"/>
              <a:t>attention</a:t>
            </a:r>
            <a:r>
              <a:rPr lang="de-DE"/>
              <a:t> </a:t>
            </a:r>
            <a:r>
              <a:rPr lang="de-DE" err="1"/>
              <a:t>weights</a:t>
            </a:r>
            <a:endParaRPr lang="de-DE"/>
          </a:p>
          <a:p>
            <a:endParaRPr lang="de-DE"/>
          </a:p>
        </p:txBody>
      </p:sp>
      <p:pic>
        <p:nvPicPr>
          <p:cNvPr id="8" name="Grafik 7" descr="Ein Bild, das Diagramm, Reihe, Text, Screenshot enthält.&#10;&#10;KI-generierte Inhalte können fehlerhaft sein.">
            <a:extLst>
              <a:ext uri="{FF2B5EF4-FFF2-40B4-BE49-F238E27FC236}">
                <a16:creationId xmlns:a16="http://schemas.microsoft.com/office/drawing/2014/main" id="{7F3F869E-1E58-D383-A7AE-6CE00EC92122}"/>
              </a:ext>
            </a:extLst>
          </p:cNvPr>
          <p:cNvPicPr>
            <a:picLocks noChangeAspect="1"/>
          </p:cNvPicPr>
          <p:nvPr/>
        </p:nvPicPr>
        <p:blipFill>
          <a:blip r:embed="rId3"/>
          <a:stretch>
            <a:fillRect/>
          </a:stretch>
        </p:blipFill>
        <p:spPr>
          <a:xfrm>
            <a:off x="5594660" y="957727"/>
            <a:ext cx="5918509" cy="3875746"/>
          </a:xfrm>
          <a:prstGeom prst="rect">
            <a:avLst/>
          </a:prstGeom>
        </p:spPr>
      </p:pic>
      <p:pic>
        <p:nvPicPr>
          <p:cNvPr id="9" name="Grafik 8" descr="\mathbf y = \sum \limits_j \operatorname{softmax}\left(\frac{\mathbf q^T \mathbf k_j}{\sqrt d_k}\right) \mathbf v_j">
            <a:extLst>
              <a:ext uri="{FF2B5EF4-FFF2-40B4-BE49-F238E27FC236}">
                <a16:creationId xmlns:a16="http://schemas.microsoft.com/office/drawing/2014/main" id="{50EDE161-4864-E9AD-7CEB-14C01ECE3862}"/>
              </a:ext>
            </a:extLst>
          </p:cNvPr>
          <p:cNvPicPr>
            <a:picLocks noChangeAspect="1"/>
          </p:cNvPicPr>
          <p:nvPr/>
        </p:nvPicPr>
        <p:blipFill>
          <a:blip r:embed="rId4"/>
          <a:stretch>
            <a:fillRect/>
          </a:stretch>
        </p:blipFill>
        <p:spPr>
          <a:xfrm>
            <a:off x="6496050" y="5191125"/>
            <a:ext cx="4552950" cy="1038225"/>
          </a:xfrm>
          <a:prstGeom prst="rect">
            <a:avLst/>
          </a:prstGeom>
        </p:spPr>
      </p:pic>
    </p:spTree>
    <p:extLst>
      <p:ext uri="{BB962C8B-B14F-4D97-AF65-F5344CB8AC3E}">
        <p14:creationId xmlns:p14="http://schemas.microsoft.com/office/powerpoint/2010/main" val="27772200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8D179B-F394-5055-3E74-18911408F066}"/>
              </a:ext>
            </a:extLst>
          </p:cNvPr>
          <p:cNvSpPr>
            <a:spLocks noGrp="1"/>
          </p:cNvSpPr>
          <p:nvPr>
            <p:ph type="title"/>
          </p:nvPr>
        </p:nvSpPr>
        <p:spPr/>
        <p:txBody>
          <a:bodyPr/>
          <a:lstStyle/>
          <a:p>
            <a:r>
              <a:rPr lang="de-DE"/>
              <a:t>Attention </a:t>
            </a:r>
            <a:r>
              <a:rPr lang="de-DE" err="1"/>
              <a:t>is</a:t>
            </a:r>
            <a:r>
              <a:rPr lang="de-DE"/>
              <a:t> </a:t>
            </a:r>
            <a:r>
              <a:rPr lang="de-DE" err="1"/>
              <a:t>all</a:t>
            </a:r>
            <a:r>
              <a:rPr lang="de-DE"/>
              <a:t> </a:t>
            </a:r>
            <a:r>
              <a:rPr lang="de-DE" err="1"/>
              <a:t>you</a:t>
            </a:r>
            <a:r>
              <a:rPr lang="de-DE"/>
              <a:t> </a:t>
            </a:r>
            <a:r>
              <a:rPr lang="de-DE" err="1"/>
              <a:t>need</a:t>
            </a:r>
          </a:p>
        </p:txBody>
      </p:sp>
      <p:pic>
        <p:nvPicPr>
          <p:cNvPr id="4" name="Grafik 3" descr="Ein Bild, das Text, Screenshot, Schrift, Zahl enthält.&#10;&#10;KI-generierte Inhalte können fehlerhaft sein.">
            <a:extLst>
              <a:ext uri="{FF2B5EF4-FFF2-40B4-BE49-F238E27FC236}">
                <a16:creationId xmlns:a16="http://schemas.microsoft.com/office/drawing/2014/main" id="{76D156E7-EEA2-11EF-F2BD-CBBD1DCA66B5}"/>
              </a:ext>
            </a:extLst>
          </p:cNvPr>
          <p:cNvPicPr>
            <a:picLocks noChangeAspect="1"/>
          </p:cNvPicPr>
          <p:nvPr/>
        </p:nvPicPr>
        <p:blipFill>
          <a:blip r:embed="rId2"/>
          <a:stretch>
            <a:fillRect/>
          </a:stretch>
        </p:blipFill>
        <p:spPr>
          <a:xfrm>
            <a:off x="2595562" y="1916969"/>
            <a:ext cx="7000875" cy="4305300"/>
          </a:xfrm>
          <a:prstGeom prst="rect">
            <a:avLst/>
          </a:prstGeom>
        </p:spPr>
      </p:pic>
    </p:spTree>
    <p:extLst>
      <p:ext uri="{BB962C8B-B14F-4D97-AF65-F5344CB8AC3E}">
        <p14:creationId xmlns:p14="http://schemas.microsoft.com/office/powerpoint/2010/main" val="20393621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650F04-CB49-AA31-AC15-7ED3AA16F58C}"/>
              </a:ext>
            </a:extLst>
          </p:cNvPr>
          <p:cNvSpPr>
            <a:spLocks noGrp="1"/>
          </p:cNvSpPr>
          <p:nvPr>
            <p:ph type="title"/>
          </p:nvPr>
        </p:nvSpPr>
        <p:spPr/>
        <p:txBody>
          <a:bodyPr/>
          <a:lstStyle/>
          <a:p>
            <a:r>
              <a:rPr lang="de-DE"/>
              <a:t>Transformer </a:t>
            </a:r>
            <a:r>
              <a:rPr lang="de-DE" err="1"/>
              <a:t>Architectures</a:t>
            </a:r>
          </a:p>
        </p:txBody>
      </p:sp>
      <p:pic>
        <p:nvPicPr>
          <p:cNvPr id="3" name="Grafik 2" descr="../_images/transformer.svg">
            <a:extLst>
              <a:ext uri="{FF2B5EF4-FFF2-40B4-BE49-F238E27FC236}">
                <a16:creationId xmlns:a16="http://schemas.microsoft.com/office/drawing/2014/main" id="{422B5C23-943A-6E08-1982-6A3F244691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1389" y="1885419"/>
            <a:ext cx="3215640" cy="4139665"/>
          </a:xfrm>
          <a:prstGeom prst="rect">
            <a:avLst/>
          </a:prstGeom>
        </p:spPr>
      </p:pic>
      <p:pic>
        <p:nvPicPr>
          <p:cNvPr id="4" name="Grafik 3" descr="../_images/vit.svg">
            <a:extLst>
              <a:ext uri="{FF2B5EF4-FFF2-40B4-BE49-F238E27FC236}">
                <a16:creationId xmlns:a16="http://schemas.microsoft.com/office/drawing/2014/main" id="{33B74EB1-8D68-AFBD-7236-25AB0F75D2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83580" y="1693738"/>
            <a:ext cx="4777739" cy="4537323"/>
          </a:xfrm>
          <a:prstGeom prst="rect">
            <a:avLst/>
          </a:prstGeom>
        </p:spPr>
      </p:pic>
    </p:spTree>
    <p:extLst>
      <p:ext uri="{BB962C8B-B14F-4D97-AF65-F5344CB8AC3E}">
        <p14:creationId xmlns:p14="http://schemas.microsoft.com/office/powerpoint/2010/main" val="1324541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1CBC1-8AA7-6239-1222-7E3780AF6CEA}"/>
              </a:ext>
            </a:extLst>
          </p:cNvPr>
          <p:cNvSpPr>
            <a:spLocks noGrp="1"/>
          </p:cNvSpPr>
          <p:nvPr>
            <p:ph type="title"/>
          </p:nvPr>
        </p:nvSpPr>
        <p:spPr/>
        <p:txBody>
          <a:bodyPr/>
          <a:lstStyle/>
          <a:p>
            <a:r>
              <a:rPr lang="de-DE"/>
              <a:t>Transformer </a:t>
            </a:r>
            <a:r>
              <a:rPr lang="de-DE" err="1"/>
              <a:t>for</a:t>
            </a:r>
            <a:r>
              <a:rPr lang="de-DE"/>
              <a:t> Point Cloud Processing</a:t>
            </a:r>
          </a:p>
        </p:txBody>
      </p:sp>
      <p:sp>
        <p:nvSpPr>
          <p:cNvPr id="4" name="Inhaltsplatzhalter 2">
            <a:extLst>
              <a:ext uri="{FF2B5EF4-FFF2-40B4-BE49-F238E27FC236}">
                <a16:creationId xmlns:a16="http://schemas.microsoft.com/office/drawing/2014/main" id="{3B0E85A8-9A9C-09E8-352F-01CED84F0E35}"/>
              </a:ext>
            </a:extLst>
          </p:cNvPr>
          <p:cNvSpPr txBox="1">
            <a:spLocks/>
          </p:cNvSpPr>
          <p:nvPr/>
        </p:nvSpPr>
        <p:spPr>
          <a:xfrm>
            <a:off x="838200" y="1947006"/>
            <a:ext cx="647451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de-DE" err="1"/>
              <a:t>Extremely</a:t>
            </a:r>
            <a:r>
              <a:rPr lang="de-DE"/>
              <a:t> powerful </a:t>
            </a:r>
            <a:r>
              <a:rPr lang="de-DE" err="1"/>
              <a:t>for</a:t>
            </a:r>
            <a:r>
              <a:rPr lang="de-DE"/>
              <a:t> NLP and 2D </a:t>
            </a:r>
            <a:r>
              <a:rPr lang="de-DE" err="1"/>
              <a:t>vision</a:t>
            </a:r>
            <a:r>
              <a:rPr lang="de-DE"/>
              <a:t> </a:t>
            </a:r>
            <a:r>
              <a:rPr lang="de-DE" err="1"/>
              <a:t>tasks</a:t>
            </a:r>
          </a:p>
          <a:p>
            <a:pPr marL="457200" indent="-457200"/>
            <a:r>
              <a:rPr lang="de-DE"/>
              <a:t>Naturally </a:t>
            </a:r>
            <a:r>
              <a:rPr lang="de-DE" err="1"/>
              <a:t>permutation</a:t>
            </a:r>
            <a:r>
              <a:rPr lang="de-DE"/>
              <a:t>-invariant</a:t>
            </a:r>
          </a:p>
          <a:p>
            <a:pPr marL="457200" indent="-457200"/>
            <a:r>
              <a:rPr lang="de-DE"/>
              <a:t>Can </a:t>
            </a:r>
            <a:r>
              <a:rPr lang="de-DE" err="1"/>
              <a:t>process</a:t>
            </a:r>
            <a:r>
              <a:rPr lang="de-DE"/>
              <a:t> </a:t>
            </a:r>
            <a:r>
              <a:rPr lang="de-DE" err="1"/>
              <a:t>sequences</a:t>
            </a:r>
            <a:r>
              <a:rPr lang="de-DE"/>
              <a:t> </a:t>
            </a:r>
            <a:r>
              <a:rPr lang="de-DE" err="1"/>
              <a:t>of</a:t>
            </a:r>
            <a:r>
              <a:rPr lang="de-DE"/>
              <a:t> variable </a:t>
            </a:r>
            <a:r>
              <a:rPr lang="de-DE" err="1"/>
              <a:t>length</a:t>
            </a:r>
            <a:endParaRPr lang="de-DE"/>
          </a:p>
          <a:p>
            <a:pPr marL="457200" indent="-457200"/>
            <a:endParaRPr lang="de-DE"/>
          </a:p>
          <a:p>
            <a:pPr marL="0" indent="0">
              <a:buNone/>
            </a:pPr>
            <a:r>
              <a:rPr lang="de-DE" b="1"/>
              <a:t>Ideal </a:t>
            </a:r>
            <a:r>
              <a:rPr lang="de-DE" b="1" err="1"/>
              <a:t>choice</a:t>
            </a:r>
            <a:r>
              <a:rPr lang="de-DE" b="1"/>
              <a:t> </a:t>
            </a:r>
            <a:r>
              <a:rPr lang="de-DE" b="1" err="1"/>
              <a:t>for</a:t>
            </a:r>
            <a:r>
              <a:rPr lang="de-DE" b="1"/>
              <a:t> </a:t>
            </a:r>
            <a:r>
              <a:rPr lang="de-DE" b="1" err="1"/>
              <a:t>point</a:t>
            </a:r>
            <a:r>
              <a:rPr lang="de-DE" b="1"/>
              <a:t> </a:t>
            </a:r>
            <a:r>
              <a:rPr lang="de-DE" b="1" err="1"/>
              <a:t>cloud</a:t>
            </a:r>
            <a:r>
              <a:rPr lang="de-DE" b="1"/>
              <a:t> </a:t>
            </a:r>
            <a:r>
              <a:rPr lang="de-DE" b="1" err="1"/>
              <a:t>processing</a:t>
            </a:r>
            <a:endParaRPr lang="de-DE" b="1"/>
          </a:p>
          <a:p>
            <a:endParaRPr lang="de-DE"/>
          </a:p>
        </p:txBody>
      </p:sp>
      <p:pic>
        <p:nvPicPr>
          <p:cNvPr id="3" name="Grafik 2" descr="Ein Bild, das Entwurf, Zeichnung, Roboter, Kunst enthält.&#10;&#10;KI-generierte Inhalte können fehlerhaft sein.">
            <a:extLst>
              <a:ext uri="{FF2B5EF4-FFF2-40B4-BE49-F238E27FC236}">
                <a16:creationId xmlns:a16="http://schemas.microsoft.com/office/drawing/2014/main" id="{B37DBD2D-7FE3-0351-6646-30C94599B186}"/>
              </a:ext>
            </a:extLst>
          </p:cNvPr>
          <p:cNvPicPr>
            <a:picLocks noChangeAspect="1"/>
          </p:cNvPicPr>
          <p:nvPr/>
        </p:nvPicPr>
        <p:blipFill>
          <a:blip r:embed="rId3"/>
          <a:stretch>
            <a:fillRect/>
          </a:stretch>
        </p:blipFill>
        <p:spPr>
          <a:xfrm>
            <a:off x="7689345" y="1561170"/>
            <a:ext cx="3829286" cy="4739269"/>
          </a:xfrm>
          <a:prstGeom prst="rect">
            <a:avLst/>
          </a:prstGeom>
        </p:spPr>
      </p:pic>
    </p:spTree>
    <p:extLst>
      <p:ext uri="{BB962C8B-B14F-4D97-AF65-F5344CB8AC3E}">
        <p14:creationId xmlns:p14="http://schemas.microsoft.com/office/powerpoint/2010/main" val="12554214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Text, Screenshot, Design enthält.&#10;&#10;KI-generierte Inhalte können fehlerhaft sein.">
            <a:extLst>
              <a:ext uri="{FF2B5EF4-FFF2-40B4-BE49-F238E27FC236}">
                <a16:creationId xmlns:a16="http://schemas.microsoft.com/office/drawing/2014/main" id="{E1F076F7-68DF-AC42-8B47-2E76A50BE3EF}"/>
              </a:ext>
            </a:extLst>
          </p:cNvPr>
          <p:cNvPicPr>
            <a:picLocks noChangeAspect="1"/>
          </p:cNvPicPr>
          <p:nvPr/>
        </p:nvPicPr>
        <p:blipFill>
          <a:blip r:embed="rId3"/>
          <a:stretch>
            <a:fillRect/>
          </a:stretch>
        </p:blipFill>
        <p:spPr>
          <a:xfrm>
            <a:off x="6597942" y="1896140"/>
            <a:ext cx="5127558" cy="3012558"/>
          </a:xfrm>
          <a:prstGeom prst="rect">
            <a:avLst/>
          </a:prstGeom>
        </p:spPr>
      </p:pic>
      <p:sp>
        <p:nvSpPr>
          <p:cNvPr id="2" name="Title 1">
            <a:extLst>
              <a:ext uri="{FF2B5EF4-FFF2-40B4-BE49-F238E27FC236}">
                <a16:creationId xmlns:a16="http://schemas.microsoft.com/office/drawing/2014/main" id="{7545CBEE-5294-D5B3-4145-0B94029529B9}"/>
              </a:ext>
            </a:extLst>
          </p:cNvPr>
          <p:cNvSpPr>
            <a:spLocks noGrp="1"/>
          </p:cNvSpPr>
          <p:nvPr>
            <p:ph type="title"/>
          </p:nvPr>
        </p:nvSpPr>
        <p:spPr>
          <a:xfrm>
            <a:off x="838200" y="365125"/>
            <a:ext cx="3879112" cy="1343283"/>
          </a:xfrm>
        </p:spPr>
        <p:txBody>
          <a:bodyPr>
            <a:normAutofit/>
          </a:bodyPr>
          <a:lstStyle/>
          <a:p>
            <a:r>
              <a:rPr lang="de-DE"/>
              <a:t>Scalar Attention</a:t>
            </a:r>
            <a:endParaRPr lang="de-DE" err="1"/>
          </a:p>
        </p:txBody>
      </p:sp>
      <p:cxnSp>
        <p:nvCxnSpPr>
          <p:cNvPr id="5" name="Gerade Verbindung mit Pfeil 4">
            <a:extLst>
              <a:ext uri="{FF2B5EF4-FFF2-40B4-BE49-F238E27FC236}">
                <a16:creationId xmlns:a16="http://schemas.microsoft.com/office/drawing/2014/main" id="{4FDF550F-5A0B-6504-8829-93CC1BC9E272}"/>
              </a:ext>
            </a:extLst>
          </p:cNvPr>
          <p:cNvCxnSpPr/>
          <p:nvPr/>
        </p:nvCxnSpPr>
        <p:spPr>
          <a:xfrm flipH="1">
            <a:off x="6001903" y="1533236"/>
            <a:ext cx="10969" cy="5153602"/>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6" name="Pfeil: nach unten 5">
            <a:extLst>
              <a:ext uri="{FF2B5EF4-FFF2-40B4-BE49-F238E27FC236}">
                <a16:creationId xmlns:a16="http://schemas.microsoft.com/office/drawing/2014/main" id="{7ECB719D-6CF4-DE2F-FEDA-1669EC17EDBA}"/>
              </a:ext>
            </a:extLst>
          </p:cNvPr>
          <p:cNvSpPr/>
          <p:nvPr/>
        </p:nvSpPr>
        <p:spPr>
          <a:xfrm rot="7200000">
            <a:off x="10497255" y="3280471"/>
            <a:ext cx="258789" cy="96628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3E57F33B-AF31-68F3-0267-695B25853C43}"/>
              </a:ext>
            </a:extLst>
          </p:cNvPr>
          <p:cNvSpPr txBox="1"/>
          <p:nvPr/>
        </p:nvSpPr>
        <p:spPr>
          <a:xfrm>
            <a:off x="10797344" y="4108710"/>
            <a:ext cx="149602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b="1"/>
              <a:t>Per </a:t>
            </a:r>
            <a:r>
              <a:rPr lang="de-DE" b="1" err="1"/>
              <a:t>channel</a:t>
            </a:r>
            <a:endParaRPr lang="de-DE" b="1"/>
          </a:p>
          <a:p>
            <a:r>
              <a:rPr lang="de-DE" b="1" err="1"/>
              <a:t>Multipl</a:t>
            </a:r>
            <a:r>
              <a:rPr lang="de-DE" b="1"/>
              <a:t>.</a:t>
            </a:r>
          </a:p>
        </p:txBody>
      </p:sp>
      <p:sp>
        <p:nvSpPr>
          <p:cNvPr id="9" name="Title 1">
            <a:extLst>
              <a:ext uri="{FF2B5EF4-FFF2-40B4-BE49-F238E27FC236}">
                <a16:creationId xmlns:a16="http://schemas.microsoft.com/office/drawing/2014/main" id="{E29CE173-E8B7-5578-B09C-3E78BCB4994E}"/>
              </a:ext>
            </a:extLst>
          </p:cNvPr>
          <p:cNvSpPr txBox="1">
            <a:spLocks/>
          </p:cNvSpPr>
          <p:nvPr/>
        </p:nvSpPr>
        <p:spPr>
          <a:xfrm>
            <a:off x="4074042" y="366897"/>
            <a:ext cx="3879112" cy="13432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a:t>Vs.</a:t>
            </a:r>
          </a:p>
        </p:txBody>
      </p:sp>
      <p:sp>
        <p:nvSpPr>
          <p:cNvPr id="11" name="Title 1">
            <a:extLst>
              <a:ext uri="{FF2B5EF4-FFF2-40B4-BE49-F238E27FC236}">
                <a16:creationId xmlns:a16="http://schemas.microsoft.com/office/drawing/2014/main" id="{E7D12B31-11C5-9947-D95A-C9EC4C8E34E4}"/>
              </a:ext>
            </a:extLst>
          </p:cNvPr>
          <p:cNvSpPr txBox="1">
            <a:spLocks/>
          </p:cNvSpPr>
          <p:nvPr/>
        </p:nvSpPr>
        <p:spPr>
          <a:xfrm>
            <a:off x="7228367" y="366897"/>
            <a:ext cx="3879112" cy="13432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a:t>Vector Attention</a:t>
            </a:r>
            <a:endParaRPr lang="de-DE" err="1"/>
          </a:p>
        </p:txBody>
      </p:sp>
      <p:sp>
        <p:nvSpPr>
          <p:cNvPr id="12" name="Textfeld 11">
            <a:extLst>
              <a:ext uri="{FF2B5EF4-FFF2-40B4-BE49-F238E27FC236}">
                <a16:creationId xmlns:a16="http://schemas.microsoft.com/office/drawing/2014/main" id="{DD82B8EF-D316-4F36-B9D6-6CFEDACDD025}"/>
              </a:ext>
            </a:extLst>
          </p:cNvPr>
          <p:cNvSpPr txBox="1"/>
          <p:nvPr/>
        </p:nvSpPr>
        <p:spPr>
          <a:xfrm>
            <a:off x="574325" y="5211468"/>
            <a:ext cx="473286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de-DE" b="1"/>
              <a:t>Scalar</a:t>
            </a:r>
            <a:r>
              <a:rPr lang="de-DE"/>
              <a:t> </a:t>
            </a:r>
            <a:r>
              <a:rPr lang="de-DE" err="1"/>
              <a:t>attention</a:t>
            </a:r>
            <a:r>
              <a:rPr lang="de-DE"/>
              <a:t> </a:t>
            </a:r>
            <a:r>
              <a:rPr lang="de-DE" err="1"/>
              <a:t>weights</a:t>
            </a:r>
            <a:endParaRPr lang="de-DE"/>
          </a:p>
          <a:p>
            <a:pPr marL="285750" indent="-285750">
              <a:buFont typeface="Arial"/>
              <a:buChar char="•"/>
            </a:pPr>
            <a:r>
              <a:rPr lang="de-DE"/>
              <a:t>Feature </a:t>
            </a:r>
            <a:r>
              <a:rPr lang="de-DE" err="1"/>
              <a:t>is</a:t>
            </a:r>
            <a:r>
              <a:rPr lang="de-DE"/>
              <a:t> </a:t>
            </a:r>
            <a:r>
              <a:rPr lang="de-DE" err="1"/>
              <a:t>aggregated</a:t>
            </a:r>
            <a:r>
              <a:rPr lang="de-DE"/>
              <a:t> </a:t>
            </a:r>
            <a:r>
              <a:rPr lang="de-DE" err="1"/>
              <a:t>as</a:t>
            </a:r>
            <a:r>
              <a:rPr lang="de-DE"/>
              <a:t> linear </a:t>
            </a:r>
            <a:r>
              <a:rPr lang="de-DE" err="1"/>
              <a:t>combination</a:t>
            </a:r>
            <a:r>
              <a:rPr lang="de-DE"/>
              <a:t> </a:t>
            </a:r>
            <a:r>
              <a:rPr lang="de-DE" err="1"/>
              <a:t>of</a:t>
            </a:r>
            <a:r>
              <a:rPr lang="de-DE"/>
              <a:t> </a:t>
            </a:r>
            <a:r>
              <a:rPr lang="de-DE" err="1"/>
              <a:t>value</a:t>
            </a:r>
            <a:r>
              <a:rPr lang="de-DE"/>
              <a:t> </a:t>
            </a:r>
            <a:r>
              <a:rPr lang="de-DE" err="1"/>
              <a:t>vectors</a:t>
            </a:r>
          </a:p>
          <a:p>
            <a:pPr marL="285750" indent="-285750">
              <a:buFont typeface="Arial"/>
              <a:buChar char="•"/>
            </a:pPr>
            <a:r>
              <a:rPr lang="de-DE"/>
              <a:t>All </a:t>
            </a:r>
            <a:r>
              <a:rPr lang="de-DE" err="1"/>
              <a:t>channels</a:t>
            </a:r>
            <a:r>
              <a:rPr lang="de-DE"/>
              <a:t> </a:t>
            </a:r>
            <a:r>
              <a:rPr lang="de-DE" err="1"/>
              <a:t>have</a:t>
            </a:r>
            <a:r>
              <a:rPr lang="de-DE"/>
              <a:t> same </a:t>
            </a:r>
            <a:r>
              <a:rPr lang="de-DE" err="1"/>
              <a:t>weight</a:t>
            </a:r>
          </a:p>
        </p:txBody>
      </p:sp>
      <p:sp>
        <p:nvSpPr>
          <p:cNvPr id="13" name="Textfeld 12">
            <a:extLst>
              <a:ext uri="{FF2B5EF4-FFF2-40B4-BE49-F238E27FC236}">
                <a16:creationId xmlns:a16="http://schemas.microsoft.com/office/drawing/2014/main" id="{2A6D4A6F-7A21-D4EB-7C3D-3A990427334B}"/>
              </a:ext>
            </a:extLst>
          </p:cNvPr>
          <p:cNvSpPr txBox="1"/>
          <p:nvPr/>
        </p:nvSpPr>
        <p:spPr>
          <a:xfrm>
            <a:off x="6803232" y="5211468"/>
            <a:ext cx="473286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de-DE" b="1"/>
              <a:t>Vector </a:t>
            </a:r>
            <a:r>
              <a:rPr lang="de-DE" err="1"/>
              <a:t>attention</a:t>
            </a:r>
            <a:r>
              <a:rPr lang="de-DE"/>
              <a:t> </a:t>
            </a:r>
            <a:r>
              <a:rPr lang="de-DE" err="1"/>
              <a:t>weights</a:t>
            </a:r>
            <a:endParaRPr lang="de-DE"/>
          </a:p>
          <a:p>
            <a:pPr marL="285750" indent="-285750">
              <a:buFont typeface="Arial"/>
              <a:buChar char="•"/>
            </a:pPr>
            <a:r>
              <a:rPr lang="de-DE"/>
              <a:t>Same </a:t>
            </a:r>
            <a:r>
              <a:rPr lang="de-DE" err="1"/>
              <a:t>dimension</a:t>
            </a:r>
            <a:r>
              <a:rPr lang="de-DE"/>
              <a:t> </a:t>
            </a:r>
            <a:r>
              <a:rPr lang="de-DE" err="1"/>
              <a:t>as</a:t>
            </a:r>
            <a:r>
              <a:rPr lang="de-DE"/>
              <a:t> </a:t>
            </a:r>
            <a:r>
              <a:rPr lang="de-DE" err="1"/>
              <a:t>value</a:t>
            </a:r>
            <a:r>
              <a:rPr lang="de-DE"/>
              <a:t> </a:t>
            </a:r>
            <a:r>
              <a:rPr lang="de-DE" err="1"/>
              <a:t>vector</a:t>
            </a:r>
          </a:p>
          <a:p>
            <a:pPr marL="285750" indent="-285750">
              <a:buFont typeface="Arial"/>
              <a:buChar char="•"/>
            </a:pPr>
            <a:r>
              <a:rPr lang="de-DE"/>
              <a:t>Channel-</a:t>
            </a:r>
            <a:r>
              <a:rPr lang="de-DE" err="1"/>
              <a:t>wise</a:t>
            </a:r>
            <a:r>
              <a:rPr lang="de-DE"/>
              <a:t> </a:t>
            </a:r>
            <a:r>
              <a:rPr lang="de-DE" err="1"/>
              <a:t>attention</a:t>
            </a:r>
          </a:p>
        </p:txBody>
      </p:sp>
      <p:pic>
        <p:nvPicPr>
          <p:cNvPr id="15" name="Grafik 14" descr="Ein Bild, das Text, Screenshot, Kreis, Diagramm enthält.&#10;&#10;KI-generierte Inhalte können fehlerhaft sein.">
            <a:extLst>
              <a:ext uri="{FF2B5EF4-FFF2-40B4-BE49-F238E27FC236}">
                <a16:creationId xmlns:a16="http://schemas.microsoft.com/office/drawing/2014/main" id="{1BF4990D-2D30-F5DF-6D2A-C3A0162A34B7}"/>
              </a:ext>
            </a:extLst>
          </p:cNvPr>
          <p:cNvPicPr>
            <a:picLocks noChangeAspect="1"/>
          </p:cNvPicPr>
          <p:nvPr/>
        </p:nvPicPr>
        <p:blipFill>
          <a:blip r:embed="rId4"/>
          <a:stretch>
            <a:fillRect/>
          </a:stretch>
        </p:blipFill>
        <p:spPr>
          <a:xfrm>
            <a:off x="570171" y="1895365"/>
            <a:ext cx="5203752" cy="3014109"/>
          </a:xfrm>
          <a:prstGeom prst="rect">
            <a:avLst/>
          </a:prstGeom>
        </p:spPr>
      </p:pic>
    </p:spTree>
    <p:extLst>
      <p:ext uri="{BB962C8B-B14F-4D97-AF65-F5344CB8AC3E}">
        <p14:creationId xmlns:p14="http://schemas.microsoft.com/office/powerpoint/2010/main" val="2313186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769B54-E395-B33E-20C7-516CFB871256}"/>
              </a:ext>
            </a:extLst>
          </p:cNvPr>
          <p:cNvSpPr>
            <a:spLocks noGrp="1"/>
          </p:cNvSpPr>
          <p:nvPr>
            <p:ph type="title"/>
          </p:nvPr>
        </p:nvSpPr>
        <p:spPr/>
        <p:txBody>
          <a:bodyPr/>
          <a:lstStyle/>
          <a:p>
            <a:r>
              <a:rPr lang="de-DE" err="1"/>
              <a:t>Projection-Based</a:t>
            </a:r>
            <a:r>
              <a:rPr lang="de-DE"/>
              <a:t> </a:t>
            </a:r>
            <a:r>
              <a:rPr lang="de-DE" err="1"/>
              <a:t>Approaches</a:t>
            </a:r>
            <a:endParaRPr lang="de-DE"/>
          </a:p>
        </p:txBody>
      </p:sp>
      <p:sp>
        <p:nvSpPr>
          <p:cNvPr id="3" name="Inhaltsplatzhalter 2">
            <a:extLst>
              <a:ext uri="{FF2B5EF4-FFF2-40B4-BE49-F238E27FC236}">
                <a16:creationId xmlns:a16="http://schemas.microsoft.com/office/drawing/2014/main" id="{D98E5ECA-8809-82B5-DFBD-BCE18E03822B}"/>
              </a:ext>
            </a:extLst>
          </p:cNvPr>
          <p:cNvSpPr>
            <a:spLocks noGrp="1"/>
          </p:cNvSpPr>
          <p:nvPr>
            <p:ph idx="1"/>
          </p:nvPr>
        </p:nvSpPr>
        <p:spPr>
          <a:xfrm>
            <a:off x="838200" y="1825625"/>
            <a:ext cx="10441424" cy="1006631"/>
          </a:xfrm>
        </p:spPr>
        <p:txBody>
          <a:bodyPr vert="horz" lIns="91440" tIns="45720" rIns="91440" bIns="45720" rtlCol="0" anchor="t">
            <a:normAutofit/>
          </a:bodyPr>
          <a:lstStyle/>
          <a:p>
            <a:r>
              <a:rPr lang="de-DE" err="1"/>
              <a:t>Render</a:t>
            </a:r>
            <a:r>
              <a:rPr lang="de-DE"/>
              <a:t> </a:t>
            </a:r>
            <a:r>
              <a:rPr lang="de-DE" err="1"/>
              <a:t>point</a:t>
            </a:r>
            <a:r>
              <a:rPr lang="de-DE"/>
              <a:t> </a:t>
            </a:r>
            <a:r>
              <a:rPr lang="de-DE" err="1"/>
              <a:t>cloud</a:t>
            </a:r>
            <a:r>
              <a:rPr lang="de-DE"/>
              <a:t> </a:t>
            </a:r>
            <a:r>
              <a:rPr lang="de-DE" err="1"/>
              <a:t>from</a:t>
            </a:r>
            <a:r>
              <a:rPr lang="de-DE"/>
              <a:t> multiple </a:t>
            </a:r>
            <a:r>
              <a:rPr lang="de-DE" err="1"/>
              <a:t>views</a:t>
            </a:r>
          </a:p>
          <a:p>
            <a:r>
              <a:rPr lang="de-DE"/>
              <a:t>Use 2D CNNs </a:t>
            </a:r>
            <a:r>
              <a:rPr lang="de-DE" err="1"/>
              <a:t>for</a:t>
            </a:r>
            <a:r>
              <a:rPr lang="de-DE"/>
              <a:t> feature </a:t>
            </a:r>
            <a:r>
              <a:rPr lang="de-DE" err="1"/>
              <a:t>extraction</a:t>
            </a:r>
          </a:p>
        </p:txBody>
      </p:sp>
      <p:pic>
        <p:nvPicPr>
          <p:cNvPr id="4" name="Grafik 3" descr="Ein Bild, das Text, Diagramm, Karte, Screenshot enthält.&#10;&#10;KI-generierte Inhalte können fehlerhaft sein.">
            <a:extLst>
              <a:ext uri="{FF2B5EF4-FFF2-40B4-BE49-F238E27FC236}">
                <a16:creationId xmlns:a16="http://schemas.microsoft.com/office/drawing/2014/main" id="{842EB050-C776-CC38-312C-1506C1A294D8}"/>
              </a:ext>
            </a:extLst>
          </p:cNvPr>
          <p:cNvPicPr>
            <a:picLocks noChangeAspect="1"/>
          </p:cNvPicPr>
          <p:nvPr/>
        </p:nvPicPr>
        <p:blipFill>
          <a:blip r:embed="rId3"/>
          <a:stretch>
            <a:fillRect/>
          </a:stretch>
        </p:blipFill>
        <p:spPr>
          <a:xfrm>
            <a:off x="1760019" y="2828199"/>
            <a:ext cx="8597788" cy="3305529"/>
          </a:xfrm>
          <a:prstGeom prst="rect">
            <a:avLst/>
          </a:prstGeom>
        </p:spPr>
      </p:pic>
      <p:sp>
        <p:nvSpPr>
          <p:cNvPr id="6" name="TextBox 11">
            <a:extLst>
              <a:ext uri="{FF2B5EF4-FFF2-40B4-BE49-F238E27FC236}">
                <a16:creationId xmlns:a16="http://schemas.microsoft.com/office/drawing/2014/main" id="{3D96FA31-07AE-7B4B-C995-D09B4B741F0E}"/>
              </a:ext>
            </a:extLst>
          </p:cNvPr>
          <p:cNvSpPr txBox="1"/>
          <p:nvPr/>
        </p:nvSpPr>
        <p:spPr>
          <a:xfrm>
            <a:off x="2686" y="6218361"/>
            <a:ext cx="6545443" cy="46166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200">
                <a:latin typeface="Aptos"/>
                <a:ea typeface="Open Sans"/>
                <a:cs typeface="Open Sans"/>
              </a:rPr>
              <a:t>Multi-View</a:t>
            </a:r>
            <a:r>
              <a:rPr lang="de-DE" sz="1200">
                <a:ea typeface="Open Sans"/>
                <a:cs typeface="Open Sans"/>
              </a:rPr>
              <a:t> </a:t>
            </a:r>
            <a:r>
              <a:rPr lang="de-DE" sz="1200" err="1">
                <a:ea typeface="Open Sans"/>
                <a:cs typeface="Open Sans"/>
              </a:rPr>
              <a:t>Convolutional</a:t>
            </a:r>
            <a:r>
              <a:rPr lang="de-DE" sz="1200">
                <a:ea typeface="Open Sans"/>
                <a:cs typeface="Open Sans"/>
              </a:rPr>
              <a:t> </a:t>
            </a:r>
            <a:r>
              <a:rPr lang="de-DE" sz="1200" err="1">
                <a:ea typeface="Open Sans"/>
                <a:cs typeface="Open Sans"/>
              </a:rPr>
              <a:t>Neural</a:t>
            </a:r>
            <a:r>
              <a:rPr lang="de-DE" sz="1200">
                <a:ea typeface="Open Sans"/>
                <a:cs typeface="Open Sans"/>
              </a:rPr>
              <a:t> Networks </a:t>
            </a:r>
            <a:r>
              <a:rPr lang="de-DE" sz="1200" err="1">
                <a:ea typeface="Open Sans"/>
                <a:cs typeface="Open Sans"/>
              </a:rPr>
              <a:t>for</a:t>
            </a:r>
            <a:r>
              <a:rPr lang="de-DE" sz="1200">
                <a:ea typeface="Open Sans"/>
                <a:cs typeface="Open Sans"/>
              </a:rPr>
              <a:t> 3D Shape Recognition</a:t>
            </a:r>
            <a:r>
              <a:rPr lang="de-DE" sz="1200"/>
              <a:t>, </a:t>
            </a:r>
            <a:r>
              <a:rPr lang="de-DE" sz="1200">
                <a:ea typeface="+mn-lt"/>
                <a:cs typeface="+mn-lt"/>
              </a:rPr>
              <a:t>Su</a:t>
            </a:r>
            <a:r>
              <a:rPr lang="de-DE" sz="1200"/>
              <a:t> et al. ICCV '15</a:t>
            </a:r>
            <a:endParaRPr lang="de-DE"/>
          </a:p>
          <a:p>
            <a:r>
              <a:rPr lang="de-DE" sz="1200" err="1">
                <a:ea typeface="+mn-lt"/>
                <a:cs typeface="+mn-lt"/>
              </a:rPr>
              <a:t>Rotationnet</a:t>
            </a:r>
            <a:r>
              <a:rPr lang="de-DE" sz="1200">
                <a:ea typeface="+mn-lt"/>
                <a:cs typeface="+mn-lt"/>
              </a:rPr>
              <a:t>, </a:t>
            </a:r>
            <a:r>
              <a:rPr lang="de-DE" sz="1200" err="1">
                <a:ea typeface="+mn-lt"/>
                <a:cs typeface="+mn-lt"/>
              </a:rPr>
              <a:t>Kanezaki</a:t>
            </a:r>
            <a:r>
              <a:rPr lang="de-DE" sz="1200">
                <a:ea typeface="+mn-lt"/>
                <a:cs typeface="+mn-lt"/>
              </a:rPr>
              <a:t> et al. CVPR '18</a:t>
            </a:r>
            <a:endParaRPr lang="de-DE"/>
          </a:p>
        </p:txBody>
      </p:sp>
    </p:spTree>
    <p:extLst>
      <p:ext uri="{BB962C8B-B14F-4D97-AF65-F5344CB8AC3E}">
        <p14:creationId xmlns:p14="http://schemas.microsoft.com/office/powerpoint/2010/main" val="27774274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11E9BE-6112-53B2-4F77-BB2D4D04B50C}"/>
              </a:ext>
            </a:extLst>
          </p:cNvPr>
          <p:cNvSpPr>
            <a:spLocks noGrp="1"/>
          </p:cNvSpPr>
          <p:nvPr>
            <p:ph type="title"/>
          </p:nvPr>
        </p:nvSpPr>
        <p:spPr/>
        <p:txBody>
          <a:bodyPr/>
          <a:lstStyle/>
          <a:p>
            <a:r>
              <a:rPr lang="de-DE"/>
              <a:t>Scalar Attention </a:t>
            </a:r>
            <a:r>
              <a:rPr lang="de-DE" err="1"/>
              <a:t>vs</a:t>
            </a:r>
            <a:r>
              <a:rPr lang="de-DE"/>
              <a:t> Vector Attention</a:t>
            </a:r>
          </a:p>
        </p:txBody>
      </p:sp>
      <p:pic>
        <p:nvPicPr>
          <p:cNvPr id="6" name="Grafik 5" descr="y_i = \sum \limits_{j} \operatorname{softmax}(\mathbf{q}_i^T\mathbf{k}_j) \mathbf{v}_j">
            <a:extLst>
              <a:ext uri="{FF2B5EF4-FFF2-40B4-BE49-F238E27FC236}">
                <a16:creationId xmlns:a16="http://schemas.microsoft.com/office/drawing/2014/main" id="{B36C6E94-DCBF-C6B9-D991-E3C787B6B47E}"/>
              </a:ext>
            </a:extLst>
          </p:cNvPr>
          <p:cNvPicPr>
            <a:picLocks noChangeAspect="1"/>
          </p:cNvPicPr>
          <p:nvPr/>
        </p:nvPicPr>
        <p:blipFill>
          <a:blip r:embed="rId3"/>
          <a:stretch>
            <a:fillRect/>
          </a:stretch>
        </p:blipFill>
        <p:spPr>
          <a:xfrm>
            <a:off x="1631515" y="5935380"/>
            <a:ext cx="2839715" cy="577485"/>
          </a:xfrm>
          <a:prstGeom prst="rect">
            <a:avLst/>
          </a:prstGeom>
        </p:spPr>
      </p:pic>
      <p:pic>
        <p:nvPicPr>
          <p:cNvPr id="8" name="Grafik 7" descr="Ein Bild, das Text, Screenshot, Diagramm enthält.&#10;&#10;KI-generierte Inhalte können fehlerhaft sein.">
            <a:extLst>
              <a:ext uri="{FF2B5EF4-FFF2-40B4-BE49-F238E27FC236}">
                <a16:creationId xmlns:a16="http://schemas.microsoft.com/office/drawing/2014/main" id="{05BE6169-4782-F1C7-256B-9CCD500DFE7A}"/>
              </a:ext>
            </a:extLst>
          </p:cNvPr>
          <p:cNvPicPr>
            <a:picLocks noChangeAspect="1"/>
          </p:cNvPicPr>
          <p:nvPr/>
        </p:nvPicPr>
        <p:blipFill>
          <a:blip r:embed="rId4"/>
          <a:stretch>
            <a:fillRect/>
          </a:stretch>
        </p:blipFill>
        <p:spPr>
          <a:xfrm>
            <a:off x="6960034" y="1591432"/>
            <a:ext cx="4260038" cy="3371683"/>
          </a:xfrm>
          <a:prstGeom prst="rect">
            <a:avLst/>
          </a:prstGeom>
        </p:spPr>
      </p:pic>
      <p:pic>
        <p:nvPicPr>
          <p:cNvPr id="9" name="Grafik 8" descr="Ein Bild, das Text, Screenshot, Diagramm, Design enthält.&#10;&#10;KI-generierte Inhalte können fehlerhaft sein.">
            <a:extLst>
              <a:ext uri="{FF2B5EF4-FFF2-40B4-BE49-F238E27FC236}">
                <a16:creationId xmlns:a16="http://schemas.microsoft.com/office/drawing/2014/main" id="{A0811171-49F3-30C9-DD6A-9CFA68344F23}"/>
              </a:ext>
            </a:extLst>
          </p:cNvPr>
          <p:cNvPicPr>
            <a:picLocks noChangeAspect="1"/>
          </p:cNvPicPr>
          <p:nvPr/>
        </p:nvPicPr>
        <p:blipFill>
          <a:blip r:embed="rId5"/>
          <a:stretch>
            <a:fillRect/>
          </a:stretch>
        </p:blipFill>
        <p:spPr>
          <a:xfrm>
            <a:off x="322811" y="1591433"/>
            <a:ext cx="4708612" cy="3371682"/>
          </a:xfrm>
          <a:prstGeom prst="rect">
            <a:avLst/>
          </a:prstGeom>
        </p:spPr>
      </p:pic>
      <p:sp>
        <p:nvSpPr>
          <p:cNvPr id="10" name="Textfeld 9">
            <a:extLst>
              <a:ext uri="{FF2B5EF4-FFF2-40B4-BE49-F238E27FC236}">
                <a16:creationId xmlns:a16="http://schemas.microsoft.com/office/drawing/2014/main" id="{6B1B73A4-F867-9834-5747-A7CC4F9F3721}"/>
              </a:ext>
            </a:extLst>
          </p:cNvPr>
          <p:cNvSpPr txBox="1"/>
          <p:nvPr/>
        </p:nvSpPr>
        <p:spPr>
          <a:xfrm>
            <a:off x="466572" y="5197176"/>
            <a:ext cx="10680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b="1"/>
              <a:t>Scalars</a:t>
            </a:r>
            <a:endParaRPr lang="de-DE"/>
          </a:p>
        </p:txBody>
      </p:sp>
      <p:sp>
        <p:nvSpPr>
          <p:cNvPr id="11" name="Textfeld 10">
            <a:extLst>
              <a:ext uri="{FF2B5EF4-FFF2-40B4-BE49-F238E27FC236}">
                <a16:creationId xmlns:a16="http://schemas.microsoft.com/office/drawing/2014/main" id="{376BACF0-B882-3B92-3B95-3E222E310BA2}"/>
              </a:ext>
            </a:extLst>
          </p:cNvPr>
          <p:cNvSpPr txBox="1"/>
          <p:nvPr/>
        </p:nvSpPr>
        <p:spPr>
          <a:xfrm>
            <a:off x="6960430" y="5197175"/>
            <a:ext cx="10680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b="1" err="1"/>
              <a:t>Vectors</a:t>
            </a:r>
            <a:r>
              <a:rPr lang="de-DE"/>
              <a:t> </a:t>
            </a:r>
          </a:p>
        </p:txBody>
      </p:sp>
      <p:pic>
        <p:nvPicPr>
          <p:cNvPr id="12" name="Grafik 11" descr="y_i = \sum \limits_{j} \operatorname{softmax}(\gamma(\mathbf{q}_i - \mathbf{k}_j)) \odot \mathbf{v}_j">
            <a:extLst>
              <a:ext uri="{FF2B5EF4-FFF2-40B4-BE49-F238E27FC236}">
                <a16:creationId xmlns:a16="http://schemas.microsoft.com/office/drawing/2014/main" id="{00359ED3-69A9-533D-2B3B-037D338D71A8}"/>
              </a:ext>
            </a:extLst>
          </p:cNvPr>
          <p:cNvPicPr>
            <a:picLocks noChangeAspect="1"/>
          </p:cNvPicPr>
          <p:nvPr/>
        </p:nvPicPr>
        <p:blipFill>
          <a:blip r:embed="rId6"/>
          <a:stretch>
            <a:fillRect/>
          </a:stretch>
        </p:blipFill>
        <p:spPr>
          <a:xfrm>
            <a:off x="7498619" y="5933797"/>
            <a:ext cx="3749310" cy="567166"/>
          </a:xfrm>
          <a:prstGeom prst="rect">
            <a:avLst/>
          </a:prstGeom>
        </p:spPr>
      </p:pic>
      <p:cxnSp>
        <p:nvCxnSpPr>
          <p:cNvPr id="13" name="Gerade Verbindung mit Pfeil 12">
            <a:extLst>
              <a:ext uri="{FF2B5EF4-FFF2-40B4-BE49-F238E27FC236}">
                <a16:creationId xmlns:a16="http://schemas.microsoft.com/office/drawing/2014/main" id="{AEE4504D-FB56-A01B-CBFD-392329DAC316}"/>
              </a:ext>
            </a:extLst>
          </p:cNvPr>
          <p:cNvCxnSpPr/>
          <p:nvPr/>
        </p:nvCxnSpPr>
        <p:spPr>
          <a:xfrm flipV="1">
            <a:off x="1407339" y="4855221"/>
            <a:ext cx="1053648" cy="38659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Gerade Verbindung mit Pfeil 13">
            <a:extLst>
              <a:ext uri="{FF2B5EF4-FFF2-40B4-BE49-F238E27FC236}">
                <a16:creationId xmlns:a16="http://schemas.microsoft.com/office/drawing/2014/main" id="{C398D092-5E44-416A-9605-31CA8AA2FC85}"/>
              </a:ext>
            </a:extLst>
          </p:cNvPr>
          <p:cNvCxnSpPr>
            <a:cxnSpLocks/>
          </p:cNvCxnSpPr>
          <p:nvPr/>
        </p:nvCxnSpPr>
        <p:spPr>
          <a:xfrm flipV="1">
            <a:off x="7894453" y="4855220"/>
            <a:ext cx="1053648" cy="38659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67093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2">
            <a:extLst>
              <a:ext uri="{FF2B5EF4-FFF2-40B4-BE49-F238E27FC236}">
                <a16:creationId xmlns:a16="http://schemas.microsoft.com/office/drawing/2014/main" id="{BEBD8F65-58E5-E5EF-0107-F67D2BA8536D}"/>
              </a:ext>
            </a:extLst>
          </p:cNvPr>
          <p:cNvSpPr txBox="1">
            <a:spLocks/>
          </p:cNvSpPr>
          <p:nvPr/>
        </p:nvSpPr>
        <p:spPr>
          <a:xfrm>
            <a:off x="838200" y="1947006"/>
            <a:ext cx="386466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b="1"/>
              <a:t>Key design </a:t>
            </a:r>
            <a:r>
              <a:rPr lang="de-DE" b="1" err="1"/>
              <a:t>choices</a:t>
            </a:r>
            <a:r>
              <a:rPr lang="de-DE" b="1"/>
              <a:t>:</a:t>
            </a:r>
          </a:p>
          <a:p>
            <a:r>
              <a:rPr lang="de-DE"/>
              <a:t>Vector </a:t>
            </a:r>
            <a:r>
              <a:rPr lang="de-DE" err="1"/>
              <a:t>attention</a:t>
            </a:r>
            <a:endParaRPr lang="de-DE"/>
          </a:p>
          <a:p>
            <a:r>
              <a:rPr lang="de-DE"/>
              <a:t>Self-attention </a:t>
            </a:r>
            <a:r>
              <a:rPr lang="de-DE" err="1"/>
              <a:t>over</a:t>
            </a:r>
            <a:r>
              <a:rPr lang="de-DE"/>
              <a:t> </a:t>
            </a:r>
            <a:r>
              <a:rPr lang="de-DE" err="1"/>
              <a:t>neighborhoods</a:t>
            </a:r>
            <a:r>
              <a:rPr lang="de-DE"/>
              <a:t> (NN)</a:t>
            </a:r>
          </a:p>
          <a:p>
            <a:r>
              <a:rPr lang="de-DE"/>
              <a:t>Relative </a:t>
            </a:r>
            <a:r>
              <a:rPr lang="de-DE" err="1"/>
              <a:t>positional</a:t>
            </a:r>
            <a:r>
              <a:rPr lang="de-DE"/>
              <a:t> </a:t>
            </a:r>
            <a:r>
              <a:rPr lang="de-DE" err="1"/>
              <a:t>encoding</a:t>
            </a:r>
            <a:r>
              <a:rPr lang="de-DE"/>
              <a:t> via </a:t>
            </a:r>
            <a:r>
              <a:rPr lang="de-DE" err="1"/>
              <a:t>small</a:t>
            </a:r>
            <a:r>
              <a:rPr lang="de-DE"/>
              <a:t> MLP</a:t>
            </a:r>
          </a:p>
          <a:p>
            <a:endParaRPr lang="de-DE"/>
          </a:p>
          <a:p>
            <a:endParaRPr lang="de-DE"/>
          </a:p>
        </p:txBody>
      </p:sp>
      <p:sp>
        <p:nvSpPr>
          <p:cNvPr id="2" name="Titel 1">
            <a:extLst>
              <a:ext uri="{FF2B5EF4-FFF2-40B4-BE49-F238E27FC236}">
                <a16:creationId xmlns:a16="http://schemas.microsoft.com/office/drawing/2014/main" id="{6ED83A1E-2F2C-A601-A333-F7B35A79DB10}"/>
              </a:ext>
            </a:extLst>
          </p:cNvPr>
          <p:cNvSpPr>
            <a:spLocks noGrp="1"/>
          </p:cNvSpPr>
          <p:nvPr>
            <p:ph type="title"/>
          </p:nvPr>
        </p:nvSpPr>
        <p:spPr/>
        <p:txBody>
          <a:bodyPr/>
          <a:lstStyle/>
          <a:p>
            <a:r>
              <a:rPr lang="de-DE"/>
              <a:t>Point Transformer Layer</a:t>
            </a:r>
          </a:p>
        </p:txBody>
      </p:sp>
      <p:pic>
        <p:nvPicPr>
          <p:cNvPr id="4" name="Grafik 3" descr="Ein Bild, das Diagramm, Text, Reihe enthält.&#10;&#10;KI-generierte Inhalte können fehlerhaft sein.">
            <a:extLst>
              <a:ext uri="{FF2B5EF4-FFF2-40B4-BE49-F238E27FC236}">
                <a16:creationId xmlns:a16="http://schemas.microsoft.com/office/drawing/2014/main" id="{324D6A4D-11EB-E6C3-CC61-F99D46BC4C90}"/>
              </a:ext>
            </a:extLst>
          </p:cNvPr>
          <p:cNvPicPr>
            <a:picLocks noChangeAspect="1"/>
          </p:cNvPicPr>
          <p:nvPr/>
        </p:nvPicPr>
        <p:blipFill>
          <a:blip r:embed="rId3"/>
          <a:stretch>
            <a:fillRect/>
          </a:stretch>
        </p:blipFill>
        <p:spPr>
          <a:xfrm>
            <a:off x="5003576" y="1577565"/>
            <a:ext cx="7026583" cy="3298269"/>
          </a:xfrm>
          <a:prstGeom prst="rect">
            <a:avLst/>
          </a:prstGeom>
        </p:spPr>
      </p:pic>
      <p:pic>
        <p:nvPicPr>
          <p:cNvPr id="5" name="Grafik 4" descr="\delta = \theta(\mathbf{p}_i - \mathbf p_j)">
            <a:extLst>
              <a:ext uri="{FF2B5EF4-FFF2-40B4-BE49-F238E27FC236}">
                <a16:creationId xmlns:a16="http://schemas.microsoft.com/office/drawing/2014/main" id="{B3C03888-B71F-0A69-2EE2-3F881CBFD6EE}"/>
              </a:ext>
            </a:extLst>
          </p:cNvPr>
          <p:cNvPicPr>
            <a:picLocks noChangeAspect="1"/>
          </p:cNvPicPr>
          <p:nvPr/>
        </p:nvPicPr>
        <p:blipFill>
          <a:blip r:embed="rId4"/>
          <a:stretch>
            <a:fillRect/>
          </a:stretch>
        </p:blipFill>
        <p:spPr>
          <a:xfrm>
            <a:off x="1654400" y="5219570"/>
            <a:ext cx="1814470" cy="306586"/>
          </a:xfrm>
          <a:prstGeom prst="rect">
            <a:avLst/>
          </a:prstGeom>
        </p:spPr>
      </p:pic>
      <p:pic>
        <p:nvPicPr>
          <p:cNvPr id="8" name="Grafik 7" descr="\mathbf{y}_i = \sum \limits_{j \in {kNN}_i} \operatorname{softmax}(\gamma(\mathbf{q}_i - \mathbf{k}_j + \delta)) \odot (\mathbf{v}_j + \delta)">
            <a:extLst>
              <a:ext uri="{FF2B5EF4-FFF2-40B4-BE49-F238E27FC236}">
                <a16:creationId xmlns:a16="http://schemas.microsoft.com/office/drawing/2014/main" id="{B37E9059-5B32-D668-4A47-D85D4BD7D76F}"/>
              </a:ext>
            </a:extLst>
          </p:cNvPr>
          <p:cNvPicPr>
            <a:picLocks noChangeAspect="1"/>
          </p:cNvPicPr>
          <p:nvPr/>
        </p:nvPicPr>
        <p:blipFill>
          <a:blip r:embed="rId5"/>
          <a:stretch>
            <a:fillRect/>
          </a:stretch>
        </p:blipFill>
        <p:spPr>
          <a:xfrm>
            <a:off x="5327256" y="5098826"/>
            <a:ext cx="6385965" cy="754227"/>
          </a:xfrm>
          <a:prstGeom prst="rect">
            <a:avLst/>
          </a:prstGeom>
        </p:spPr>
      </p:pic>
      <p:sp>
        <p:nvSpPr>
          <p:cNvPr id="10" name="TextBox 11">
            <a:extLst>
              <a:ext uri="{FF2B5EF4-FFF2-40B4-BE49-F238E27FC236}">
                <a16:creationId xmlns:a16="http://schemas.microsoft.com/office/drawing/2014/main" id="{4E4BBC8D-460F-02FB-7BE4-E29B3079A186}"/>
              </a:ext>
            </a:extLst>
          </p:cNvPr>
          <p:cNvSpPr txBox="1"/>
          <p:nvPr/>
        </p:nvSpPr>
        <p:spPr>
          <a:xfrm>
            <a:off x="2686" y="6400432"/>
            <a:ext cx="5533939" cy="276999"/>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200">
                <a:ea typeface="+mn-lt"/>
                <a:cs typeface="+mn-lt"/>
              </a:rPr>
              <a:t>Point</a:t>
            </a:r>
            <a:r>
              <a:rPr lang="de-DE" sz="1200"/>
              <a:t> Transformer, </a:t>
            </a:r>
            <a:r>
              <a:rPr lang="de-DE" sz="1200">
                <a:ea typeface="+mn-lt"/>
                <a:cs typeface="+mn-lt"/>
              </a:rPr>
              <a:t>Zhao </a:t>
            </a:r>
            <a:r>
              <a:rPr lang="de-DE" sz="1200"/>
              <a:t>et al. ICCV '21 </a:t>
            </a:r>
          </a:p>
        </p:txBody>
      </p:sp>
    </p:spTree>
    <p:extLst>
      <p:ext uri="{BB962C8B-B14F-4D97-AF65-F5344CB8AC3E}">
        <p14:creationId xmlns:p14="http://schemas.microsoft.com/office/powerpoint/2010/main" val="11660312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3D0B6D-20B1-624F-38D9-D2B1350B703D}"/>
              </a:ext>
            </a:extLst>
          </p:cNvPr>
          <p:cNvSpPr>
            <a:spLocks noGrp="1"/>
          </p:cNvSpPr>
          <p:nvPr>
            <p:ph type="title"/>
          </p:nvPr>
        </p:nvSpPr>
        <p:spPr/>
        <p:txBody>
          <a:bodyPr/>
          <a:lstStyle/>
          <a:p>
            <a:r>
              <a:rPr lang="de-DE"/>
              <a:t>The </a:t>
            </a:r>
            <a:r>
              <a:rPr lang="de-DE" err="1"/>
              <a:t>building</a:t>
            </a:r>
            <a:r>
              <a:rPr lang="de-DE"/>
              <a:t> </a:t>
            </a:r>
            <a:r>
              <a:rPr lang="de-DE" err="1"/>
              <a:t>blocks</a:t>
            </a:r>
          </a:p>
        </p:txBody>
      </p:sp>
      <p:pic>
        <p:nvPicPr>
          <p:cNvPr id="3" name="Grafik 2" descr="Ein Bild, das Text, Screenshot, Diagramm, Schrift enthält.&#10;&#10;KI-generierte Inhalte können fehlerhaft sein.">
            <a:extLst>
              <a:ext uri="{FF2B5EF4-FFF2-40B4-BE49-F238E27FC236}">
                <a16:creationId xmlns:a16="http://schemas.microsoft.com/office/drawing/2014/main" id="{C20D0E9F-8F17-A238-F8CB-761C691475B5}"/>
              </a:ext>
            </a:extLst>
          </p:cNvPr>
          <p:cNvPicPr>
            <a:picLocks noChangeAspect="1"/>
          </p:cNvPicPr>
          <p:nvPr/>
        </p:nvPicPr>
        <p:blipFill>
          <a:blip r:embed="rId3"/>
          <a:stretch>
            <a:fillRect/>
          </a:stretch>
        </p:blipFill>
        <p:spPr>
          <a:xfrm>
            <a:off x="0" y="2063325"/>
            <a:ext cx="12192000" cy="3675420"/>
          </a:xfrm>
          <a:prstGeom prst="rect">
            <a:avLst/>
          </a:prstGeom>
        </p:spPr>
      </p:pic>
      <p:sp>
        <p:nvSpPr>
          <p:cNvPr id="5" name="TextBox 4">
            <a:extLst>
              <a:ext uri="{FF2B5EF4-FFF2-40B4-BE49-F238E27FC236}">
                <a16:creationId xmlns:a16="http://schemas.microsoft.com/office/drawing/2014/main" id="{D8BBD2A4-42EB-4AB3-6D30-D36674A9F088}"/>
              </a:ext>
            </a:extLst>
          </p:cNvPr>
          <p:cNvSpPr txBox="1"/>
          <p:nvPr/>
        </p:nvSpPr>
        <p:spPr>
          <a:xfrm>
            <a:off x="4452731" y="5845073"/>
            <a:ext cx="1504899" cy="369332"/>
          </a:xfrm>
          <a:prstGeom prst="rect">
            <a:avLst/>
          </a:prstGeom>
          <a:noFill/>
        </p:spPr>
        <p:txBody>
          <a:bodyPr wrap="none" rtlCol="0">
            <a:spAutoFit/>
          </a:bodyPr>
          <a:lstStyle/>
          <a:p>
            <a:r>
              <a:rPr lang="en-US" err="1"/>
              <a:t>Downsample</a:t>
            </a:r>
            <a:endParaRPr lang="en-US"/>
          </a:p>
        </p:txBody>
      </p:sp>
      <p:sp>
        <p:nvSpPr>
          <p:cNvPr id="6" name="TextBox 5">
            <a:extLst>
              <a:ext uri="{FF2B5EF4-FFF2-40B4-BE49-F238E27FC236}">
                <a16:creationId xmlns:a16="http://schemas.microsoft.com/office/drawing/2014/main" id="{08092A8E-3826-A82D-D12C-D7E824230CD7}"/>
              </a:ext>
            </a:extLst>
          </p:cNvPr>
          <p:cNvSpPr txBox="1"/>
          <p:nvPr/>
        </p:nvSpPr>
        <p:spPr>
          <a:xfrm>
            <a:off x="9044609" y="5845073"/>
            <a:ext cx="1215397" cy="369332"/>
          </a:xfrm>
          <a:prstGeom prst="rect">
            <a:avLst/>
          </a:prstGeom>
          <a:noFill/>
        </p:spPr>
        <p:txBody>
          <a:bodyPr wrap="none" rtlCol="0">
            <a:spAutoFit/>
          </a:bodyPr>
          <a:lstStyle/>
          <a:p>
            <a:r>
              <a:rPr lang="en-US" err="1"/>
              <a:t>Upsample</a:t>
            </a:r>
            <a:endParaRPr lang="en-US"/>
          </a:p>
        </p:txBody>
      </p:sp>
    </p:spTree>
    <p:extLst>
      <p:ext uri="{BB962C8B-B14F-4D97-AF65-F5344CB8AC3E}">
        <p14:creationId xmlns:p14="http://schemas.microsoft.com/office/powerpoint/2010/main" val="13511674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A5BB64-3CD4-295D-1EE0-CC58B012120A}"/>
              </a:ext>
            </a:extLst>
          </p:cNvPr>
          <p:cNvSpPr>
            <a:spLocks noGrp="1"/>
          </p:cNvSpPr>
          <p:nvPr>
            <p:ph type="title"/>
          </p:nvPr>
        </p:nvSpPr>
        <p:spPr/>
        <p:txBody>
          <a:bodyPr/>
          <a:lstStyle/>
          <a:p>
            <a:r>
              <a:rPr lang="de-DE"/>
              <a:t>Point Transformer Networks</a:t>
            </a:r>
          </a:p>
        </p:txBody>
      </p:sp>
      <p:pic>
        <p:nvPicPr>
          <p:cNvPr id="3" name="Grafik 2" descr="Ein Bild, das Text, Screenshot, Diagramm, Design enthält.&#10;&#10;KI-generierte Inhalte können fehlerhaft sein.">
            <a:extLst>
              <a:ext uri="{FF2B5EF4-FFF2-40B4-BE49-F238E27FC236}">
                <a16:creationId xmlns:a16="http://schemas.microsoft.com/office/drawing/2014/main" id="{6B3817CA-B285-D7C8-F684-3EFB535A4291}"/>
              </a:ext>
            </a:extLst>
          </p:cNvPr>
          <p:cNvPicPr>
            <a:picLocks noChangeAspect="1"/>
          </p:cNvPicPr>
          <p:nvPr/>
        </p:nvPicPr>
        <p:blipFill>
          <a:blip r:embed="rId3"/>
          <a:stretch>
            <a:fillRect/>
          </a:stretch>
        </p:blipFill>
        <p:spPr>
          <a:xfrm>
            <a:off x="0" y="1696547"/>
            <a:ext cx="12192000" cy="4422463"/>
          </a:xfrm>
          <a:prstGeom prst="rect">
            <a:avLst/>
          </a:prstGeom>
        </p:spPr>
      </p:pic>
    </p:spTree>
    <p:extLst>
      <p:ext uri="{BB962C8B-B14F-4D97-AF65-F5344CB8AC3E}">
        <p14:creationId xmlns:p14="http://schemas.microsoft.com/office/powerpoint/2010/main" val="8888117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BC3B20-14C7-669B-4EC6-B8553213B5FB}"/>
              </a:ext>
            </a:extLst>
          </p:cNvPr>
          <p:cNvSpPr>
            <a:spLocks noGrp="1"/>
          </p:cNvSpPr>
          <p:nvPr>
            <p:ph type="title"/>
          </p:nvPr>
        </p:nvSpPr>
        <p:spPr/>
        <p:txBody>
          <a:bodyPr/>
          <a:lstStyle/>
          <a:p>
            <a:r>
              <a:rPr lang="de-DE" err="1"/>
              <a:t>Results</a:t>
            </a:r>
          </a:p>
        </p:txBody>
      </p:sp>
      <p:pic>
        <p:nvPicPr>
          <p:cNvPr id="3" name="Grafik 2" descr="Ein Bild, das Screenshot, Text, Collage, Grafikdesign enthält.&#10;&#10;KI-generierte Inhalte können fehlerhaft sein.">
            <a:extLst>
              <a:ext uri="{FF2B5EF4-FFF2-40B4-BE49-F238E27FC236}">
                <a16:creationId xmlns:a16="http://schemas.microsoft.com/office/drawing/2014/main" id="{51BA9EFD-11E1-5073-81EC-2713AA012B98}"/>
              </a:ext>
            </a:extLst>
          </p:cNvPr>
          <p:cNvPicPr>
            <a:picLocks noChangeAspect="1"/>
          </p:cNvPicPr>
          <p:nvPr/>
        </p:nvPicPr>
        <p:blipFill>
          <a:blip r:embed="rId3"/>
          <a:stretch>
            <a:fillRect/>
          </a:stretch>
        </p:blipFill>
        <p:spPr>
          <a:xfrm>
            <a:off x="0" y="1711217"/>
            <a:ext cx="12192000" cy="4986540"/>
          </a:xfrm>
          <a:prstGeom prst="rect">
            <a:avLst/>
          </a:prstGeom>
        </p:spPr>
      </p:pic>
    </p:spTree>
    <p:extLst>
      <p:ext uri="{BB962C8B-B14F-4D97-AF65-F5344CB8AC3E}">
        <p14:creationId xmlns:p14="http://schemas.microsoft.com/office/powerpoint/2010/main" val="37727794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E448F6-5182-6C85-CD20-B2183781DCDB}"/>
              </a:ext>
            </a:extLst>
          </p:cNvPr>
          <p:cNvSpPr>
            <a:spLocks noGrp="1"/>
          </p:cNvSpPr>
          <p:nvPr>
            <p:ph type="title"/>
          </p:nvPr>
        </p:nvSpPr>
        <p:spPr/>
        <p:txBody>
          <a:bodyPr/>
          <a:lstStyle/>
          <a:p>
            <a:r>
              <a:rPr lang="de-DE" err="1"/>
              <a:t>Extensions</a:t>
            </a:r>
          </a:p>
        </p:txBody>
      </p:sp>
      <p:sp>
        <p:nvSpPr>
          <p:cNvPr id="4" name="Textfeld 3">
            <a:extLst>
              <a:ext uri="{FF2B5EF4-FFF2-40B4-BE49-F238E27FC236}">
                <a16:creationId xmlns:a16="http://schemas.microsoft.com/office/drawing/2014/main" id="{BCC58A86-F936-E456-4224-8AC52156899A}"/>
              </a:ext>
            </a:extLst>
          </p:cNvPr>
          <p:cNvSpPr txBox="1"/>
          <p:nvPr/>
        </p:nvSpPr>
        <p:spPr>
          <a:xfrm>
            <a:off x="320039" y="1798319"/>
            <a:ext cx="53720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b="1"/>
              <a:t>Point Transformer v2</a:t>
            </a:r>
          </a:p>
        </p:txBody>
      </p:sp>
      <p:sp>
        <p:nvSpPr>
          <p:cNvPr id="8" name="TextBox 11">
            <a:extLst>
              <a:ext uri="{FF2B5EF4-FFF2-40B4-BE49-F238E27FC236}">
                <a16:creationId xmlns:a16="http://schemas.microsoft.com/office/drawing/2014/main" id="{3D40EDE8-3C8F-51C3-068B-3C159C246816}"/>
              </a:ext>
            </a:extLst>
          </p:cNvPr>
          <p:cNvSpPr txBox="1"/>
          <p:nvPr/>
        </p:nvSpPr>
        <p:spPr>
          <a:xfrm>
            <a:off x="2686" y="6400432"/>
            <a:ext cx="5533939" cy="276999"/>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200">
                <a:ea typeface="+mn-lt"/>
                <a:cs typeface="+mn-lt"/>
              </a:rPr>
              <a:t>Point</a:t>
            </a:r>
            <a:r>
              <a:rPr lang="de-DE" sz="1200"/>
              <a:t> Transformer v2, </a:t>
            </a:r>
            <a:r>
              <a:rPr lang="de-DE" sz="1200">
                <a:ea typeface="+mn-lt"/>
                <a:cs typeface="+mn-lt"/>
              </a:rPr>
              <a:t>Wu et</a:t>
            </a:r>
            <a:r>
              <a:rPr lang="de-DE" sz="1200"/>
              <a:t> al. </a:t>
            </a:r>
            <a:r>
              <a:rPr lang="de-DE" sz="1200" err="1"/>
              <a:t>NeurIPS</a:t>
            </a:r>
            <a:r>
              <a:rPr lang="de-DE" sz="1200"/>
              <a:t> '22</a:t>
            </a:r>
          </a:p>
        </p:txBody>
      </p:sp>
      <p:sp>
        <p:nvSpPr>
          <p:cNvPr id="9" name="Textfeld 8">
            <a:extLst>
              <a:ext uri="{FF2B5EF4-FFF2-40B4-BE49-F238E27FC236}">
                <a16:creationId xmlns:a16="http://schemas.microsoft.com/office/drawing/2014/main" id="{E58F131C-A6B3-5AFA-AA2E-88A1C54E4E16}"/>
              </a:ext>
            </a:extLst>
          </p:cNvPr>
          <p:cNvSpPr txBox="1"/>
          <p:nvPr/>
        </p:nvSpPr>
        <p:spPr>
          <a:xfrm>
            <a:off x="502919" y="4572539"/>
            <a:ext cx="481583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de-DE"/>
              <a:t>PTv1: Large </a:t>
            </a:r>
            <a:r>
              <a:rPr lang="de-DE" err="1"/>
              <a:t>number</a:t>
            </a:r>
            <a:r>
              <a:rPr lang="de-DE"/>
              <a:t> </a:t>
            </a:r>
            <a:r>
              <a:rPr lang="de-DE" err="1"/>
              <a:t>of</a:t>
            </a:r>
            <a:r>
              <a:rPr lang="de-DE"/>
              <a:t> </a:t>
            </a:r>
            <a:r>
              <a:rPr lang="de-DE" err="1"/>
              <a:t>parameters</a:t>
            </a:r>
            <a:r>
              <a:rPr lang="de-DE"/>
              <a:t> </a:t>
            </a:r>
            <a:r>
              <a:rPr lang="de-DE" err="1"/>
              <a:t>for</a:t>
            </a:r>
            <a:r>
              <a:rPr lang="de-DE"/>
              <a:t> </a:t>
            </a:r>
            <a:r>
              <a:rPr lang="de-DE" err="1"/>
              <a:t>weight</a:t>
            </a:r>
            <a:r>
              <a:rPr lang="de-DE"/>
              <a:t> </a:t>
            </a:r>
            <a:r>
              <a:rPr lang="de-DE" err="1"/>
              <a:t>encoding</a:t>
            </a:r>
            <a:r>
              <a:rPr lang="de-DE"/>
              <a:t> </a:t>
            </a:r>
            <a:r>
              <a:rPr lang="de-DE" err="1"/>
              <a:t>layer</a:t>
            </a:r>
            <a:endParaRPr lang="de-DE"/>
          </a:p>
          <a:p>
            <a:pPr marL="285750" indent="-285750">
              <a:buFont typeface="Arial"/>
              <a:buChar char="•"/>
            </a:pPr>
            <a:r>
              <a:rPr lang="de-DE" err="1"/>
              <a:t>Grouped</a:t>
            </a:r>
            <a:r>
              <a:rPr lang="de-DE"/>
              <a:t> </a:t>
            </a:r>
            <a:r>
              <a:rPr lang="de-DE" err="1"/>
              <a:t>vector</a:t>
            </a:r>
            <a:r>
              <a:rPr lang="de-DE"/>
              <a:t> </a:t>
            </a:r>
            <a:r>
              <a:rPr lang="de-DE" err="1"/>
              <a:t>attention</a:t>
            </a:r>
            <a:r>
              <a:rPr lang="de-DE"/>
              <a:t> </a:t>
            </a:r>
            <a:r>
              <a:rPr lang="de-DE" err="1"/>
              <a:t>with</a:t>
            </a:r>
            <a:r>
              <a:rPr lang="de-DE"/>
              <a:t> </a:t>
            </a:r>
            <a:r>
              <a:rPr lang="de-DE" err="1"/>
              <a:t>shared</a:t>
            </a:r>
            <a:r>
              <a:rPr lang="de-DE"/>
              <a:t> </a:t>
            </a:r>
            <a:r>
              <a:rPr lang="de-DE" err="1"/>
              <a:t>weights</a:t>
            </a:r>
            <a:r>
              <a:rPr lang="de-DE"/>
              <a:t> </a:t>
            </a:r>
            <a:r>
              <a:rPr lang="de-DE" err="1"/>
              <a:t>over</a:t>
            </a:r>
            <a:r>
              <a:rPr lang="de-DE"/>
              <a:t> </a:t>
            </a:r>
            <a:r>
              <a:rPr lang="de-DE" err="1"/>
              <a:t>channel</a:t>
            </a:r>
            <a:r>
              <a:rPr lang="de-DE"/>
              <a:t> </a:t>
            </a:r>
            <a:r>
              <a:rPr lang="de-DE" err="1"/>
              <a:t>groups</a:t>
            </a:r>
            <a:endParaRPr lang="de-DE"/>
          </a:p>
          <a:p>
            <a:pPr marL="285750" indent="-285750">
              <a:buFont typeface="Arial"/>
              <a:buChar char="•"/>
            </a:pPr>
            <a:r>
              <a:rPr lang="de-DE" err="1"/>
              <a:t>Modifications</a:t>
            </a:r>
            <a:r>
              <a:rPr lang="de-DE"/>
              <a:t> </a:t>
            </a:r>
            <a:r>
              <a:rPr lang="de-DE" err="1"/>
              <a:t>to</a:t>
            </a:r>
            <a:r>
              <a:rPr lang="de-DE"/>
              <a:t> </a:t>
            </a:r>
            <a:r>
              <a:rPr lang="de-DE" err="1"/>
              <a:t>pooling</a:t>
            </a:r>
            <a:r>
              <a:rPr lang="de-DE"/>
              <a:t> </a:t>
            </a:r>
            <a:r>
              <a:rPr lang="de-DE" err="1"/>
              <a:t>for</a:t>
            </a:r>
            <a:r>
              <a:rPr lang="de-DE"/>
              <a:t> </a:t>
            </a:r>
            <a:r>
              <a:rPr lang="de-DE" err="1"/>
              <a:t>increased</a:t>
            </a:r>
            <a:r>
              <a:rPr lang="de-DE"/>
              <a:t> </a:t>
            </a:r>
            <a:r>
              <a:rPr lang="de-DE" err="1"/>
              <a:t>efficiency</a:t>
            </a:r>
          </a:p>
        </p:txBody>
      </p:sp>
      <p:sp>
        <p:nvSpPr>
          <p:cNvPr id="10" name="Textfeld 9">
            <a:extLst>
              <a:ext uri="{FF2B5EF4-FFF2-40B4-BE49-F238E27FC236}">
                <a16:creationId xmlns:a16="http://schemas.microsoft.com/office/drawing/2014/main" id="{4BED4134-01CA-7F08-D501-17BC0EC8F410}"/>
              </a:ext>
            </a:extLst>
          </p:cNvPr>
          <p:cNvSpPr txBox="1"/>
          <p:nvPr/>
        </p:nvSpPr>
        <p:spPr>
          <a:xfrm>
            <a:off x="6658799" y="1717398"/>
            <a:ext cx="53720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b="1"/>
              <a:t>Point Transformer v3</a:t>
            </a:r>
          </a:p>
        </p:txBody>
      </p:sp>
      <p:sp>
        <p:nvSpPr>
          <p:cNvPr id="12" name="TextBox 11">
            <a:extLst>
              <a:ext uri="{FF2B5EF4-FFF2-40B4-BE49-F238E27FC236}">
                <a16:creationId xmlns:a16="http://schemas.microsoft.com/office/drawing/2014/main" id="{3C3806DE-F788-180A-85ED-27BF121C0415}"/>
              </a:ext>
            </a:extLst>
          </p:cNvPr>
          <p:cNvSpPr txBox="1"/>
          <p:nvPr/>
        </p:nvSpPr>
        <p:spPr>
          <a:xfrm>
            <a:off x="6341446" y="6319511"/>
            <a:ext cx="5533939" cy="276999"/>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200">
                <a:ea typeface="+mn-lt"/>
                <a:cs typeface="+mn-lt"/>
              </a:rPr>
              <a:t>Point</a:t>
            </a:r>
            <a:r>
              <a:rPr lang="de-DE" sz="1200"/>
              <a:t> Transformer v3, </a:t>
            </a:r>
            <a:r>
              <a:rPr lang="de-DE" sz="1200">
                <a:ea typeface="+mn-lt"/>
                <a:cs typeface="+mn-lt"/>
              </a:rPr>
              <a:t>Wu et</a:t>
            </a:r>
            <a:r>
              <a:rPr lang="de-DE" sz="1200"/>
              <a:t> al. CVPR'24</a:t>
            </a:r>
          </a:p>
        </p:txBody>
      </p:sp>
      <p:sp>
        <p:nvSpPr>
          <p:cNvPr id="13" name="Textfeld 12">
            <a:extLst>
              <a:ext uri="{FF2B5EF4-FFF2-40B4-BE49-F238E27FC236}">
                <a16:creationId xmlns:a16="http://schemas.microsoft.com/office/drawing/2014/main" id="{E05F031A-9422-4F54-B3E1-1BD5D4FE0ACF}"/>
              </a:ext>
            </a:extLst>
          </p:cNvPr>
          <p:cNvSpPr txBox="1"/>
          <p:nvPr/>
        </p:nvSpPr>
        <p:spPr>
          <a:xfrm>
            <a:off x="6841679" y="4491618"/>
            <a:ext cx="481583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de-DE" err="1">
                <a:ea typeface="+mn-lt"/>
                <a:cs typeface="+mn-lt"/>
              </a:rPr>
              <a:t>Serialize</a:t>
            </a:r>
            <a:r>
              <a:rPr lang="de-DE">
                <a:ea typeface="+mn-lt"/>
                <a:cs typeface="+mn-lt"/>
              </a:rPr>
              <a:t> </a:t>
            </a:r>
            <a:r>
              <a:rPr lang="de-DE" err="1">
                <a:ea typeface="+mn-lt"/>
                <a:cs typeface="+mn-lt"/>
              </a:rPr>
              <a:t>points</a:t>
            </a:r>
            <a:r>
              <a:rPr lang="de-DE">
                <a:ea typeface="+mn-lt"/>
                <a:cs typeface="+mn-lt"/>
              </a:rPr>
              <a:t> via  </a:t>
            </a:r>
            <a:r>
              <a:rPr lang="de-DE" err="1">
                <a:ea typeface="+mn-lt"/>
                <a:cs typeface="+mn-lt"/>
              </a:rPr>
              <a:t>space-filling</a:t>
            </a:r>
            <a:r>
              <a:rPr lang="de-DE">
                <a:ea typeface="+mn-lt"/>
                <a:cs typeface="+mn-lt"/>
              </a:rPr>
              <a:t> </a:t>
            </a:r>
            <a:r>
              <a:rPr lang="de-DE" err="1">
                <a:ea typeface="+mn-lt"/>
                <a:cs typeface="+mn-lt"/>
              </a:rPr>
              <a:t>curves</a:t>
            </a:r>
            <a:endParaRPr lang="de-DE">
              <a:ea typeface="+mn-lt"/>
              <a:cs typeface="+mn-lt"/>
            </a:endParaRPr>
          </a:p>
          <a:p>
            <a:pPr marL="285750" indent="-285750">
              <a:buFont typeface="Arial"/>
              <a:buChar char="•"/>
            </a:pPr>
            <a:r>
              <a:rPr lang="de-DE">
                <a:ea typeface="+mn-lt"/>
                <a:cs typeface="+mn-lt"/>
              </a:rPr>
              <a:t>Group </a:t>
            </a:r>
            <a:r>
              <a:rPr lang="de-DE" err="1">
                <a:ea typeface="+mn-lt"/>
                <a:cs typeface="+mn-lt"/>
              </a:rPr>
              <a:t>points</a:t>
            </a:r>
            <a:r>
              <a:rPr lang="de-DE">
                <a:ea typeface="+mn-lt"/>
                <a:cs typeface="+mn-lt"/>
              </a:rPr>
              <a:t> </a:t>
            </a:r>
            <a:r>
              <a:rPr lang="de-DE" err="1">
                <a:ea typeface="+mn-lt"/>
                <a:cs typeface="+mn-lt"/>
              </a:rPr>
              <a:t>into</a:t>
            </a:r>
            <a:r>
              <a:rPr lang="de-DE">
                <a:ea typeface="+mn-lt"/>
                <a:cs typeface="+mn-lt"/>
              </a:rPr>
              <a:t> </a:t>
            </a:r>
            <a:r>
              <a:rPr lang="de-DE" err="1">
                <a:ea typeface="+mn-lt"/>
                <a:cs typeface="+mn-lt"/>
              </a:rPr>
              <a:t>contiguous</a:t>
            </a:r>
            <a:r>
              <a:rPr lang="de-DE">
                <a:ea typeface="+mn-lt"/>
                <a:cs typeface="+mn-lt"/>
              </a:rPr>
              <a:t> "</a:t>
            </a:r>
            <a:r>
              <a:rPr lang="de-DE" err="1">
                <a:ea typeface="+mn-lt"/>
                <a:cs typeface="+mn-lt"/>
              </a:rPr>
              <a:t>patches</a:t>
            </a:r>
            <a:r>
              <a:rPr lang="de-DE">
                <a:ea typeface="+mn-lt"/>
                <a:cs typeface="+mn-lt"/>
              </a:rPr>
              <a:t>" </a:t>
            </a:r>
            <a:r>
              <a:rPr lang="de-DE" err="1">
                <a:ea typeface="+mn-lt"/>
                <a:cs typeface="+mn-lt"/>
              </a:rPr>
              <a:t>for</a:t>
            </a:r>
            <a:r>
              <a:rPr lang="de-DE">
                <a:ea typeface="+mn-lt"/>
                <a:cs typeface="+mn-lt"/>
              </a:rPr>
              <a:t> </a:t>
            </a:r>
            <a:r>
              <a:rPr lang="de-DE" err="1">
                <a:ea typeface="+mn-lt"/>
                <a:cs typeface="+mn-lt"/>
              </a:rPr>
              <a:t>attention</a:t>
            </a:r>
            <a:endParaRPr lang="de-DE">
              <a:ea typeface="+mn-lt"/>
              <a:cs typeface="+mn-lt"/>
            </a:endParaRPr>
          </a:p>
          <a:p>
            <a:pPr marL="285750" indent="-285750">
              <a:buFont typeface="Arial"/>
              <a:buChar char="•"/>
            </a:pPr>
            <a:r>
              <a:rPr lang="de-DE" err="1"/>
              <a:t>No</a:t>
            </a:r>
            <a:r>
              <a:rPr lang="de-DE"/>
              <a:t> </a:t>
            </a:r>
            <a:r>
              <a:rPr lang="de-DE" err="1"/>
              <a:t>costly</a:t>
            </a:r>
            <a:r>
              <a:rPr lang="de-DE"/>
              <a:t> k-NN </a:t>
            </a:r>
            <a:r>
              <a:rPr lang="de-DE" err="1"/>
              <a:t>search</a:t>
            </a:r>
          </a:p>
        </p:txBody>
      </p:sp>
      <p:pic>
        <p:nvPicPr>
          <p:cNvPr id="15" name="Grafik 14" descr="Ein Bild, das Diagramm, Entwurf, Plan, Origami enthält.&#10;&#10;KI-generierte Inhalte können fehlerhaft sein.">
            <a:extLst>
              <a:ext uri="{FF2B5EF4-FFF2-40B4-BE49-F238E27FC236}">
                <a16:creationId xmlns:a16="http://schemas.microsoft.com/office/drawing/2014/main" id="{DF08EE02-1083-805D-9D28-CEDB3E2A3211}"/>
              </a:ext>
            </a:extLst>
          </p:cNvPr>
          <p:cNvPicPr>
            <a:picLocks noChangeAspect="1"/>
          </p:cNvPicPr>
          <p:nvPr/>
        </p:nvPicPr>
        <p:blipFill>
          <a:blip r:embed="rId3"/>
          <a:stretch>
            <a:fillRect/>
          </a:stretch>
        </p:blipFill>
        <p:spPr>
          <a:xfrm>
            <a:off x="6095999" y="2361094"/>
            <a:ext cx="6021823" cy="1987456"/>
          </a:xfrm>
          <a:prstGeom prst="rect">
            <a:avLst/>
          </a:prstGeom>
        </p:spPr>
      </p:pic>
      <p:pic>
        <p:nvPicPr>
          <p:cNvPr id="3" name="Grafik 2" descr="Ein Bild, das Text, Screenshot, Diagramm, Design enthält.&#10;&#10;KI-generierte Inhalte können fehlerhaft sein.">
            <a:extLst>
              <a:ext uri="{FF2B5EF4-FFF2-40B4-BE49-F238E27FC236}">
                <a16:creationId xmlns:a16="http://schemas.microsoft.com/office/drawing/2014/main" id="{29EFB2F8-01AF-6158-46DE-82364E74A830}"/>
              </a:ext>
            </a:extLst>
          </p:cNvPr>
          <p:cNvPicPr>
            <a:picLocks noChangeAspect="1"/>
          </p:cNvPicPr>
          <p:nvPr/>
        </p:nvPicPr>
        <p:blipFill>
          <a:blip r:embed="rId4"/>
          <a:stretch>
            <a:fillRect/>
          </a:stretch>
        </p:blipFill>
        <p:spPr>
          <a:xfrm>
            <a:off x="2877477" y="2362200"/>
            <a:ext cx="2655622" cy="1828800"/>
          </a:xfrm>
          <a:prstGeom prst="rect">
            <a:avLst/>
          </a:prstGeom>
        </p:spPr>
      </p:pic>
      <p:pic>
        <p:nvPicPr>
          <p:cNvPr id="7" name="Grafik 6" descr="Ein Bild, das Text, Screenshot, Design enthält.&#10;&#10;KI-generierte Inhalte können fehlerhaft sein.">
            <a:extLst>
              <a:ext uri="{FF2B5EF4-FFF2-40B4-BE49-F238E27FC236}">
                <a16:creationId xmlns:a16="http://schemas.microsoft.com/office/drawing/2014/main" id="{D7BF205B-2F2E-E61F-DC5C-D667EFC4B232}"/>
              </a:ext>
            </a:extLst>
          </p:cNvPr>
          <p:cNvPicPr>
            <a:picLocks noChangeAspect="1"/>
          </p:cNvPicPr>
          <p:nvPr/>
        </p:nvPicPr>
        <p:blipFill>
          <a:blip r:embed="rId5"/>
          <a:stretch>
            <a:fillRect/>
          </a:stretch>
        </p:blipFill>
        <p:spPr>
          <a:xfrm>
            <a:off x="263817" y="2600990"/>
            <a:ext cx="2508183" cy="1507608"/>
          </a:xfrm>
          <a:prstGeom prst="rect">
            <a:avLst/>
          </a:prstGeom>
        </p:spPr>
      </p:pic>
      <p:sp>
        <p:nvSpPr>
          <p:cNvPr id="11" name="Textfeld 10">
            <a:extLst>
              <a:ext uri="{FF2B5EF4-FFF2-40B4-BE49-F238E27FC236}">
                <a16:creationId xmlns:a16="http://schemas.microsoft.com/office/drawing/2014/main" id="{C95F5A4B-B310-8AA2-61D1-03E074BF1EE2}"/>
              </a:ext>
            </a:extLst>
          </p:cNvPr>
          <p:cNvSpPr txBox="1"/>
          <p:nvPr/>
        </p:nvSpPr>
        <p:spPr>
          <a:xfrm>
            <a:off x="323272" y="4193308"/>
            <a:ext cx="19303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400" b="1"/>
              <a:t>Vector </a:t>
            </a:r>
            <a:r>
              <a:rPr lang="de-DE" sz="1400" b="1" err="1"/>
              <a:t>attention</a:t>
            </a:r>
            <a:endParaRPr lang="de-DE" sz="1400" b="1"/>
          </a:p>
        </p:txBody>
      </p:sp>
      <p:sp>
        <p:nvSpPr>
          <p:cNvPr id="14" name="Textfeld 13">
            <a:extLst>
              <a:ext uri="{FF2B5EF4-FFF2-40B4-BE49-F238E27FC236}">
                <a16:creationId xmlns:a16="http://schemas.microsoft.com/office/drawing/2014/main" id="{D04361F0-D185-9E65-F096-8DB28F0E4CAA}"/>
              </a:ext>
            </a:extLst>
          </p:cNvPr>
          <p:cNvSpPr txBox="1"/>
          <p:nvPr/>
        </p:nvSpPr>
        <p:spPr>
          <a:xfrm>
            <a:off x="3237922" y="4193308"/>
            <a:ext cx="229234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1400" b="1" err="1"/>
              <a:t>Grouped</a:t>
            </a:r>
            <a:r>
              <a:rPr lang="de-DE" sz="1400" b="1"/>
              <a:t> </a:t>
            </a:r>
            <a:r>
              <a:rPr lang="de-DE" sz="1400" b="1" err="1"/>
              <a:t>vector</a:t>
            </a:r>
            <a:r>
              <a:rPr lang="de-DE" sz="1400" b="1"/>
              <a:t> </a:t>
            </a:r>
            <a:r>
              <a:rPr lang="de-DE" sz="1400" b="1" err="1"/>
              <a:t>attention</a:t>
            </a:r>
            <a:endParaRPr lang="de-DE" sz="1400" b="1"/>
          </a:p>
        </p:txBody>
      </p:sp>
      <p:cxnSp>
        <p:nvCxnSpPr>
          <p:cNvPr id="18" name="Gerade Verbindung mit Pfeil 17">
            <a:extLst>
              <a:ext uri="{FF2B5EF4-FFF2-40B4-BE49-F238E27FC236}">
                <a16:creationId xmlns:a16="http://schemas.microsoft.com/office/drawing/2014/main" id="{B80DF7DA-AC37-0759-1FCD-4175FD3FEA85}"/>
              </a:ext>
            </a:extLst>
          </p:cNvPr>
          <p:cNvCxnSpPr/>
          <p:nvPr/>
        </p:nvCxnSpPr>
        <p:spPr>
          <a:xfrm>
            <a:off x="2838450" y="2167369"/>
            <a:ext cx="7793" cy="2348634"/>
          </a:xfrm>
          <a:prstGeom prst="straightConnector1">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76529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9FF3AA-DE1C-EC3E-B9E2-91A8352CA480}"/>
              </a:ext>
            </a:extLst>
          </p:cNvPr>
          <p:cNvSpPr>
            <a:spLocks noGrp="1"/>
          </p:cNvSpPr>
          <p:nvPr>
            <p:ph type="title"/>
          </p:nvPr>
        </p:nvSpPr>
        <p:spPr/>
        <p:txBody>
          <a:bodyPr/>
          <a:lstStyle/>
          <a:p>
            <a:r>
              <a:rPr lang="de-DE"/>
              <a:t>And </a:t>
            </a:r>
            <a:r>
              <a:rPr lang="de-DE" err="1"/>
              <a:t>many</a:t>
            </a:r>
            <a:r>
              <a:rPr lang="de-DE"/>
              <a:t> </a:t>
            </a:r>
            <a:r>
              <a:rPr lang="de-DE" err="1"/>
              <a:t>more</a:t>
            </a:r>
            <a:r>
              <a:rPr lang="de-DE"/>
              <a:t> </a:t>
            </a:r>
            <a:r>
              <a:rPr lang="de-DE" err="1"/>
              <a:t>transformer-based</a:t>
            </a:r>
            <a:r>
              <a:rPr lang="de-DE"/>
              <a:t> </a:t>
            </a:r>
            <a:r>
              <a:rPr lang="de-DE" err="1"/>
              <a:t>works</a:t>
            </a:r>
            <a:r>
              <a:rPr lang="de-DE"/>
              <a:t>...</a:t>
            </a:r>
          </a:p>
        </p:txBody>
      </p:sp>
      <p:pic>
        <p:nvPicPr>
          <p:cNvPr id="4" name="Grafik 3" descr="Ein Bild, das Text enthält.&#10;&#10;KI-generierte Inhalte können fehlerhaft sein.">
            <a:extLst>
              <a:ext uri="{FF2B5EF4-FFF2-40B4-BE49-F238E27FC236}">
                <a16:creationId xmlns:a16="http://schemas.microsoft.com/office/drawing/2014/main" id="{C3726867-B91C-6133-D31E-5353A090CF0E}"/>
              </a:ext>
            </a:extLst>
          </p:cNvPr>
          <p:cNvPicPr>
            <a:picLocks noChangeAspect="1"/>
          </p:cNvPicPr>
          <p:nvPr/>
        </p:nvPicPr>
        <p:blipFill>
          <a:blip r:embed="rId3"/>
          <a:srcRect r="2344" b="69084"/>
          <a:stretch>
            <a:fillRect/>
          </a:stretch>
        </p:blipFill>
        <p:spPr>
          <a:xfrm>
            <a:off x="620389" y="2412474"/>
            <a:ext cx="5057525" cy="545150"/>
          </a:xfrm>
          <a:prstGeom prst="rect">
            <a:avLst/>
          </a:prstGeom>
        </p:spPr>
      </p:pic>
      <p:pic>
        <p:nvPicPr>
          <p:cNvPr id="5" name="Grafik 4" descr="Ein Bild, das Text, Screenshot, Schrift enthält.&#10;&#10;KI-generierte Inhalte können fehlerhaft sein.">
            <a:extLst>
              <a:ext uri="{FF2B5EF4-FFF2-40B4-BE49-F238E27FC236}">
                <a16:creationId xmlns:a16="http://schemas.microsoft.com/office/drawing/2014/main" id="{BD7BD3F8-BBAF-AA20-2F68-5D6BC64317EE}"/>
              </a:ext>
            </a:extLst>
          </p:cNvPr>
          <p:cNvPicPr>
            <a:picLocks noChangeAspect="1"/>
          </p:cNvPicPr>
          <p:nvPr/>
        </p:nvPicPr>
        <p:blipFill>
          <a:blip r:embed="rId4"/>
          <a:stretch>
            <a:fillRect/>
          </a:stretch>
        </p:blipFill>
        <p:spPr>
          <a:xfrm>
            <a:off x="5893656" y="1663166"/>
            <a:ext cx="6298386" cy="2048128"/>
          </a:xfrm>
          <a:prstGeom prst="rect">
            <a:avLst/>
          </a:prstGeom>
        </p:spPr>
      </p:pic>
      <p:pic>
        <p:nvPicPr>
          <p:cNvPr id="6" name="Grafik 5" descr="Ein Bild, das Text, Screenshot, Schrift enthält.&#10;&#10;KI-generierte Inhalte können fehlerhaft sein.">
            <a:extLst>
              <a:ext uri="{FF2B5EF4-FFF2-40B4-BE49-F238E27FC236}">
                <a16:creationId xmlns:a16="http://schemas.microsoft.com/office/drawing/2014/main" id="{9BBCAC83-11CA-E8B0-03B7-9E8E862A1E02}"/>
              </a:ext>
            </a:extLst>
          </p:cNvPr>
          <p:cNvPicPr>
            <a:picLocks noChangeAspect="1"/>
          </p:cNvPicPr>
          <p:nvPr/>
        </p:nvPicPr>
        <p:blipFill>
          <a:blip r:embed="rId5"/>
          <a:stretch>
            <a:fillRect/>
          </a:stretch>
        </p:blipFill>
        <p:spPr>
          <a:xfrm>
            <a:off x="6844513" y="4109665"/>
            <a:ext cx="5064266" cy="1632724"/>
          </a:xfrm>
          <a:prstGeom prst="rect">
            <a:avLst/>
          </a:prstGeom>
        </p:spPr>
      </p:pic>
      <p:pic>
        <p:nvPicPr>
          <p:cNvPr id="7" name="Grafik 6" descr="Ein Bild, das Text, Screenshot, Schrift enthält.&#10;&#10;KI-generierte Inhalte können fehlerhaft sein.">
            <a:extLst>
              <a:ext uri="{FF2B5EF4-FFF2-40B4-BE49-F238E27FC236}">
                <a16:creationId xmlns:a16="http://schemas.microsoft.com/office/drawing/2014/main" id="{5B38E33F-24E3-7E27-1573-5A579E6E47E8}"/>
              </a:ext>
            </a:extLst>
          </p:cNvPr>
          <p:cNvPicPr>
            <a:picLocks noChangeAspect="1"/>
          </p:cNvPicPr>
          <p:nvPr/>
        </p:nvPicPr>
        <p:blipFill>
          <a:blip r:embed="rId6"/>
          <a:stretch>
            <a:fillRect/>
          </a:stretch>
        </p:blipFill>
        <p:spPr>
          <a:xfrm>
            <a:off x="521050" y="3931717"/>
            <a:ext cx="4865084" cy="1813291"/>
          </a:xfrm>
          <a:prstGeom prst="rect">
            <a:avLst/>
          </a:prstGeom>
        </p:spPr>
      </p:pic>
    </p:spTree>
    <p:extLst>
      <p:ext uri="{BB962C8B-B14F-4D97-AF65-F5344CB8AC3E}">
        <p14:creationId xmlns:p14="http://schemas.microsoft.com/office/powerpoint/2010/main" val="2570589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5AB02E-0A60-644E-52D5-6BF81841DAAD}"/>
              </a:ext>
            </a:extLst>
          </p:cNvPr>
          <p:cNvSpPr>
            <a:spLocks noGrp="1"/>
          </p:cNvSpPr>
          <p:nvPr>
            <p:ph type="title"/>
          </p:nvPr>
        </p:nvSpPr>
        <p:spPr/>
        <p:txBody>
          <a:bodyPr/>
          <a:lstStyle/>
          <a:p>
            <a:r>
              <a:rPr lang="de-DE"/>
              <a:t>Summary</a:t>
            </a:r>
          </a:p>
        </p:txBody>
      </p:sp>
      <p:pic>
        <p:nvPicPr>
          <p:cNvPr id="4" name="Grafik 3" descr="Ein Bild, das Text, Diagramm, Screenshot, Schrift enthält.&#10;&#10;KI-generierte Inhalte können fehlerhaft sein.">
            <a:extLst>
              <a:ext uri="{FF2B5EF4-FFF2-40B4-BE49-F238E27FC236}">
                <a16:creationId xmlns:a16="http://schemas.microsoft.com/office/drawing/2014/main" id="{0A642C5F-0239-1D7F-5155-70A8FC65B0F8}"/>
              </a:ext>
            </a:extLst>
          </p:cNvPr>
          <p:cNvPicPr>
            <a:picLocks noChangeAspect="1"/>
          </p:cNvPicPr>
          <p:nvPr/>
        </p:nvPicPr>
        <p:blipFill>
          <a:blip r:embed="rId2"/>
          <a:srcRect l="17692" t="-775" r="15513" b="26873"/>
          <a:stretch>
            <a:fillRect/>
          </a:stretch>
        </p:blipFill>
        <p:spPr>
          <a:xfrm>
            <a:off x="1699478" y="1468690"/>
            <a:ext cx="3513852" cy="1925689"/>
          </a:xfrm>
          <a:prstGeom prst="rect">
            <a:avLst/>
          </a:prstGeom>
        </p:spPr>
      </p:pic>
      <p:pic>
        <p:nvPicPr>
          <p:cNvPr id="6" name="Grafik 5" descr="Ein Bild, das Text, Diagramm, Screenshot, Reihe enthält.&#10;&#10;KI-generierte Inhalte können fehlerhaft sein.">
            <a:extLst>
              <a:ext uri="{FF2B5EF4-FFF2-40B4-BE49-F238E27FC236}">
                <a16:creationId xmlns:a16="http://schemas.microsoft.com/office/drawing/2014/main" id="{D66D5C9E-6110-2644-D389-8A8F3E7E6293}"/>
              </a:ext>
            </a:extLst>
          </p:cNvPr>
          <p:cNvPicPr>
            <a:picLocks noChangeAspect="1"/>
          </p:cNvPicPr>
          <p:nvPr/>
        </p:nvPicPr>
        <p:blipFill>
          <a:blip r:embed="rId3"/>
          <a:stretch>
            <a:fillRect/>
          </a:stretch>
        </p:blipFill>
        <p:spPr>
          <a:xfrm>
            <a:off x="6746145" y="1466385"/>
            <a:ext cx="3130103" cy="1996628"/>
          </a:xfrm>
          <a:prstGeom prst="rect">
            <a:avLst/>
          </a:prstGeom>
        </p:spPr>
      </p:pic>
      <p:sp>
        <p:nvSpPr>
          <p:cNvPr id="7" name="Textfeld 6">
            <a:extLst>
              <a:ext uri="{FF2B5EF4-FFF2-40B4-BE49-F238E27FC236}">
                <a16:creationId xmlns:a16="http://schemas.microsoft.com/office/drawing/2014/main" id="{075826D9-10A1-D308-C896-78D8A7EE2A32}"/>
              </a:ext>
            </a:extLst>
          </p:cNvPr>
          <p:cNvSpPr txBox="1"/>
          <p:nvPr/>
        </p:nvSpPr>
        <p:spPr>
          <a:xfrm>
            <a:off x="1761230" y="3478360"/>
            <a:ext cx="34974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err="1"/>
              <a:t>PointNet</a:t>
            </a:r>
            <a:r>
              <a:rPr lang="de-DE"/>
              <a:t>: Permutation </a:t>
            </a:r>
            <a:r>
              <a:rPr lang="de-DE" err="1"/>
              <a:t>Invariance</a:t>
            </a:r>
          </a:p>
        </p:txBody>
      </p:sp>
      <p:sp>
        <p:nvSpPr>
          <p:cNvPr id="8" name="Textfeld 7">
            <a:extLst>
              <a:ext uri="{FF2B5EF4-FFF2-40B4-BE49-F238E27FC236}">
                <a16:creationId xmlns:a16="http://schemas.microsoft.com/office/drawing/2014/main" id="{482D674F-6DF6-A919-BC9E-D99EBECCF9F3}"/>
              </a:ext>
            </a:extLst>
          </p:cNvPr>
          <p:cNvSpPr txBox="1"/>
          <p:nvPr/>
        </p:nvSpPr>
        <p:spPr>
          <a:xfrm>
            <a:off x="6589477" y="3478359"/>
            <a:ext cx="34974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err="1"/>
              <a:t>PointNet</a:t>
            </a:r>
            <a:r>
              <a:rPr lang="de-DE"/>
              <a:t>++: </a:t>
            </a:r>
            <a:r>
              <a:rPr lang="de-DE" err="1"/>
              <a:t>Locality</a:t>
            </a:r>
            <a:endParaRPr lang="de-DE"/>
          </a:p>
        </p:txBody>
      </p:sp>
      <p:pic>
        <p:nvPicPr>
          <p:cNvPr id="10" name="Grafik 9" descr="Ein Bild, das Diagramm, Text, Reihe enthält.&#10;&#10;KI-generierte Inhalte können fehlerhaft sein.">
            <a:extLst>
              <a:ext uri="{FF2B5EF4-FFF2-40B4-BE49-F238E27FC236}">
                <a16:creationId xmlns:a16="http://schemas.microsoft.com/office/drawing/2014/main" id="{96969ED3-9DF7-B486-81A6-6B19528ABF3F}"/>
              </a:ext>
            </a:extLst>
          </p:cNvPr>
          <p:cNvPicPr>
            <a:picLocks noChangeAspect="1"/>
          </p:cNvPicPr>
          <p:nvPr/>
        </p:nvPicPr>
        <p:blipFill>
          <a:blip r:embed="rId4"/>
          <a:stretch>
            <a:fillRect/>
          </a:stretch>
        </p:blipFill>
        <p:spPr>
          <a:xfrm>
            <a:off x="4093223" y="4180502"/>
            <a:ext cx="3513291" cy="1673119"/>
          </a:xfrm>
          <a:prstGeom prst="rect">
            <a:avLst/>
          </a:prstGeom>
        </p:spPr>
      </p:pic>
      <p:sp>
        <p:nvSpPr>
          <p:cNvPr id="11" name="Textfeld 10">
            <a:extLst>
              <a:ext uri="{FF2B5EF4-FFF2-40B4-BE49-F238E27FC236}">
                <a16:creationId xmlns:a16="http://schemas.microsoft.com/office/drawing/2014/main" id="{59027CED-6DE5-68C7-417C-9CD40E391A21}"/>
              </a:ext>
            </a:extLst>
          </p:cNvPr>
          <p:cNvSpPr txBox="1"/>
          <p:nvPr/>
        </p:nvSpPr>
        <p:spPr>
          <a:xfrm>
            <a:off x="4094433" y="5980147"/>
            <a:ext cx="34974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a:t>Point Transformer</a:t>
            </a:r>
          </a:p>
        </p:txBody>
      </p:sp>
    </p:spTree>
    <p:extLst>
      <p:ext uri="{BB962C8B-B14F-4D97-AF65-F5344CB8AC3E}">
        <p14:creationId xmlns:p14="http://schemas.microsoft.com/office/powerpoint/2010/main" val="26148055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10820-D1D8-E44A-AF74-5645061CF46A}"/>
              </a:ext>
            </a:extLst>
          </p:cNvPr>
          <p:cNvSpPr>
            <a:spLocks noGrp="1"/>
          </p:cNvSpPr>
          <p:nvPr>
            <p:ph type="title"/>
          </p:nvPr>
        </p:nvSpPr>
        <p:spPr/>
        <p:txBody>
          <a:bodyPr>
            <a:normAutofit/>
          </a:bodyPr>
          <a:lstStyle/>
          <a:p>
            <a:r>
              <a:rPr lang="en-US">
                <a:latin typeface="Century Gothic"/>
              </a:rPr>
              <a:t>Slides credit and resources</a:t>
            </a:r>
          </a:p>
        </p:txBody>
      </p:sp>
      <p:sp>
        <p:nvSpPr>
          <p:cNvPr id="3" name="Content Placeholder 2">
            <a:extLst>
              <a:ext uri="{FF2B5EF4-FFF2-40B4-BE49-F238E27FC236}">
                <a16:creationId xmlns:a16="http://schemas.microsoft.com/office/drawing/2014/main" id="{AAA9E615-F993-99D5-DF2F-C31286E92B33}"/>
              </a:ext>
            </a:extLst>
          </p:cNvPr>
          <p:cNvSpPr>
            <a:spLocks noGrp="1"/>
          </p:cNvSpPr>
          <p:nvPr>
            <p:ph idx="1"/>
          </p:nvPr>
        </p:nvSpPr>
        <p:spPr>
          <a:xfrm>
            <a:off x="611030" y="1420741"/>
            <a:ext cx="10969943" cy="5041092"/>
          </a:xfrm>
        </p:spPr>
        <p:txBody>
          <a:bodyPr vert="horz" lIns="91440" tIns="45720" rIns="91440" bIns="45720" rtlCol="0" anchor="t">
            <a:normAutofit/>
          </a:bodyPr>
          <a:lstStyle/>
          <a:p>
            <a:endParaRPr lang="en-US"/>
          </a:p>
          <a:p>
            <a:r>
              <a:rPr lang="en-US"/>
              <a:t>This </a:t>
            </a:r>
            <a:r>
              <a:rPr lang="en-US">
                <a:hlinkClick r:id="rId3"/>
              </a:rPr>
              <a:t>Blog</a:t>
            </a:r>
            <a:r>
              <a:rPr lang="en-US"/>
              <a:t> on Attention</a:t>
            </a:r>
          </a:p>
          <a:p>
            <a:r>
              <a:rPr lang="en-US">
                <a:ea typeface="+mn-lt"/>
                <a:cs typeface="+mn-lt"/>
                <a:hlinkClick r:id="rId4"/>
              </a:rPr>
              <a:t>https://d2l.ai/</a:t>
            </a:r>
            <a:r>
              <a:rPr lang="en-US">
                <a:ea typeface="+mn-lt"/>
                <a:cs typeface="+mn-lt"/>
              </a:rPr>
              <a:t> for transformer figures</a:t>
            </a:r>
            <a:endParaRPr lang="en-US"/>
          </a:p>
          <a:p>
            <a:r>
              <a:rPr lang="en-US"/>
              <a:t>Learning for 3D Vision, Ioannis </a:t>
            </a:r>
            <a:r>
              <a:rPr lang="en-US" err="1"/>
              <a:t>Gkioulekas</a:t>
            </a:r>
            <a:r>
              <a:rPr lang="en-US"/>
              <a:t>, Shubham </a:t>
            </a:r>
            <a:r>
              <a:rPr lang="en-US" err="1"/>
              <a:t>Tulsiani</a:t>
            </a:r>
            <a:r>
              <a:rPr lang="en-US"/>
              <a:t>,</a:t>
            </a:r>
            <a:r>
              <a:rPr lang="en-US">
                <a:solidFill>
                  <a:srgbClr val="777777"/>
                </a:solidFill>
              </a:rPr>
              <a:t> </a:t>
            </a:r>
            <a:r>
              <a:rPr lang="en-US">
                <a:solidFill>
                  <a:srgbClr val="000000"/>
                </a:solidFill>
              </a:rPr>
              <a:t>CMU</a:t>
            </a:r>
            <a:endParaRPr lang="en-US" sz="3300" b="1"/>
          </a:p>
          <a:p>
            <a:pPr marL="457200" indent="-457200"/>
            <a:endParaRPr lang="en-US" sz="3300" b="1">
              <a:latin typeface="+mn-lt"/>
            </a:endParaRPr>
          </a:p>
        </p:txBody>
      </p:sp>
      <p:sp>
        <p:nvSpPr>
          <p:cNvPr id="5" name="Foliennummernplatzhalter 2">
            <a:extLst>
              <a:ext uri="{FF2B5EF4-FFF2-40B4-BE49-F238E27FC236}">
                <a16:creationId xmlns:a16="http://schemas.microsoft.com/office/drawing/2014/main" id="{D54FEA11-B0C6-A799-839E-C18093462F1C}"/>
              </a:ext>
            </a:extLst>
          </p:cNvPr>
          <p:cNvSpPr txBox="1">
            <a:spLocks/>
          </p:cNvSpPr>
          <p:nvPr/>
        </p:nvSpPr>
        <p:spPr>
          <a:xfrm>
            <a:off x="11458577" y="6217201"/>
            <a:ext cx="731837" cy="523875"/>
          </a:xfrm>
          <a:prstGeom prst="rect">
            <a:avLst/>
          </a:prstGeom>
        </p:spPr>
        <p:txBody>
          <a:bodyPr vert="horz" lIns="121899" tIns="60949" rIns="121899" bIns="60949"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000000-1234-1234-1234-123412341234}" type="slidenum">
              <a:rPr lang="en-US" sz="1200" smtClean="0"/>
              <a:pPr/>
              <a:t>48</a:t>
            </a:fld>
            <a:endParaRPr lang="en-US" sz="1200"/>
          </a:p>
        </p:txBody>
      </p:sp>
    </p:spTree>
    <p:extLst>
      <p:ext uri="{BB962C8B-B14F-4D97-AF65-F5344CB8AC3E}">
        <p14:creationId xmlns:p14="http://schemas.microsoft.com/office/powerpoint/2010/main" val="2468688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11782-FA64-B2C7-439F-E719A086C5A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AC2A7A1-5630-8925-6EA1-9EAFD3A83C95}"/>
              </a:ext>
            </a:extLst>
          </p:cNvPr>
          <p:cNvSpPr>
            <a:spLocks noGrp="1"/>
          </p:cNvSpPr>
          <p:nvPr>
            <p:ph type="title"/>
          </p:nvPr>
        </p:nvSpPr>
        <p:spPr/>
        <p:txBody>
          <a:bodyPr/>
          <a:lstStyle/>
          <a:p>
            <a:r>
              <a:rPr lang="de-DE" err="1"/>
              <a:t>Projection-Based</a:t>
            </a:r>
            <a:r>
              <a:rPr lang="de-DE"/>
              <a:t> </a:t>
            </a:r>
            <a:r>
              <a:rPr lang="de-DE" err="1"/>
              <a:t>Approaches</a:t>
            </a:r>
            <a:endParaRPr lang="de-DE"/>
          </a:p>
        </p:txBody>
      </p:sp>
      <p:sp>
        <p:nvSpPr>
          <p:cNvPr id="3" name="Inhaltsplatzhalter 2">
            <a:extLst>
              <a:ext uri="{FF2B5EF4-FFF2-40B4-BE49-F238E27FC236}">
                <a16:creationId xmlns:a16="http://schemas.microsoft.com/office/drawing/2014/main" id="{61BD89BA-BDC4-96B5-3781-AC6CA3C4F108}"/>
              </a:ext>
            </a:extLst>
          </p:cNvPr>
          <p:cNvSpPr>
            <a:spLocks noGrp="1"/>
          </p:cNvSpPr>
          <p:nvPr>
            <p:ph idx="1"/>
          </p:nvPr>
        </p:nvSpPr>
        <p:spPr>
          <a:xfrm>
            <a:off x="838200" y="1825625"/>
            <a:ext cx="10441424" cy="1006631"/>
          </a:xfrm>
        </p:spPr>
        <p:txBody>
          <a:bodyPr vert="horz" lIns="91440" tIns="45720" rIns="91440" bIns="45720" rtlCol="0" anchor="t">
            <a:normAutofit/>
          </a:bodyPr>
          <a:lstStyle/>
          <a:p>
            <a:r>
              <a:rPr lang="de-DE" err="1"/>
              <a:t>Render</a:t>
            </a:r>
            <a:r>
              <a:rPr lang="de-DE"/>
              <a:t> </a:t>
            </a:r>
            <a:r>
              <a:rPr lang="de-DE" err="1"/>
              <a:t>point</a:t>
            </a:r>
            <a:r>
              <a:rPr lang="de-DE"/>
              <a:t> </a:t>
            </a:r>
            <a:r>
              <a:rPr lang="de-DE" err="1"/>
              <a:t>cloud</a:t>
            </a:r>
            <a:r>
              <a:rPr lang="de-DE"/>
              <a:t> </a:t>
            </a:r>
            <a:r>
              <a:rPr lang="de-DE" err="1"/>
              <a:t>from</a:t>
            </a:r>
            <a:r>
              <a:rPr lang="de-DE"/>
              <a:t> multiple </a:t>
            </a:r>
            <a:r>
              <a:rPr lang="de-DE" err="1"/>
              <a:t>views</a:t>
            </a:r>
          </a:p>
          <a:p>
            <a:r>
              <a:rPr lang="de-DE"/>
              <a:t>Use 2D CNNs </a:t>
            </a:r>
            <a:r>
              <a:rPr lang="de-DE" err="1"/>
              <a:t>for</a:t>
            </a:r>
            <a:r>
              <a:rPr lang="de-DE"/>
              <a:t> feature </a:t>
            </a:r>
            <a:r>
              <a:rPr lang="de-DE" err="1"/>
              <a:t>extraction</a:t>
            </a:r>
          </a:p>
        </p:txBody>
      </p:sp>
      <p:pic>
        <p:nvPicPr>
          <p:cNvPr id="4" name="Grafik 3" descr="Ein Bild, das Text, Diagramm, Karte, Screenshot enthält.&#10;&#10;KI-generierte Inhalte können fehlerhaft sein.">
            <a:extLst>
              <a:ext uri="{FF2B5EF4-FFF2-40B4-BE49-F238E27FC236}">
                <a16:creationId xmlns:a16="http://schemas.microsoft.com/office/drawing/2014/main" id="{47E57A88-2A1E-8F56-B362-53CEB6A199A4}"/>
              </a:ext>
            </a:extLst>
          </p:cNvPr>
          <p:cNvPicPr>
            <a:picLocks noChangeAspect="1"/>
          </p:cNvPicPr>
          <p:nvPr/>
        </p:nvPicPr>
        <p:blipFill>
          <a:blip r:embed="rId2"/>
          <a:stretch>
            <a:fillRect/>
          </a:stretch>
        </p:blipFill>
        <p:spPr>
          <a:xfrm>
            <a:off x="1760019" y="2828199"/>
            <a:ext cx="8597788" cy="3305529"/>
          </a:xfrm>
          <a:prstGeom prst="rect">
            <a:avLst/>
          </a:prstGeom>
        </p:spPr>
      </p:pic>
      <p:sp>
        <p:nvSpPr>
          <p:cNvPr id="6" name="TextBox 11">
            <a:extLst>
              <a:ext uri="{FF2B5EF4-FFF2-40B4-BE49-F238E27FC236}">
                <a16:creationId xmlns:a16="http://schemas.microsoft.com/office/drawing/2014/main" id="{7950E281-C938-1DB1-4137-EC3909C111DB}"/>
              </a:ext>
            </a:extLst>
          </p:cNvPr>
          <p:cNvSpPr txBox="1"/>
          <p:nvPr/>
        </p:nvSpPr>
        <p:spPr>
          <a:xfrm>
            <a:off x="2686" y="6218361"/>
            <a:ext cx="6545443" cy="46166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200">
                <a:latin typeface="Aptos"/>
                <a:ea typeface="Open Sans"/>
                <a:cs typeface="Open Sans"/>
              </a:rPr>
              <a:t>Multi-View</a:t>
            </a:r>
            <a:r>
              <a:rPr lang="de-DE" sz="1200">
                <a:ea typeface="Open Sans"/>
                <a:cs typeface="Open Sans"/>
              </a:rPr>
              <a:t> </a:t>
            </a:r>
            <a:r>
              <a:rPr lang="de-DE" sz="1200" err="1">
                <a:ea typeface="Open Sans"/>
                <a:cs typeface="Open Sans"/>
              </a:rPr>
              <a:t>Convolutional</a:t>
            </a:r>
            <a:r>
              <a:rPr lang="de-DE" sz="1200">
                <a:ea typeface="Open Sans"/>
                <a:cs typeface="Open Sans"/>
              </a:rPr>
              <a:t> </a:t>
            </a:r>
            <a:r>
              <a:rPr lang="de-DE" sz="1200" err="1">
                <a:ea typeface="Open Sans"/>
                <a:cs typeface="Open Sans"/>
              </a:rPr>
              <a:t>Neural</a:t>
            </a:r>
            <a:r>
              <a:rPr lang="de-DE" sz="1200">
                <a:ea typeface="Open Sans"/>
                <a:cs typeface="Open Sans"/>
              </a:rPr>
              <a:t> Networks </a:t>
            </a:r>
            <a:r>
              <a:rPr lang="de-DE" sz="1200" err="1">
                <a:ea typeface="Open Sans"/>
                <a:cs typeface="Open Sans"/>
              </a:rPr>
              <a:t>for</a:t>
            </a:r>
            <a:r>
              <a:rPr lang="de-DE" sz="1200">
                <a:ea typeface="Open Sans"/>
                <a:cs typeface="Open Sans"/>
              </a:rPr>
              <a:t> 3D Shape Recognition</a:t>
            </a:r>
            <a:r>
              <a:rPr lang="de-DE" sz="1200"/>
              <a:t>, </a:t>
            </a:r>
            <a:r>
              <a:rPr lang="de-DE" sz="1200">
                <a:ea typeface="+mn-lt"/>
                <a:cs typeface="+mn-lt"/>
              </a:rPr>
              <a:t>Su</a:t>
            </a:r>
            <a:r>
              <a:rPr lang="de-DE" sz="1200"/>
              <a:t> et al. ICCV '15</a:t>
            </a:r>
            <a:endParaRPr lang="de-DE"/>
          </a:p>
          <a:p>
            <a:r>
              <a:rPr lang="de-DE" sz="1200" err="1">
                <a:ea typeface="+mn-lt"/>
                <a:cs typeface="+mn-lt"/>
              </a:rPr>
              <a:t>Rotationnet</a:t>
            </a:r>
            <a:r>
              <a:rPr lang="de-DE" sz="1200">
                <a:ea typeface="+mn-lt"/>
                <a:cs typeface="+mn-lt"/>
              </a:rPr>
              <a:t>, </a:t>
            </a:r>
            <a:r>
              <a:rPr lang="de-DE" sz="1200" err="1">
                <a:ea typeface="+mn-lt"/>
                <a:cs typeface="+mn-lt"/>
              </a:rPr>
              <a:t>Kanezaki</a:t>
            </a:r>
            <a:r>
              <a:rPr lang="de-DE" sz="1200">
                <a:ea typeface="+mn-lt"/>
                <a:cs typeface="+mn-lt"/>
              </a:rPr>
              <a:t> et al. CVPR '18</a:t>
            </a:r>
            <a:endParaRPr lang="de-DE"/>
          </a:p>
        </p:txBody>
      </p:sp>
      <p:sp>
        <p:nvSpPr>
          <p:cNvPr id="5" name="Rechteck: abgerundete Ecken 4">
            <a:extLst>
              <a:ext uri="{FF2B5EF4-FFF2-40B4-BE49-F238E27FC236}">
                <a16:creationId xmlns:a16="http://schemas.microsoft.com/office/drawing/2014/main" id="{F1DCD4B7-38CC-27FE-7F5C-234E9585A24D}"/>
              </a:ext>
            </a:extLst>
          </p:cNvPr>
          <p:cNvSpPr/>
          <p:nvPr/>
        </p:nvSpPr>
        <p:spPr>
          <a:xfrm>
            <a:off x="2256407" y="3063123"/>
            <a:ext cx="7405456" cy="1849186"/>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a:buChar char="•"/>
            </a:pPr>
            <a:r>
              <a:rPr lang="de-DE" sz="2000" b="1" err="1">
                <a:solidFill>
                  <a:srgbClr val="000000"/>
                </a:solidFill>
              </a:rPr>
              <a:t>Geometric</a:t>
            </a:r>
            <a:r>
              <a:rPr lang="de-DE" sz="2000" b="1">
                <a:solidFill>
                  <a:srgbClr val="000000"/>
                </a:solidFill>
              </a:rPr>
              <a:t> </a:t>
            </a:r>
            <a:r>
              <a:rPr lang="de-DE" sz="2000" b="1" err="1">
                <a:solidFill>
                  <a:srgbClr val="000000"/>
                </a:solidFill>
              </a:rPr>
              <a:t>information</a:t>
            </a:r>
            <a:r>
              <a:rPr lang="de-DE" sz="2000" b="1">
                <a:solidFill>
                  <a:srgbClr val="000000"/>
                </a:solidFill>
              </a:rPr>
              <a:t> </a:t>
            </a:r>
            <a:r>
              <a:rPr lang="de-DE" sz="2000" b="1" err="1">
                <a:solidFill>
                  <a:srgbClr val="000000"/>
                </a:solidFill>
              </a:rPr>
              <a:t>inside</a:t>
            </a:r>
            <a:r>
              <a:rPr lang="de-DE" sz="2000" b="1">
                <a:solidFill>
                  <a:srgbClr val="000000"/>
                </a:solidFill>
              </a:rPr>
              <a:t>  </a:t>
            </a:r>
            <a:r>
              <a:rPr lang="de-DE" sz="2000" b="1" err="1">
                <a:solidFill>
                  <a:srgbClr val="000000"/>
                </a:solidFill>
              </a:rPr>
              <a:t>point</a:t>
            </a:r>
            <a:r>
              <a:rPr lang="de-DE" sz="2000" b="1">
                <a:solidFill>
                  <a:srgbClr val="000000"/>
                </a:solidFill>
              </a:rPr>
              <a:t> </a:t>
            </a:r>
            <a:r>
              <a:rPr lang="de-DE" sz="2000" b="1" err="1">
                <a:solidFill>
                  <a:srgbClr val="000000"/>
                </a:solidFill>
              </a:rPr>
              <a:t>clouds</a:t>
            </a:r>
            <a:r>
              <a:rPr lang="de-DE" sz="2000" b="1">
                <a:solidFill>
                  <a:srgbClr val="000000"/>
                </a:solidFill>
              </a:rPr>
              <a:t> </a:t>
            </a:r>
            <a:r>
              <a:rPr lang="de-DE" sz="2000" b="1" err="1">
                <a:solidFill>
                  <a:srgbClr val="000000"/>
                </a:solidFill>
              </a:rPr>
              <a:t>is</a:t>
            </a:r>
            <a:r>
              <a:rPr lang="de-DE" sz="2000" b="1">
                <a:solidFill>
                  <a:srgbClr val="000000"/>
                </a:solidFill>
              </a:rPr>
              <a:t> </a:t>
            </a:r>
            <a:r>
              <a:rPr lang="de-DE" sz="2000" b="1" err="1">
                <a:solidFill>
                  <a:srgbClr val="000000"/>
                </a:solidFill>
              </a:rPr>
              <a:t>collapsed</a:t>
            </a:r>
            <a:endParaRPr lang="de-DE" sz="2000" b="1">
              <a:solidFill>
                <a:srgbClr val="000000"/>
              </a:solidFill>
            </a:endParaRPr>
          </a:p>
          <a:p>
            <a:pPr marL="285750" indent="-285750">
              <a:lnSpc>
                <a:spcPct val="150000"/>
              </a:lnSpc>
              <a:buFont typeface="Arial"/>
              <a:buChar char="•"/>
            </a:pPr>
            <a:r>
              <a:rPr lang="de-DE" sz="2000" b="1" err="1">
                <a:solidFill>
                  <a:srgbClr val="000000"/>
                </a:solidFill>
              </a:rPr>
              <a:t>Underutilize</a:t>
            </a:r>
            <a:r>
              <a:rPr lang="de-DE" sz="2000" b="1">
                <a:solidFill>
                  <a:srgbClr val="000000"/>
                </a:solidFill>
              </a:rPr>
              <a:t> </a:t>
            </a:r>
            <a:r>
              <a:rPr lang="de-DE" sz="2000" b="1" err="1">
                <a:solidFill>
                  <a:srgbClr val="000000"/>
                </a:solidFill>
              </a:rPr>
              <a:t>sparsity</a:t>
            </a:r>
            <a:r>
              <a:rPr lang="de-DE" sz="2000" b="1">
                <a:solidFill>
                  <a:srgbClr val="000000"/>
                </a:solidFill>
              </a:rPr>
              <a:t> </a:t>
            </a:r>
            <a:r>
              <a:rPr lang="de-DE" sz="2000" b="1" err="1">
                <a:solidFill>
                  <a:srgbClr val="000000"/>
                </a:solidFill>
              </a:rPr>
              <a:t>of</a:t>
            </a:r>
            <a:r>
              <a:rPr lang="de-DE" sz="2000" b="1">
                <a:solidFill>
                  <a:srgbClr val="000000"/>
                </a:solidFill>
              </a:rPr>
              <a:t> </a:t>
            </a:r>
            <a:r>
              <a:rPr lang="de-DE" sz="2000" b="1" err="1">
                <a:solidFill>
                  <a:srgbClr val="000000"/>
                </a:solidFill>
              </a:rPr>
              <a:t>point</a:t>
            </a:r>
            <a:r>
              <a:rPr lang="de-DE" sz="2000" b="1">
                <a:solidFill>
                  <a:srgbClr val="000000"/>
                </a:solidFill>
              </a:rPr>
              <a:t> </a:t>
            </a:r>
            <a:r>
              <a:rPr lang="de-DE" sz="2000" b="1" err="1">
                <a:solidFill>
                  <a:srgbClr val="000000"/>
                </a:solidFill>
              </a:rPr>
              <a:t>clouds</a:t>
            </a:r>
            <a:endParaRPr lang="de-DE" sz="2000" b="1">
              <a:solidFill>
                <a:srgbClr val="000000"/>
              </a:solidFill>
            </a:endParaRPr>
          </a:p>
          <a:p>
            <a:pPr marL="285750" indent="-285750">
              <a:lnSpc>
                <a:spcPct val="150000"/>
              </a:lnSpc>
              <a:buFont typeface="Arial"/>
              <a:buChar char="•"/>
            </a:pPr>
            <a:r>
              <a:rPr lang="de-DE" sz="2000" b="1">
                <a:solidFill>
                  <a:srgbClr val="000000"/>
                </a:solidFill>
              </a:rPr>
              <a:t>Choice </a:t>
            </a:r>
            <a:r>
              <a:rPr lang="de-DE" sz="2000" b="1" err="1">
                <a:solidFill>
                  <a:srgbClr val="000000"/>
                </a:solidFill>
              </a:rPr>
              <a:t>of</a:t>
            </a:r>
            <a:r>
              <a:rPr lang="de-DE" sz="2000" b="1">
                <a:solidFill>
                  <a:srgbClr val="000000"/>
                </a:solidFill>
              </a:rPr>
              <a:t> </a:t>
            </a:r>
            <a:r>
              <a:rPr lang="de-DE" sz="2000" b="1" err="1">
                <a:solidFill>
                  <a:srgbClr val="000000"/>
                </a:solidFill>
              </a:rPr>
              <a:t>views</a:t>
            </a:r>
            <a:r>
              <a:rPr lang="de-DE" sz="2000" b="1">
                <a:solidFill>
                  <a:srgbClr val="000000"/>
                </a:solidFill>
              </a:rPr>
              <a:t> </a:t>
            </a:r>
            <a:r>
              <a:rPr lang="de-DE" sz="2000" b="1" err="1">
                <a:solidFill>
                  <a:srgbClr val="000000"/>
                </a:solidFill>
              </a:rPr>
              <a:t>heavily</a:t>
            </a:r>
            <a:r>
              <a:rPr lang="de-DE" sz="2000" b="1">
                <a:solidFill>
                  <a:srgbClr val="000000"/>
                </a:solidFill>
              </a:rPr>
              <a:t> </a:t>
            </a:r>
            <a:r>
              <a:rPr lang="de-DE" sz="2000" b="1" err="1">
                <a:solidFill>
                  <a:srgbClr val="000000"/>
                </a:solidFill>
              </a:rPr>
              <a:t>influences</a:t>
            </a:r>
            <a:r>
              <a:rPr lang="de-DE" sz="2000" b="1">
                <a:solidFill>
                  <a:srgbClr val="000000"/>
                </a:solidFill>
              </a:rPr>
              <a:t> </a:t>
            </a:r>
            <a:r>
              <a:rPr lang="de-DE" sz="2000" b="1" err="1">
                <a:solidFill>
                  <a:srgbClr val="000000"/>
                </a:solidFill>
              </a:rPr>
              <a:t>performance</a:t>
            </a:r>
            <a:endParaRPr lang="de-DE" sz="2000" b="1">
              <a:solidFill>
                <a:srgbClr val="000000"/>
              </a:solidFill>
            </a:endParaRPr>
          </a:p>
        </p:txBody>
      </p:sp>
    </p:spTree>
    <p:extLst>
      <p:ext uri="{BB962C8B-B14F-4D97-AF65-F5344CB8AC3E}">
        <p14:creationId xmlns:p14="http://schemas.microsoft.com/office/powerpoint/2010/main" val="2288779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94073-7A49-9682-5EFB-0C97EA6536F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8717829-FEF1-D7B2-3773-E96C11784F78}"/>
              </a:ext>
            </a:extLst>
          </p:cNvPr>
          <p:cNvSpPr>
            <a:spLocks noGrp="1"/>
          </p:cNvSpPr>
          <p:nvPr>
            <p:ph type="title"/>
          </p:nvPr>
        </p:nvSpPr>
        <p:spPr/>
        <p:txBody>
          <a:bodyPr/>
          <a:lstStyle/>
          <a:p>
            <a:r>
              <a:rPr lang="de-DE" err="1"/>
              <a:t>Voxel-Based</a:t>
            </a:r>
            <a:r>
              <a:rPr lang="de-DE"/>
              <a:t> </a:t>
            </a:r>
            <a:r>
              <a:rPr lang="de-DE" err="1"/>
              <a:t>Approaches</a:t>
            </a:r>
            <a:endParaRPr lang="de-DE"/>
          </a:p>
        </p:txBody>
      </p:sp>
      <p:sp>
        <p:nvSpPr>
          <p:cNvPr id="3" name="Inhaltsplatzhalter 2">
            <a:extLst>
              <a:ext uri="{FF2B5EF4-FFF2-40B4-BE49-F238E27FC236}">
                <a16:creationId xmlns:a16="http://schemas.microsoft.com/office/drawing/2014/main" id="{81D6369E-A5C7-B879-C268-8652AA8B7D9A}"/>
              </a:ext>
            </a:extLst>
          </p:cNvPr>
          <p:cNvSpPr>
            <a:spLocks noGrp="1"/>
          </p:cNvSpPr>
          <p:nvPr>
            <p:ph idx="1"/>
          </p:nvPr>
        </p:nvSpPr>
        <p:spPr>
          <a:xfrm>
            <a:off x="838200" y="1825625"/>
            <a:ext cx="6550504" cy="3461215"/>
          </a:xfrm>
        </p:spPr>
        <p:txBody>
          <a:bodyPr vert="horz" lIns="91440" tIns="45720" rIns="91440" bIns="45720" rtlCol="0" anchor="t">
            <a:normAutofit/>
          </a:bodyPr>
          <a:lstStyle/>
          <a:p>
            <a:r>
              <a:rPr lang="de-DE" err="1"/>
              <a:t>Discretize</a:t>
            </a:r>
            <a:r>
              <a:rPr lang="de-DE"/>
              <a:t> </a:t>
            </a:r>
            <a:r>
              <a:rPr lang="de-DE" err="1"/>
              <a:t>point</a:t>
            </a:r>
            <a:r>
              <a:rPr lang="de-DE"/>
              <a:t> </a:t>
            </a:r>
            <a:r>
              <a:rPr lang="de-DE" err="1"/>
              <a:t>cloud</a:t>
            </a:r>
            <a:r>
              <a:rPr lang="de-DE"/>
              <a:t> </a:t>
            </a:r>
            <a:r>
              <a:rPr lang="de-DE" err="1"/>
              <a:t>into</a:t>
            </a:r>
            <a:r>
              <a:rPr lang="de-DE"/>
              <a:t> </a:t>
            </a:r>
            <a:r>
              <a:rPr lang="de-DE" err="1"/>
              <a:t>occupancy</a:t>
            </a:r>
            <a:r>
              <a:rPr lang="de-DE"/>
              <a:t> </a:t>
            </a:r>
            <a:r>
              <a:rPr lang="de-DE" err="1"/>
              <a:t>voxel</a:t>
            </a:r>
            <a:r>
              <a:rPr lang="de-DE"/>
              <a:t> </a:t>
            </a:r>
            <a:r>
              <a:rPr lang="de-DE" err="1"/>
              <a:t>grid</a:t>
            </a:r>
          </a:p>
          <a:p>
            <a:r>
              <a:rPr lang="de-DE"/>
              <a:t>Perform 3D </a:t>
            </a:r>
            <a:r>
              <a:rPr lang="de-DE" err="1"/>
              <a:t>convolutions</a:t>
            </a:r>
          </a:p>
          <a:p>
            <a:r>
              <a:rPr lang="de-DE" err="1"/>
              <a:t>Octrees</a:t>
            </a:r>
            <a:r>
              <a:rPr lang="de-DE"/>
              <a:t> </a:t>
            </a:r>
            <a:r>
              <a:rPr lang="de-DE" err="1"/>
              <a:t>for</a:t>
            </a:r>
            <a:r>
              <a:rPr lang="de-DE"/>
              <a:t> </a:t>
            </a:r>
            <a:r>
              <a:rPr lang="de-DE" err="1"/>
              <a:t>better</a:t>
            </a:r>
            <a:r>
              <a:rPr lang="de-DE"/>
              <a:t> </a:t>
            </a:r>
            <a:r>
              <a:rPr lang="de-DE" err="1"/>
              <a:t>memory</a:t>
            </a:r>
            <a:r>
              <a:rPr lang="de-DE"/>
              <a:t> </a:t>
            </a:r>
            <a:r>
              <a:rPr lang="de-DE" err="1"/>
              <a:t>management</a:t>
            </a:r>
          </a:p>
          <a:p>
            <a:r>
              <a:rPr lang="de-DE" err="1"/>
              <a:t>Sparse</a:t>
            </a:r>
            <a:r>
              <a:rPr lang="de-DE"/>
              <a:t> </a:t>
            </a:r>
            <a:r>
              <a:rPr lang="de-DE" err="1"/>
              <a:t>convolutions</a:t>
            </a:r>
          </a:p>
        </p:txBody>
      </p:sp>
      <p:sp>
        <p:nvSpPr>
          <p:cNvPr id="6" name="TextBox 11">
            <a:extLst>
              <a:ext uri="{FF2B5EF4-FFF2-40B4-BE49-F238E27FC236}">
                <a16:creationId xmlns:a16="http://schemas.microsoft.com/office/drawing/2014/main" id="{3028BA78-4FC0-9ABA-589B-4E98877A97F9}"/>
              </a:ext>
            </a:extLst>
          </p:cNvPr>
          <p:cNvSpPr txBox="1"/>
          <p:nvPr/>
        </p:nvSpPr>
        <p:spPr>
          <a:xfrm>
            <a:off x="2686" y="6218361"/>
            <a:ext cx="6545443" cy="46166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200" err="1">
                <a:latin typeface="Aptos"/>
                <a:ea typeface="Open Sans"/>
                <a:cs typeface="Open Sans"/>
              </a:rPr>
              <a:t>VoxNet</a:t>
            </a:r>
            <a:r>
              <a:rPr lang="de-DE" sz="1200">
                <a:latin typeface="Aptos"/>
                <a:ea typeface="Open Sans"/>
                <a:cs typeface="Open Sans"/>
              </a:rPr>
              <a:t>, Maturana et al. IROS '15</a:t>
            </a:r>
          </a:p>
          <a:p>
            <a:r>
              <a:rPr lang="de-DE" sz="1200" err="1">
                <a:latin typeface="Aptos"/>
                <a:ea typeface="Open Sans"/>
                <a:cs typeface="Open Sans"/>
              </a:rPr>
              <a:t>OctNet</a:t>
            </a:r>
            <a:r>
              <a:rPr lang="de-DE" sz="1200"/>
              <a:t>, </a:t>
            </a:r>
            <a:r>
              <a:rPr lang="de-DE" sz="1200">
                <a:ea typeface="+mn-lt"/>
                <a:cs typeface="+mn-lt"/>
              </a:rPr>
              <a:t>Riegler</a:t>
            </a:r>
            <a:r>
              <a:rPr lang="de-DE" sz="1200"/>
              <a:t> et al. CVPR '17</a:t>
            </a:r>
            <a:endParaRPr lang="de-DE"/>
          </a:p>
        </p:txBody>
      </p:sp>
      <p:pic>
        <p:nvPicPr>
          <p:cNvPr id="5" name="Grafik 4" descr="Ein Bild, das Text, Screenshot, Diagramm, Design enthält.&#10;&#10;KI-generierte Inhalte können fehlerhaft sein.">
            <a:extLst>
              <a:ext uri="{FF2B5EF4-FFF2-40B4-BE49-F238E27FC236}">
                <a16:creationId xmlns:a16="http://schemas.microsoft.com/office/drawing/2014/main" id="{6B760A0F-B73F-D681-B046-A44B98C82D7C}"/>
              </a:ext>
            </a:extLst>
          </p:cNvPr>
          <p:cNvPicPr>
            <a:picLocks noChangeAspect="1"/>
          </p:cNvPicPr>
          <p:nvPr/>
        </p:nvPicPr>
        <p:blipFill>
          <a:blip r:embed="rId3"/>
          <a:stretch>
            <a:fillRect/>
          </a:stretch>
        </p:blipFill>
        <p:spPr>
          <a:xfrm>
            <a:off x="7638428" y="950814"/>
            <a:ext cx="3651763" cy="4956372"/>
          </a:xfrm>
          <a:prstGeom prst="rect">
            <a:avLst/>
          </a:prstGeom>
        </p:spPr>
      </p:pic>
    </p:spTree>
    <p:extLst>
      <p:ext uri="{BB962C8B-B14F-4D97-AF65-F5344CB8AC3E}">
        <p14:creationId xmlns:p14="http://schemas.microsoft.com/office/powerpoint/2010/main" val="3015349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587A1-65A7-2156-55AD-FF5CA74DCAE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2FFD2EF-49E8-12B5-7E04-01B5A803DEE6}"/>
              </a:ext>
            </a:extLst>
          </p:cNvPr>
          <p:cNvSpPr>
            <a:spLocks noGrp="1"/>
          </p:cNvSpPr>
          <p:nvPr>
            <p:ph type="title"/>
          </p:nvPr>
        </p:nvSpPr>
        <p:spPr/>
        <p:txBody>
          <a:bodyPr/>
          <a:lstStyle/>
          <a:p>
            <a:r>
              <a:rPr lang="de-DE" err="1"/>
              <a:t>Voxel-Based</a:t>
            </a:r>
            <a:r>
              <a:rPr lang="de-DE"/>
              <a:t> </a:t>
            </a:r>
            <a:r>
              <a:rPr lang="de-DE" err="1"/>
              <a:t>Approaches</a:t>
            </a:r>
            <a:endParaRPr lang="de-DE"/>
          </a:p>
        </p:txBody>
      </p:sp>
      <p:sp>
        <p:nvSpPr>
          <p:cNvPr id="3" name="Inhaltsplatzhalter 2">
            <a:extLst>
              <a:ext uri="{FF2B5EF4-FFF2-40B4-BE49-F238E27FC236}">
                <a16:creationId xmlns:a16="http://schemas.microsoft.com/office/drawing/2014/main" id="{C63CAFD1-598C-A545-F3DB-F1F90048767E}"/>
              </a:ext>
            </a:extLst>
          </p:cNvPr>
          <p:cNvSpPr>
            <a:spLocks noGrp="1"/>
          </p:cNvSpPr>
          <p:nvPr>
            <p:ph idx="1"/>
          </p:nvPr>
        </p:nvSpPr>
        <p:spPr>
          <a:xfrm>
            <a:off x="838200" y="1825625"/>
            <a:ext cx="6550504" cy="3461215"/>
          </a:xfrm>
        </p:spPr>
        <p:txBody>
          <a:bodyPr vert="horz" lIns="91440" tIns="45720" rIns="91440" bIns="45720" rtlCol="0" anchor="t">
            <a:normAutofit/>
          </a:bodyPr>
          <a:lstStyle/>
          <a:p>
            <a:r>
              <a:rPr lang="de-DE" err="1"/>
              <a:t>Discretize</a:t>
            </a:r>
            <a:r>
              <a:rPr lang="de-DE"/>
              <a:t> </a:t>
            </a:r>
            <a:r>
              <a:rPr lang="de-DE" err="1"/>
              <a:t>point</a:t>
            </a:r>
            <a:r>
              <a:rPr lang="de-DE"/>
              <a:t> </a:t>
            </a:r>
            <a:r>
              <a:rPr lang="de-DE" err="1"/>
              <a:t>cloud</a:t>
            </a:r>
            <a:r>
              <a:rPr lang="de-DE"/>
              <a:t> </a:t>
            </a:r>
            <a:r>
              <a:rPr lang="de-DE" err="1"/>
              <a:t>into</a:t>
            </a:r>
            <a:r>
              <a:rPr lang="de-DE"/>
              <a:t> </a:t>
            </a:r>
            <a:r>
              <a:rPr lang="de-DE" err="1"/>
              <a:t>occupancy</a:t>
            </a:r>
            <a:r>
              <a:rPr lang="de-DE"/>
              <a:t> </a:t>
            </a:r>
            <a:r>
              <a:rPr lang="de-DE" err="1"/>
              <a:t>voxel</a:t>
            </a:r>
            <a:r>
              <a:rPr lang="de-DE"/>
              <a:t> </a:t>
            </a:r>
            <a:r>
              <a:rPr lang="de-DE" err="1"/>
              <a:t>grid</a:t>
            </a:r>
          </a:p>
          <a:p>
            <a:r>
              <a:rPr lang="de-DE"/>
              <a:t>Perform 3D </a:t>
            </a:r>
            <a:r>
              <a:rPr lang="de-DE" err="1"/>
              <a:t>convolutions</a:t>
            </a:r>
          </a:p>
          <a:p>
            <a:r>
              <a:rPr lang="de-DE" err="1"/>
              <a:t>Octrees</a:t>
            </a:r>
            <a:r>
              <a:rPr lang="de-DE"/>
              <a:t> </a:t>
            </a:r>
            <a:r>
              <a:rPr lang="de-DE" err="1"/>
              <a:t>for</a:t>
            </a:r>
            <a:r>
              <a:rPr lang="de-DE"/>
              <a:t> </a:t>
            </a:r>
            <a:r>
              <a:rPr lang="de-DE" err="1"/>
              <a:t>better</a:t>
            </a:r>
            <a:r>
              <a:rPr lang="de-DE"/>
              <a:t> </a:t>
            </a:r>
            <a:r>
              <a:rPr lang="de-DE" err="1"/>
              <a:t>memory</a:t>
            </a:r>
            <a:r>
              <a:rPr lang="de-DE"/>
              <a:t> </a:t>
            </a:r>
            <a:r>
              <a:rPr lang="de-DE" err="1"/>
              <a:t>management</a:t>
            </a:r>
          </a:p>
          <a:p>
            <a:r>
              <a:rPr lang="de-DE" err="1"/>
              <a:t>Sparse</a:t>
            </a:r>
            <a:r>
              <a:rPr lang="de-DE"/>
              <a:t> </a:t>
            </a:r>
            <a:r>
              <a:rPr lang="de-DE" err="1"/>
              <a:t>convolutions</a:t>
            </a:r>
          </a:p>
        </p:txBody>
      </p:sp>
      <p:sp>
        <p:nvSpPr>
          <p:cNvPr id="6" name="TextBox 11">
            <a:extLst>
              <a:ext uri="{FF2B5EF4-FFF2-40B4-BE49-F238E27FC236}">
                <a16:creationId xmlns:a16="http://schemas.microsoft.com/office/drawing/2014/main" id="{0F0EA459-B342-6CDE-6FB2-B21E655BAF4A}"/>
              </a:ext>
            </a:extLst>
          </p:cNvPr>
          <p:cNvSpPr txBox="1"/>
          <p:nvPr/>
        </p:nvSpPr>
        <p:spPr>
          <a:xfrm>
            <a:off x="2686" y="6218361"/>
            <a:ext cx="6545443" cy="46166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200" err="1">
                <a:latin typeface="Aptos"/>
                <a:ea typeface="Open Sans"/>
                <a:cs typeface="Open Sans"/>
              </a:rPr>
              <a:t>VoxNet</a:t>
            </a:r>
            <a:r>
              <a:rPr lang="de-DE" sz="1200">
                <a:latin typeface="Aptos"/>
                <a:ea typeface="Open Sans"/>
                <a:cs typeface="Open Sans"/>
              </a:rPr>
              <a:t>, Maturana et al. IROS '15</a:t>
            </a:r>
          </a:p>
          <a:p>
            <a:r>
              <a:rPr lang="de-DE" sz="1200" err="1">
                <a:latin typeface="Aptos"/>
                <a:ea typeface="Open Sans"/>
                <a:cs typeface="Open Sans"/>
              </a:rPr>
              <a:t>OctNet</a:t>
            </a:r>
            <a:r>
              <a:rPr lang="de-DE" sz="1200"/>
              <a:t>, </a:t>
            </a:r>
            <a:r>
              <a:rPr lang="de-DE" sz="1200">
                <a:ea typeface="+mn-lt"/>
                <a:cs typeface="+mn-lt"/>
              </a:rPr>
              <a:t>Riegler</a:t>
            </a:r>
            <a:r>
              <a:rPr lang="de-DE" sz="1200"/>
              <a:t> et al. CVPR '17</a:t>
            </a:r>
            <a:endParaRPr lang="de-DE"/>
          </a:p>
        </p:txBody>
      </p:sp>
      <p:pic>
        <p:nvPicPr>
          <p:cNvPr id="5" name="Grafik 4" descr="Ein Bild, das Text, Screenshot, Diagramm, Design enthält.&#10;&#10;KI-generierte Inhalte können fehlerhaft sein.">
            <a:extLst>
              <a:ext uri="{FF2B5EF4-FFF2-40B4-BE49-F238E27FC236}">
                <a16:creationId xmlns:a16="http://schemas.microsoft.com/office/drawing/2014/main" id="{6C04DC9F-D83D-DE71-FCAD-58EA5AB2E0C2}"/>
              </a:ext>
            </a:extLst>
          </p:cNvPr>
          <p:cNvPicPr>
            <a:picLocks noChangeAspect="1"/>
          </p:cNvPicPr>
          <p:nvPr/>
        </p:nvPicPr>
        <p:blipFill>
          <a:blip r:embed="rId3"/>
          <a:stretch>
            <a:fillRect/>
          </a:stretch>
        </p:blipFill>
        <p:spPr>
          <a:xfrm>
            <a:off x="7638428" y="950814"/>
            <a:ext cx="3651763" cy="4956372"/>
          </a:xfrm>
          <a:prstGeom prst="rect">
            <a:avLst/>
          </a:prstGeom>
        </p:spPr>
      </p:pic>
      <p:sp>
        <p:nvSpPr>
          <p:cNvPr id="8" name="Rechteck: abgerundete Ecken 7">
            <a:extLst>
              <a:ext uri="{FF2B5EF4-FFF2-40B4-BE49-F238E27FC236}">
                <a16:creationId xmlns:a16="http://schemas.microsoft.com/office/drawing/2014/main" id="{C3CA458E-885A-3E08-2900-158AFF3CAFA6}"/>
              </a:ext>
            </a:extLst>
          </p:cNvPr>
          <p:cNvSpPr/>
          <p:nvPr/>
        </p:nvSpPr>
        <p:spPr>
          <a:xfrm>
            <a:off x="2222690" y="4620840"/>
            <a:ext cx="7405456" cy="1141133"/>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lnSpc>
                <a:spcPct val="150000"/>
              </a:lnSpc>
              <a:buFont typeface="Arial"/>
              <a:buChar char="•"/>
            </a:pPr>
            <a:r>
              <a:rPr lang="de-DE" sz="2000" b="1">
                <a:solidFill>
                  <a:srgbClr val="000000"/>
                </a:solidFill>
              </a:rPr>
              <a:t>Loss </a:t>
            </a:r>
            <a:r>
              <a:rPr lang="de-DE" sz="2000" b="1" err="1">
                <a:solidFill>
                  <a:srgbClr val="000000"/>
                </a:solidFill>
              </a:rPr>
              <a:t>of</a:t>
            </a:r>
            <a:r>
              <a:rPr lang="de-DE" sz="2000" b="1">
                <a:solidFill>
                  <a:srgbClr val="000000"/>
                </a:solidFill>
              </a:rPr>
              <a:t> </a:t>
            </a:r>
            <a:r>
              <a:rPr lang="de-DE" sz="2000" b="1" err="1">
                <a:solidFill>
                  <a:srgbClr val="000000"/>
                </a:solidFill>
              </a:rPr>
              <a:t>geometric</a:t>
            </a:r>
            <a:r>
              <a:rPr lang="de-DE" sz="2000" b="1">
                <a:solidFill>
                  <a:srgbClr val="000000"/>
                </a:solidFill>
              </a:rPr>
              <a:t> </a:t>
            </a:r>
            <a:r>
              <a:rPr lang="de-DE" sz="2000" b="1" err="1">
                <a:solidFill>
                  <a:srgbClr val="000000"/>
                </a:solidFill>
              </a:rPr>
              <a:t>details</a:t>
            </a:r>
            <a:r>
              <a:rPr lang="de-DE" sz="2000" b="1">
                <a:solidFill>
                  <a:srgbClr val="000000"/>
                </a:solidFill>
              </a:rPr>
              <a:t> due </a:t>
            </a:r>
            <a:r>
              <a:rPr lang="de-DE" sz="2000" b="1" err="1">
                <a:solidFill>
                  <a:srgbClr val="000000"/>
                </a:solidFill>
              </a:rPr>
              <a:t>to</a:t>
            </a:r>
            <a:r>
              <a:rPr lang="de-DE" sz="2000" b="1">
                <a:solidFill>
                  <a:srgbClr val="000000"/>
                </a:solidFill>
              </a:rPr>
              <a:t> </a:t>
            </a:r>
            <a:r>
              <a:rPr lang="de-DE" sz="2000" b="1" err="1">
                <a:solidFill>
                  <a:srgbClr val="000000"/>
                </a:solidFill>
              </a:rPr>
              <a:t>quantization</a:t>
            </a:r>
          </a:p>
        </p:txBody>
      </p:sp>
    </p:spTree>
    <p:extLst>
      <p:ext uri="{BB962C8B-B14F-4D97-AF65-F5344CB8AC3E}">
        <p14:creationId xmlns:p14="http://schemas.microsoft.com/office/powerpoint/2010/main" val="3114863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D0D0A7-F184-8E59-9887-85EC0DD6FC59}"/>
              </a:ext>
            </a:extLst>
          </p:cNvPr>
          <p:cNvSpPr>
            <a:spLocks noGrp="1"/>
          </p:cNvSpPr>
          <p:nvPr>
            <p:ph type="title"/>
          </p:nvPr>
        </p:nvSpPr>
        <p:spPr/>
        <p:txBody>
          <a:bodyPr/>
          <a:lstStyle/>
          <a:p>
            <a:r>
              <a:rPr lang="de-DE"/>
              <a:t>Point-</a:t>
            </a:r>
            <a:r>
              <a:rPr lang="de-DE" err="1"/>
              <a:t>Based</a:t>
            </a:r>
            <a:r>
              <a:rPr lang="de-DE"/>
              <a:t> Networks</a:t>
            </a:r>
          </a:p>
        </p:txBody>
      </p:sp>
      <p:pic>
        <p:nvPicPr>
          <p:cNvPr id="4" name="Grafik 3" descr="Ein Bild, das Text, Mobiliar, Stuhl, Design enthält.&#10;&#10;KI-generierte Inhalte können fehlerhaft sein.">
            <a:extLst>
              <a:ext uri="{FF2B5EF4-FFF2-40B4-BE49-F238E27FC236}">
                <a16:creationId xmlns:a16="http://schemas.microsoft.com/office/drawing/2014/main" id="{A6CA2D17-73E5-A302-3FC8-1F40DFBCCCE1}"/>
              </a:ext>
            </a:extLst>
          </p:cNvPr>
          <p:cNvPicPr>
            <a:picLocks noChangeAspect="1"/>
          </p:cNvPicPr>
          <p:nvPr/>
        </p:nvPicPr>
        <p:blipFill>
          <a:blip r:embed="rId3"/>
          <a:stretch>
            <a:fillRect/>
          </a:stretch>
        </p:blipFill>
        <p:spPr>
          <a:xfrm>
            <a:off x="550057" y="1766760"/>
            <a:ext cx="6803104" cy="4423647"/>
          </a:xfrm>
          <a:prstGeom prst="rect">
            <a:avLst/>
          </a:prstGeom>
        </p:spPr>
      </p:pic>
      <p:sp>
        <p:nvSpPr>
          <p:cNvPr id="6" name="Textfeld 5">
            <a:extLst>
              <a:ext uri="{FF2B5EF4-FFF2-40B4-BE49-F238E27FC236}">
                <a16:creationId xmlns:a16="http://schemas.microsoft.com/office/drawing/2014/main" id="{7718083E-AA47-3E19-99AA-6A38D3F46B07}"/>
              </a:ext>
            </a:extLst>
          </p:cNvPr>
          <p:cNvSpPr txBox="1"/>
          <p:nvPr/>
        </p:nvSpPr>
        <p:spPr>
          <a:xfrm>
            <a:off x="7784983" y="1900317"/>
            <a:ext cx="4082352"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400" b="1"/>
              <a:t>Network </a:t>
            </a:r>
            <a:r>
              <a:rPr lang="de-DE" sz="2400" b="1" err="1"/>
              <a:t>that</a:t>
            </a:r>
            <a:r>
              <a:rPr lang="de-DE" sz="2400" b="1"/>
              <a:t> </a:t>
            </a:r>
            <a:r>
              <a:rPr lang="de-DE" sz="2400" b="1" err="1"/>
              <a:t>directly</a:t>
            </a:r>
            <a:r>
              <a:rPr lang="de-DE" sz="2400" b="1"/>
              <a:t> </a:t>
            </a:r>
            <a:r>
              <a:rPr lang="de-DE" sz="2400" b="1" err="1"/>
              <a:t>consumes</a:t>
            </a:r>
            <a:r>
              <a:rPr lang="de-DE" sz="2400" b="1"/>
              <a:t> </a:t>
            </a:r>
            <a:r>
              <a:rPr lang="de-DE" sz="2400" b="1" err="1"/>
              <a:t>points</a:t>
            </a:r>
            <a:endParaRPr lang="de-DE" sz="2400" i="1"/>
          </a:p>
          <a:p>
            <a:endParaRPr lang="de-DE" sz="2400" b="1"/>
          </a:p>
          <a:p>
            <a:endParaRPr lang="de-DE" sz="2400" b="1"/>
          </a:p>
          <a:p>
            <a:r>
              <a:rPr lang="de-DE" sz="2400" b="1" err="1"/>
              <a:t>Desired</a:t>
            </a:r>
            <a:r>
              <a:rPr lang="de-DE" sz="2400" b="1"/>
              <a:t> Properties:</a:t>
            </a:r>
            <a:endParaRPr lang="de-DE"/>
          </a:p>
          <a:p>
            <a:endParaRPr lang="de-DE" sz="2400" b="1"/>
          </a:p>
          <a:p>
            <a:pPr marL="342900" indent="-342900">
              <a:buFont typeface="Arial"/>
              <a:buChar char="•"/>
            </a:pPr>
            <a:r>
              <a:rPr lang="de-DE" sz="2400"/>
              <a:t>Permutation-</a:t>
            </a:r>
            <a:r>
              <a:rPr lang="de-DE" sz="2400" err="1"/>
              <a:t>invariance</a:t>
            </a:r>
            <a:br>
              <a:rPr lang="de-DE" sz="2400"/>
            </a:br>
            <a:endParaRPr lang="de-DE" sz="2400"/>
          </a:p>
          <a:p>
            <a:pPr marL="342900" indent="-342900">
              <a:buFont typeface="Arial"/>
              <a:buChar char="•"/>
            </a:pPr>
            <a:r>
              <a:rPr lang="de-DE" sz="2400"/>
              <a:t>Variable </a:t>
            </a:r>
            <a:r>
              <a:rPr lang="de-DE" sz="2400" err="1"/>
              <a:t>number</a:t>
            </a:r>
            <a:r>
              <a:rPr lang="de-DE" sz="2400"/>
              <a:t> </a:t>
            </a:r>
            <a:r>
              <a:rPr lang="de-DE" sz="2400" err="1"/>
              <a:t>of</a:t>
            </a:r>
            <a:r>
              <a:rPr lang="de-DE" sz="2400"/>
              <a:t> </a:t>
            </a:r>
            <a:r>
              <a:rPr lang="de-DE" sz="2400" err="1"/>
              <a:t>points</a:t>
            </a:r>
            <a:br>
              <a:rPr lang="de-DE" sz="2400"/>
            </a:br>
            <a:endParaRPr lang="de-DE" sz="2400" err="1"/>
          </a:p>
          <a:p>
            <a:pPr marL="342900" indent="-342900">
              <a:buFont typeface="Arial"/>
              <a:buChar char="•"/>
            </a:pPr>
            <a:r>
              <a:rPr lang="de-DE" sz="2400" err="1"/>
              <a:t>Locality</a:t>
            </a:r>
            <a:r>
              <a:rPr lang="de-DE" sz="2400"/>
              <a:t>-aware</a:t>
            </a:r>
          </a:p>
        </p:txBody>
      </p:sp>
    </p:spTree>
    <p:extLst>
      <p:ext uri="{BB962C8B-B14F-4D97-AF65-F5344CB8AC3E}">
        <p14:creationId xmlns:p14="http://schemas.microsoft.com/office/powerpoint/2010/main" val="3737855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63574-D239-9314-C7F9-E813EC1CCB76}"/>
              </a:ext>
            </a:extLst>
          </p:cNvPr>
          <p:cNvSpPr>
            <a:spLocks noGrp="1"/>
          </p:cNvSpPr>
          <p:nvPr>
            <p:ph type="title"/>
          </p:nvPr>
        </p:nvSpPr>
        <p:spPr/>
        <p:txBody>
          <a:bodyPr/>
          <a:lstStyle/>
          <a:p>
            <a:r>
              <a:rPr lang="de-DE"/>
              <a:t>Permutation </a:t>
            </a:r>
            <a:r>
              <a:rPr lang="de-DE" err="1"/>
              <a:t>Invariance</a:t>
            </a:r>
            <a:r>
              <a:rPr lang="de-DE"/>
              <a:t> </a:t>
            </a:r>
            <a:r>
              <a:rPr lang="de-DE" err="1"/>
              <a:t>by</a:t>
            </a:r>
            <a:r>
              <a:rPr lang="de-DE"/>
              <a:t> </a:t>
            </a:r>
            <a:r>
              <a:rPr lang="de-DE" err="1"/>
              <a:t>Ordering</a:t>
            </a:r>
          </a:p>
        </p:txBody>
      </p:sp>
      <p:pic>
        <p:nvPicPr>
          <p:cNvPr id="4" name="Grafik 3" descr="Ein Bild, das Reihe, Diagramm, Design, Origami enthält.&#10;&#10;KI-generierte Inhalte können fehlerhaft sein.">
            <a:extLst>
              <a:ext uri="{FF2B5EF4-FFF2-40B4-BE49-F238E27FC236}">
                <a16:creationId xmlns:a16="http://schemas.microsoft.com/office/drawing/2014/main" id="{BF90E6A8-7BCD-C160-5FA5-63E1462D00CF}"/>
              </a:ext>
            </a:extLst>
          </p:cNvPr>
          <p:cNvPicPr>
            <a:picLocks noChangeAspect="1"/>
          </p:cNvPicPr>
          <p:nvPr/>
        </p:nvPicPr>
        <p:blipFill>
          <a:blip r:embed="rId3"/>
          <a:stretch>
            <a:fillRect/>
          </a:stretch>
        </p:blipFill>
        <p:spPr>
          <a:xfrm>
            <a:off x="838039" y="1712814"/>
            <a:ext cx="5485373" cy="4416903"/>
          </a:xfrm>
          <a:prstGeom prst="rect">
            <a:avLst/>
          </a:prstGeom>
        </p:spPr>
      </p:pic>
      <p:pic>
        <p:nvPicPr>
          <p:cNvPr id="5" name="Grafik 4" descr="Ein Bild, das Schrift, Text, Screenshot, Grafiken enthält.&#10;&#10;KI-generierte Inhalte können fehlerhaft sein.">
            <a:extLst>
              <a:ext uri="{FF2B5EF4-FFF2-40B4-BE49-F238E27FC236}">
                <a16:creationId xmlns:a16="http://schemas.microsoft.com/office/drawing/2014/main" id="{F1962487-B311-8346-2C26-A16C16BD227E}"/>
              </a:ext>
            </a:extLst>
          </p:cNvPr>
          <p:cNvPicPr>
            <a:picLocks noChangeAspect="1"/>
          </p:cNvPicPr>
          <p:nvPr/>
        </p:nvPicPr>
        <p:blipFill>
          <a:blip r:embed="rId4"/>
          <a:stretch>
            <a:fillRect/>
          </a:stretch>
        </p:blipFill>
        <p:spPr>
          <a:xfrm>
            <a:off x="8137116" y="1908371"/>
            <a:ext cx="2182350" cy="3870691"/>
          </a:xfrm>
          <a:prstGeom prst="rect">
            <a:avLst/>
          </a:prstGeom>
        </p:spPr>
      </p:pic>
    </p:spTree>
    <p:extLst>
      <p:ext uri="{BB962C8B-B14F-4D97-AF65-F5344CB8AC3E}">
        <p14:creationId xmlns:p14="http://schemas.microsoft.com/office/powerpoint/2010/main" val="3175034321"/>
      </p:ext>
    </p:extLst>
  </p:cSld>
  <p:clrMapOvr>
    <a:masterClrMapping/>
  </p:clrMapOvr>
</p:sld>
</file>

<file path=ppt/theme/theme1.xml><?xml version="1.0" encoding="utf-8"?>
<a:theme xmlns:a="http://schemas.openxmlformats.org/drawingml/2006/main" name="Lariss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Larissa">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48</Slides>
  <Notes>26</Notes>
  <HiddenSlides>0</HiddenSlide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Larissa</vt:lpstr>
      <vt:lpstr>Hands-on AI based 3D Vision– Summer 25</vt:lpstr>
      <vt:lpstr>Recap: Point Clouds</vt:lpstr>
      <vt:lpstr>3D Vision Tasks on Point Clouds</vt:lpstr>
      <vt:lpstr>Projection-Based Approaches</vt:lpstr>
      <vt:lpstr>Projection-Based Approaches</vt:lpstr>
      <vt:lpstr>Voxel-Based Approaches</vt:lpstr>
      <vt:lpstr>Voxel-Based Approaches</vt:lpstr>
      <vt:lpstr>Point-Based Networks</vt:lpstr>
      <vt:lpstr>Permutation Invariance by Ordering</vt:lpstr>
      <vt:lpstr>Permutation Invariance by Ordering</vt:lpstr>
      <vt:lpstr>Permutation-Invariant (Symmetric) Functions</vt:lpstr>
      <vt:lpstr>Permutation-Invariant (Symmetric) Functions</vt:lpstr>
      <vt:lpstr>Per-Point Transformations</vt:lpstr>
      <vt:lpstr>Feature Transformations</vt:lpstr>
      <vt:lpstr>Vanilla PointNet</vt:lpstr>
      <vt:lpstr>Vanilla Classification PointNet</vt:lpstr>
      <vt:lpstr>Rotation Invariance</vt:lpstr>
      <vt:lpstr>Rotation Invariance in PointNet</vt:lpstr>
      <vt:lpstr>Local and Global Features</vt:lpstr>
      <vt:lpstr>PointNet Segmentation Network</vt:lpstr>
      <vt:lpstr>Part Segmentation</vt:lpstr>
      <vt:lpstr>Semantic Segmentation</vt:lpstr>
      <vt:lpstr>CNN vs PointNet - Locality</vt:lpstr>
      <vt:lpstr>PointNet++</vt:lpstr>
      <vt:lpstr>Hierarchical Point Set Feature Learning</vt:lpstr>
      <vt:lpstr>Hierarchical Point Set Feature Learning </vt:lpstr>
      <vt:lpstr>PointNet++ Classification</vt:lpstr>
      <vt:lpstr>PointNet++ Segmentation</vt:lpstr>
      <vt:lpstr>PointNet++ Segmentation</vt:lpstr>
      <vt:lpstr>PointNet++ Summary</vt:lpstr>
      <vt:lpstr>Transformers for Point Cloud Processing</vt:lpstr>
      <vt:lpstr>Refresher: Attention</vt:lpstr>
      <vt:lpstr>Query-Key-Value Formalism</vt:lpstr>
      <vt:lpstr>Attention Scores </vt:lpstr>
      <vt:lpstr>Value Aggregation</vt:lpstr>
      <vt:lpstr>Attention is all you need</vt:lpstr>
      <vt:lpstr>Transformer Architectures</vt:lpstr>
      <vt:lpstr>Transformer for Point Cloud Processing</vt:lpstr>
      <vt:lpstr>Scalar Attention</vt:lpstr>
      <vt:lpstr>Scalar Attention vs Vector Attention</vt:lpstr>
      <vt:lpstr>Point Transformer Layer</vt:lpstr>
      <vt:lpstr>The building blocks</vt:lpstr>
      <vt:lpstr>Point Transformer Networks</vt:lpstr>
      <vt:lpstr>Results</vt:lpstr>
      <vt:lpstr>Extensions</vt:lpstr>
      <vt:lpstr>And many more transformer-based works...</vt:lpstr>
      <vt:lpstr>Summary</vt:lpstr>
      <vt:lpstr>Slides credit and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Hands-on AI based 3D Vision– Summer 25</dc:title>
  <dc:creator/>
  <cp:revision>1</cp:revision>
  <dcterms:created xsi:type="dcterms:W3CDTF">2025-05-22T15:08:18Z</dcterms:created>
  <dcterms:modified xsi:type="dcterms:W3CDTF">2025-06-03T09:38:04Z</dcterms:modified>
</cp:coreProperties>
</file>