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72" r:id="rId2"/>
  </p:sldMasterIdLst>
  <p:notesMasterIdLst>
    <p:notesMasterId r:id="rId69"/>
  </p:notesMasterIdLst>
  <p:sldIdLst>
    <p:sldId id="386" r:id="rId3"/>
    <p:sldId id="895" r:id="rId4"/>
    <p:sldId id="1031" r:id="rId5"/>
    <p:sldId id="894" r:id="rId6"/>
    <p:sldId id="899" r:id="rId7"/>
    <p:sldId id="900" r:id="rId8"/>
    <p:sldId id="898" r:id="rId9"/>
    <p:sldId id="699" r:id="rId10"/>
    <p:sldId id="700" r:id="rId11"/>
    <p:sldId id="1172" r:id="rId12"/>
    <p:sldId id="1157" r:id="rId13"/>
    <p:sldId id="1171" r:id="rId14"/>
    <p:sldId id="1160" r:id="rId15"/>
    <p:sldId id="1158" r:id="rId16"/>
    <p:sldId id="1161" r:id="rId17"/>
    <p:sldId id="1159" r:id="rId18"/>
    <p:sldId id="1163" r:id="rId19"/>
    <p:sldId id="1162" r:id="rId20"/>
    <p:sldId id="1169" r:id="rId21"/>
    <p:sldId id="1170" r:id="rId22"/>
    <p:sldId id="1164" r:id="rId23"/>
    <p:sldId id="1165" r:id="rId24"/>
    <p:sldId id="1166" r:id="rId25"/>
    <p:sldId id="1168" r:id="rId26"/>
    <p:sldId id="1167" r:id="rId27"/>
    <p:sldId id="1173" r:id="rId28"/>
    <p:sldId id="1175" r:id="rId29"/>
    <p:sldId id="1177" r:id="rId30"/>
    <p:sldId id="1176" r:id="rId31"/>
    <p:sldId id="1179" r:id="rId32"/>
    <p:sldId id="1182" r:id="rId33"/>
    <p:sldId id="1181" r:id="rId34"/>
    <p:sldId id="1185" r:id="rId35"/>
    <p:sldId id="1184" r:id="rId36"/>
    <p:sldId id="1186" r:id="rId37"/>
    <p:sldId id="1187" r:id="rId38"/>
    <p:sldId id="1188" r:id="rId39"/>
    <p:sldId id="1190" r:id="rId40"/>
    <p:sldId id="1189" r:id="rId41"/>
    <p:sldId id="1178" r:id="rId42"/>
    <p:sldId id="285" r:id="rId43"/>
    <p:sldId id="1191" r:id="rId44"/>
    <p:sldId id="1192" r:id="rId45"/>
    <p:sldId id="702" r:id="rId46"/>
    <p:sldId id="1034" r:id="rId47"/>
    <p:sldId id="264" r:id="rId48"/>
    <p:sldId id="1069" r:id="rId49"/>
    <p:sldId id="1146" r:id="rId50"/>
    <p:sldId id="1037" r:id="rId51"/>
    <p:sldId id="1147" r:id="rId52"/>
    <p:sldId id="1036" r:id="rId53"/>
    <p:sldId id="1035" r:id="rId54"/>
    <p:sldId id="772" r:id="rId55"/>
    <p:sldId id="1047" r:id="rId56"/>
    <p:sldId id="1050" r:id="rId57"/>
    <p:sldId id="1046" r:id="rId58"/>
    <p:sldId id="1045" r:id="rId59"/>
    <p:sldId id="1041" r:id="rId60"/>
    <p:sldId id="1044" r:id="rId61"/>
    <p:sldId id="1042" r:id="rId62"/>
    <p:sldId id="1038" r:id="rId63"/>
    <p:sldId id="1040" r:id="rId64"/>
    <p:sldId id="1027" r:id="rId65"/>
    <p:sldId id="1005" r:id="rId66"/>
    <p:sldId id="1137" r:id="rId67"/>
    <p:sldId id="1030" r:id="rId68"/>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E10360-8EF0-FA46-8C86-290529779F09}">
          <p14:sldIdLst>
            <p14:sldId id="386"/>
            <p14:sldId id="895"/>
            <p14:sldId id="1031"/>
            <p14:sldId id="894"/>
            <p14:sldId id="899"/>
            <p14:sldId id="900"/>
            <p14:sldId id="898"/>
            <p14:sldId id="699"/>
            <p14:sldId id="700"/>
          </p14:sldIdLst>
        </p14:section>
        <p14:section name="Fields and Their Parameterizations" id="{4CE8971F-E934-40F4-924D-B659D8A12D74}">
          <p14:sldIdLst>
            <p14:sldId id="1172"/>
            <p14:sldId id="1157"/>
            <p14:sldId id="1171"/>
            <p14:sldId id="1160"/>
            <p14:sldId id="1158"/>
            <p14:sldId id="1161"/>
            <p14:sldId id="1159"/>
            <p14:sldId id="1163"/>
            <p14:sldId id="1162"/>
            <p14:sldId id="1169"/>
            <p14:sldId id="1170"/>
            <p14:sldId id="1164"/>
            <p14:sldId id="1165"/>
            <p14:sldId id="1166"/>
            <p14:sldId id="1168"/>
            <p14:sldId id="1167"/>
            <p14:sldId id="1173"/>
            <p14:sldId id="1175"/>
            <p14:sldId id="1177"/>
            <p14:sldId id="1176"/>
            <p14:sldId id="1179"/>
            <p14:sldId id="1182"/>
            <p14:sldId id="1181"/>
            <p14:sldId id="1185"/>
            <p14:sldId id="1184"/>
            <p14:sldId id="1186"/>
            <p14:sldId id="1187"/>
            <p14:sldId id="1188"/>
            <p14:sldId id="1190"/>
            <p14:sldId id="1189"/>
          </p14:sldIdLst>
        </p14:section>
        <p14:section name="Neural Fields for 3D Reconstruction" id="{5B7CD96A-7354-41C4-B898-D66225C3BE94}">
          <p14:sldIdLst>
            <p14:sldId id="1178"/>
            <p14:sldId id="285"/>
            <p14:sldId id="1191"/>
            <p14:sldId id="1192"/>
            <p14:sldId id="702"/>
            <p14:sldId id="1034"/>
            <p14:sldId id="264"/>
            <p14:sldId id="1069"/>
            <p14:sldId id="1146"/>
            <p14:sldId id="1037"/>
            <p14:sldId id="1147"/>
            <p14:sldId id="1036"/>
            <p14:sldId id="1035"/>
            <p14:sldId id="772"/>
            <p14:sldId id="1047"/>
            <p14:sldId id="1050"/>
            <p14:sldId id="1046"/>
            <p14:sldId id="1045"/>
            <p14:sldId id="1041"/>
            <p14:sldId id="1044"/>
            <p14:sldId id="1042"/>
            <p14:sldId id="1038"/>
            <p14:sldId id="1040"/>
            <p14:sldId id="1027"/>
            <p14:sldId id="1005"/>
            <p14:sldId id="1137"/>
            <p14:sldId id="1030"/>
          </p14:sldIdLst>
        </p14:section>
      </p14:sectionLst>
    </p:ex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5A36A-C52A-4327-4F73-097086104B6D}" name="garvita tiwari" initials="gt" userId="e0d58576810cb43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00000"/>
    <a:srgbClr val="FFFFFF"/>
    <a:srgbClr val="BFBFBF"/>
    <a:srgbClr val="ECD2BA"/>
    <a:srgbClr val="EBB5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0AC3F-7A46-4A2F-B64B-CFF1021EF4AE}" v="1583" dt="2025-05-25T06:05:06.409"/>
    <p1510:client id="{8A637A6B-C042-4B0A-8D90-8D6B4BB10C7E}" v="17" dt="2025-05-26T13:43:49.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2"/>
    <p:restoredTop sz="78162" autoAdjust="0"/>
  </p:normalViewPr>
  <p:slideViewPr>
    <p:cSldViewPr snapToGrid="0">
      <p:cViewPr varScale="1">
        <p:scale>
          <a:sx n="101" d="100"/>
          <a:sy n="101" d="100"/>
        </p:scale>
        <p:origin x="2192" y="184"/>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Berndt" userId="H7IV1mmixvNBAUusL6bdgLBpfPePxChe/7Y6Q3+O0Yc=" providerId="None" clId="Web-{8A637A6B-C042-4B0A-8D90-8D6B4BB10C7E}"/>
    <pc:docChg chg="modSld">
      <pc:chgData name="Niklas Berndt" userId="H7IV1mmixvNBAUusL6bdgLBpfPePxChe/7Y6Q3+O0Yc=" providerId="None" clId="Web-{8A637A6B-C042-4B0A-8D90-8D6B4BB10C7E}" dt="2025-05-26T13:44:31.520" v="784"/>
      <pc:docMkLst>
        <pc:docMk/>
      </pc:docMkLst>
      <pc:sldChg chg="modSp">
        <pc:chgData name="Niklas Berndt" userId="H7IV1mmixvNBAUusL6bdgLBpfPePxChe/7Y6Q3+O0Yc=" providerId="None" clId="Web-{8A637A6B-C042-4B0A-8D90-8D6B4BB10C7E}" dt="2025-05-26T13:29:47.196" v="2" actId="20577"/>
        <pc:sldMkLst>
          <pc:docMk/>
          <pc:sldMk cId="1367724815" sldId="1162"/>
        </pc:sldMkLst>
        <pc:spChg chg="mod">
          <ac:chgData name="Niklas Berndt" userId="H7IV1mmixvNBAUusL6bdgLBpfPePxChe/7Y6Q3+O0Yc=" providerId="None" clId="Web-{8A637A6B-C042-4B0A-8D90-8D6B4BB10C7E}" dt="2025-05-26T13:29:47.196" v="2" actId="20577"/>
          <ac:spMkLst>
            <pc:docMk/>
            <pc:sldMk cId="1367724815" sldId="1162"/>
            <ac:spMk id="3" creationId="{8FD70469-E3A9-D750-78D0-7BE77364BC65}"/>
          </ac:spMkLst>
        </pc:spChg>
      </pc:sldChg>
      <pc:sldChg chg="modNotes">
        <pc:chgData name="Niklas Berndt" userId="H7IV1mmixvNBAUusL6bdgLBpfPePxChe/7Y6Q3+O0Yc=" providerId="None" clId="Web-{8A637A6B-C042-4B0A-8D90-8D6B4BB10C7E}" dt="2025-05-26T13:30:55.135" v="55"/>
        <pc:sldMkLst>
          <pc:docMk/>
          <pc:sldMk cId="1847797713" sldId="1175"/>
        </pc:sldMkLst>
      </pc:sldChg>
      <pc:sldChg chg="modSp">
        <pc:chgData name="Niklas Berndt" userId="H7IV1mmixvNBAUusL6bdgLBpfPePxChe/7Y6Q3+O0Yc=" providerId="None" clId="Web-{8A637A6B-C042-4B0A-8D90-8D6B4BB10C7E}" dt="2025-05-26T13:31:31.074" v="60" actId="1076"/>
        <pc:sldMkLst>
          <pc:docMk/>
          <pc:sldMk cId="727968582" sldId="1179"/>
        </pc:sldMkLst>
        <pc:graphicFrameChg chg="modGraphic">
          <ac:chgData name="Niklas Berndt" userId="H7IV1mmixvNBAUusL6bdgLBpfPePxChe/7Y6Q3+O0Yc=" providerId="None" clId="Web-{8A637A6B-C042-4B0A-8D90-8D6B4BB10C7E}" dt="2025-05-26T13:31:17.980" v="58"/>
          <ac:graphicFrameMkLst>
            <pc:docMk/>
            <pc:sldMk cId="727968582" sldId="1179"/>
            <ac:graphicFrameMk id="6" creationId="{0170C541-4593-2465-7DE3-2FBEDDCF833A}"/>
          </ac:graphicFrameMkLst>
        </pc:graphicFrameChg>
        <pc:picChg chg="mod">
          <ac:chgData name="Niklas Berndt" userId="H7IV1mmixvNBAUusL6bdgLBpfPePxChe/7Y6Q3+O0Yc=" providerId="None" clId="Web-{8A637A6B-C042-4B0A-8D90-8D6B4BB10C7E}" dt="2025-05-26T13:31:13.308" v="57" actId="1076"/>
          <ac:picMkLst>
            <pc:docMk/>
            <pc:sldMk cId="727968582" sldId="1179"/>
            <ac:picMk id="3" creationId="{5CD89A9D-0C03-BEC2-750F-0BAC16A686FA}"/>
          </ac:picMkLst>
        </pc:picChg>
        <pc:picChg chg="mod">
          <ac:chgData name="Niklas Berndt" userId="H7IV1mmixvNBAUusL6bdgLBpfPePxChe/7Y6Q3+O0Yc=" providerId="None" clId="Web-{8A637A6B-C042-4B0A-8D90-8D6B4BB10C7E}" dt="2025-05-26T13:31:11.714" v="56" actId="1076"/>
          <ac:picMkLst>
            <pc:docMk/>
            <pc:sldMk cId="727968582" sldId="1179"/>
            <ac:picMk id="5" creationId="{71F175C7-5E97-8D0D-CDF5-101CFC516464}"/>
          </ac:picMkLst>
        </pc:picChg>
        <pc:picChg chg="mod">
          <ac:chgData name="Niklas Berndt" userId="H7IV1mmixvNBAUusL6bdgLBpfPePxChe/7Y6Q3+O0Yc=" providerId="None" clId="Web-{8A637A6B-C042-4B0A-8D90-8D6B4BB10C7E}" dt="2025-05-26T13:31:31.074" v="60" actId="1076"/>
          <ac:picMkLst>
            <pc:docMk/>
            <pc:sldMk cId="727968582" sldId="1179"/>
            <ac:picMk id="13" creationId="{544988A9-D184-F585-66D4-1CB7FB5C00BF}"/>
          </ac:picMkLst>
        </pc:picChg>
        <pc:picChg chg="mod">
          <ac:chgData name="Niklas Berndt" userId="H7IV1mmixvNBAUusL6bdgLBpfPePxChe/7Y6Q3+O0Yc=" providerId="None" clId="Web-{8A637A6B-C042-4B0A-8D90-8D6B4BB10C7E}" dt="2025-05-26T13:31:26.871" v="59" actId="1076"/>
          <ac:picMkLst>
            <pc:docMk/>
            <pc:sldMk cId="727968582" sldId="1179"/>
            <ac:picMk id="14" creationId="{7D3D968E-92B8-916E-A1FA-CC9F40C990EC}"/>
          </ac:picMkLst>
        </pc:picChg>
      </pc:sldChg>
      <pc:sldChg chg="modNotes">
        <pc:chgData name="Niklas Berndt" userId="H7IV1mmixvNBAUusL6bdgLBpfPePxChe/7Y6Q3+O0Yc=" providerId="None" clId="Web-{8A637A6B-C042-4B0A-8D90-8D6B4BB10C7E}" dt="2025-05-26T13:33:32.125" v="251"/>
        <pc:sldMkLst>
          <pc:docMk/>
          <pc:sldMk cId="2224834177" sldId="1181"/>
        </pc:sldMkLst>
      </pc:sldChg>
      <pc:sldChg chg="modNotes">
        <pc:chgData name="Niklas Berndt" userId="H7IV1mmixvNBAUusL6bdgLBpfPePxChe/7Y6Q3+O0Yc=" providerId="None" clId="Web-{8A637A6B-C042-4B0A-8D90-8D6B4BB10C7E}" dt="2025-05-26T13:42:58.907" v="756"/>
        <pc:sldMkLst>
          <pc:docMk/>
          <pc:sldMk cId="571844329" sldId="1182"/>
        </pc:sldMkLst>
      </pc:sldChg>
      <pc:sldChg chg="modNotes">
        <pc:chgData name="Niklas Berndt" userId="H7IV1mmixvNBAUusL6bdgLBpfPePxChe/7Y6Q3+O0Yc=" providerId="None" clId="Web-{8A637A6B-C042-4B0A-8D90-8D6B4BB10C7E}" dt="2025-05-26T13:34:59.330" v="365"/>
        <pc:sldMkLst>
          <pc:docMk/>
          <pc:sldMk cId="1573826135" sldId="1184"/>
        </pc:sldMkLst>
      </pc:sldChg>
      <pc:sldChg chg="modNotes">
        <pc:chgData name="Niklas Berndt" userId="H7IV1mmixvNBAUusL6bdgLBpfPePxChe/7Y6Q3+O0Yc=" providerId="None" clId="Web-{8A637A6B-C042-4B0A-8D90-8D6B4BB10C7E}" dt="2025-05-26T13:34:19.970" v="315"/>
        <pc:sldMkLst>
          <pc:docMk/>
          <pc:sldMk cId="2613335941" sldId="1185"/>
        </pc:sldMkLst>
      </pc:sldChg>
      <pc:sldChg chg="modNotes">
        <pc:chgData name="Niklas Berndt" userId="H7IV1mmixvNBAUusL6bdgLBpfPePxChe/7Y6Q3+O0Yc=" providerId="None" clId="Web-{8A637A6B-C042-4B0A-8D90-8D6B4BB10C7E}" dt="2025-05-26T13:37:21.053" v="512"/>
        <pc:sldMkLst>
          <pc:docMk/>
          <pc:sldMk cId="1671469218" sldId="1186"/>
        </pc:sldMkLst>
      </pc:sldChg>
      <pc:sldChg chg="modNotes">
        <pc:chgData name="Niklas Berndt" userId="H7IV1mmixvNBAUusL6bdgLBpfPePxChe/7Y6Q3+O0Yc=" providerId="None" clId="Web-{8A637A6B-C042-4B0A-8D90-8D6B4BB10C7E}" dt="2025-05-26T13:37:31.163" v="541"/>
        <pc:sldMkLst>
          <pc:docMk/>
          <pc:sldMk cId="1585277036" sldId="1187"/>
        </pc:sldMkLst>
      </pc:sldChg>
      <pc:sldChg chg="modNotes">
        <pc:chgData name="Niklas Berndt" userId="H7IV1mmixvNBAUusL6bdgLBpfPePxChe/7Y6Q3+O0Yc=" providerId="None" clId="Web-{8A637A6B-C042-4B0A-8D90-8D6B4BB10C7E}" dt="2025-05-26T13:44:31.520" v="784"/>
        <pc:sldMkLst>
          <pc:docMk/>
          <pc:sldMk cId="1230200086" sldId="1188"/>
        </pc:sldMkLst>
      </pc:sldChg>
      <pc:sldChg chg="modNotes">
        <pc:chgData name="Niklas Berndt" userId="H7IV1mmixvNBAUusL6bdgLBpfPePxChe/7Y6Q3+O0Yc=" providerId="None" clId="Web-{8A637A6B-C042-4B0A-8D90-8D6B4BB10C7E}" dt="2025-05-26T13:43:48.378" v="777"/>
        <pc:sldMkLst>
          <pc:docMk/>
          <pc:sldMk cId="2246517276" sldId="11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17575-B081-7141-908E-3353447B4CC0}" type="datetimeFigureOut">
              <a:rPr lang="en-US" smtClean="0"/>
              <a:t>5/26/2025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201C5-0F8F-0D4D-BCEB-5FECC11E143A}" type="slidenum">
              <a:rPr lang="en-US" smtClean="0"/>
              <a:t>‹Nr.›</a:t>
            </a:fld>
            <a:endParaRPr lang="en-US"/>
          </a:p>
        </p:txBody>
      </p:sp>
    </p:spTree>
    <p:extLst>
      <p:ext uri="{BB962C8B-B14F-4D97-AF65-F5344CB8AC3E}">
        <p14:creationId xmlns:p14="http://schemas.microsoft.com/office/powerpoint/2010/main" val="2786864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start with why do we need implicit representation and what are other representations are out there, which might be useful for human/clothing modeling</a:t>
            </a:r>
          </a:p>
        </p:txBody>
      </p:sp>
      <p:sp>
        <p:nvSpPr>
          <p:cNvPr id="4" name="Slide Number Placeholder 3"/>
          <p:cNvSpPr>
            <a:spLocks noGrp="1"/>
          </p:cNvSpPr>
          <p:nvPr>
            <p:ph type="sldNum" sz="quarter" idx="5"/>
          </p:nvPr>
        </p:nvSpPr>
        <p:spPr/>
        <p:txBody>
          <a:bodyPr/>
          <a:lstStyle/>
          <a:p>
            <a:fld id="{7EA201C5-0F8F-0D4D-BCEB-5FECC11E143A}" type="slidenum">
              <a:rPr lang="en-US" smtClean="0"/>
              <a:t>2</a:t>
            </a:fld>
            <a:endParaRPr lang="en-US"/>
          </a:p>
        </p:txBody>
      </p:sp>
    </p:spTree>
    <p:extLst>
      <p:ext uri="{BB962C8B-B14F-4D97-AF65-F5344CB8AC3E}">
        <p14:creationId xmlns:p14="http://schemas.microsoft.com/office/powerpoint/2010/main" val="184106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The name field originates from physics</a:t>
            </a:r>
          </a:p>
        </p:txBody>
      </p:sp>
      <p:sp>
        <p:nvSpPr>
          <p:cNvPr id="4" name="Foliennummernplatzhalter 3"/>
          <p:cNvSpPr>
            <a:spLocks noGrp="1"/>
          </p:cNvSpPr>
          <p:nvPr>
            <p:ph type="sldNum" sz="quarter" idx="5"/>
          </p:nvPr>
        </p:nvSpPr>
        <p:spPr/>
        <p:txBody>
          <a:bodyPr/>
          <a:lstStyle/>
          <a:p>
            <a:fld id="{7EA201C5-0F8F-0D4D-BCEB-5FECC11E143A}" type="slidenum">
              <a:rPr lang="en-US" smtClean="0"/>
              <a:t>11</a:t>
            </a:fld>
            <a:endParaRPr lang="en-US"/>
          </a:p>
        </p:txBody>
      </p:sp>
    </p:spTree>
    <p:extLst>
      <p:ext uri="{BB962C8B-B14F-4D97-AF65-F5344CB8AC3E}">
        <p14:creationId xmlns:p14="http://schemas.microsoft.com/office/powerpoint/2010/main" val="3697298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Briefly tease Neural Radiance Fields as fields where each 3D point (with viewing angle) is mapped to color + density</a:t>
            </a:r>
          </a:p>
          <a:p>
            <a:r>
              <a:rPr lang="en-US" dirty="0">
                <a:ea typeface="Calibri"/>
                <a:cs typeface="Calibri"/>
              </a:rPr>
              <a:t>Next lecture will cover </a:t>
            </a:r>
            <a:r>
              <a:rPr lang="en-US" dirty="0" err="1">
                <a:ea typeface="Calibri"/>
                <a:cs typeface="Calibri"/>
              </a:rPr>
              <a:t>NeRFs</a:t>
            </a:r>
            <a:r>
              <a:rPr lang="en-US" dirty="0">
                <a:ea typeface="Calibri"/>
                <a:cs typeface="Calibri"/>
              </a:rPr>
              <a:t> in more detail. For now, it suffices to know that it models a field.</a:t>
            </a:r>
          </a:p>
        </p:txBody>
      </p:sp>
      <p:sp>
        <p:nvSpPr>
          <p:cNvPr id="4" name="Foliennummernplatzhalter 3"/>
          <p:cNvSpPr>
            <a:spLocks noGrp="1"/>
          </p:cNvSpPr>
          <p:nvPr>
            <p:ph type="sldNum" sz="quarter" idx="5"/>
          </p:nvPr>
        </p:nvSpPr>
        <p:spPr/>
        <p:txBody>
          <a:bodyPr/>
          <a:lstStyle/>
          <a:p>
            <a:fld id="{7EA201C5-0F8F-0D4D-BCEB-5FECC11E143A}" type="slidenum">
              <a:rPr lang="en-US" smtClean="0"/>
              <a:t>15</a:t>
            </a:fld>
            <a:endParaRPr lang="en-US"/>
          </a:p>
        </p:txBody>
      </p:sp>
    </p:spTree>
    <p:extLst>
      <p:ext uri="{BB962C8B-B14F-4D97-AF65-F5344CB8AC3E}">
        <p14:creationId xmlns:p14="http://schemas.microsoft.com/office/powerpoint/2010/main" val="77680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Usually the field mapping f is way too complicated to be written down explicitly. </a:t>
            </a:r>
            <a:endParaRPr lang="en-US" dirty="0">
              <a:ea typeface="Calibri"/>
              <a:cs typeface="Calibri"/>
            </a:endParaRPr>
          </a:p>
          <a:p>
            <a:r>
              <a:rPr lang="en-US">
                <a:ea typeface="Calibri"/>
                <a:cs typeface="Calibri"/>
              </a:rPr>
              <a:t>So we somehow have to parameterize fields.</a:t>
            </a:r>
            <a:endParaRPr lang="en-US" dirty="0">
              <a:ea typeface="Calibri"/>
              <a:cs typeface="Calibri"/>
            </a:endParaRPr>
          </a:p>
          <a:p>
            <a:endParaRPr lang="en-US" dirty="0">
              <a:ea typeface="Calibri"/>
              <a:cs typeface="Calibri"/>
            </a:endParaRPr>
          </a:p>
          <a:p>
            <a:r>
              <a:rPr lang="en-US">
                <a:ea typeface="Calibri"/>
                <a:cs typeface="Calibri"/>
              </a:rPr>
              <a:t>There are discrete methods like voxel grids and octrees where you essentially evaluate the field at specified control points and simply store those values. Then you can use them to approximate the field at arbitrary points in space.</a:t>
            </a:r>
          </a:p>
          <a:p>
            <a:endParaRPr lang="en-US" dirty="0">
              <a:ea typeface="Calibri"/>
              <a:cs typeface="Calibri"/>
            </a:endParaRPr>
          </a:p>
          <a:p>
            <a:r>
              <a:rPr lang="en-US" dirty="0">
                <a:ea typeface="Calibri"/>
                <a:cs typeface="Calibri"/>
              </a:rPr>
              <a:t>Of course, one could also try to parameterize a field by a neural network. In the case of SDF, you would have a Neural Network that gets as input some query point (</a:t>
            </a:r>
            <a:r>
              <a:rPr lang="en-US" err="1">
                <a:ea typeface="Calibri"/>
                <a:cs typeface="Calibri"/>
              </a:rPr>
              <a:t>x,y,z</a:t>
            </a:r>
            <a:r>
              <a:rPr lang="en-US">
                <a:ea typeface="Calibri"/>
                <a:cs typeface="Calibri"/>
              </a:rPr>
              <a:t>) and produces the signed distance of this point to a surface. These neural fields are inherently continuous and we know that theoretically, they can approximate any field to arbitrary precision.</a:t>
            </a:r>
            <a:endParaRPr lang="en-US" dirty="0">
              <a:ea typeface="Calibri"/>
              <a:cs typeface="Calibri"/>
            </a:endParaRPr>
          </a:p>
          <a:p>
            <a:endParaRPr lang="en-US" dirty="0">
              <a:ea typeface="Calibri"/>
              <a:cs typeface="Calibri"/>
            </a:endParaRPr>
          </a:p>
          <a:p>
            <a:r>
              <a:rPr lang="en-US" dirty="0">
                <a:ea typeface="Calibri"/>
                <a:cs typeface="Calibri"/>
              </a:rPr>
              <a:t>Finally, there are hybrid parameterizations that use the best of both worlds.</a:t>
            </a:r>
          </a:p>
        </p:txBody>
      </p:sp>
      <p:sp>
        <p:nvSpPr>
          <p:cNvPr id="4" name="Foliennummernplatzhalter 3"/>
          <p:cNvSpPr>
            <a:spLocks noGrp="1"/>
          </p:cNvSpPr>
          <p:nvPr>
            <p:ph type="sldNum" sz="quarter" idx="5"/>
          </p:nvPr>
        </p:nvSpPr>
        <p:spPr/>
        <p:txBody>
          <a:bodyPr/>
          <a:lstStyle/>
          <a:p>
            <a:fld id="{7EA201C5-0F8F-0D4D-BCEB-5FECC11E143A}" type="slidenum">
              <a:rPr lang="en-US" smtClean="0"/>
              <a:t>16</a:t>
            </a:fld>
            <a:endParaRPr lang="en-US"/>
          </a:p>
        </p:txBody>
      </p:sp>
    </p:spTree>
    <p:extLst>
      <p:ext uri="{BB962C8B-B14F-4D97-AF65-F5344CB8AC3E}">
        <p14:creationId xmlns:p14="http://schemas.microsoft.com/office/powerpoint/2010/main" val="178701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The general idea of discrete </a:t>
            </a:r>
            <a:r>
              <a:rPr lang="en-US" dirty="0" err="1">
                <a:ea typeface="Calibri"/>
                <a:cs typeface="Calibri"/>
              </a:rPr>
              <a:t>parametriziation</a:t>
            </a:r>
            <a:r>
              <a:rPr lang="en-US" dirty="0">
                <a:ea typeface="Calibri"/>
                <a:cs typeface="Calibri"/>
              </a:rPr>
              <a:t> of fields is to store the field value for some control points in 3D space and use those values to approximate the function for arbitrary points.</a:t>
            </a:r>
          </a:p>
        </p:txBody>
      </p:sp>
      <p:sp>
        <p:nvSpPr>
          <p:cNvPr id="4" name="Foliennummernplatzhalter 3"/>
          <p:cNvSpPr>
            <a:spLocks noGrp="1"/>
          </p:cNvSpPr>
          <p:nvPr>
            <p:ph type="sldNum" sz="quarter" idx="5"/>
          </p:nvPr>
        </p:nvSpPr>
        <p:spPr/>
        <p:txBody>
          <a:bodyPr/>
          <a:lstStyle/>
          <a:p>
            <a:fld id="{7EA201C5-0F8F-0D4D-BCEB-5FECC11E143A}" type="slidenum">
              <a:rPr lang="en-US" smtClean="0"/>
              <a:t>17</a:t>
            </a:fld>
            <a:endParaRPr lang="en-US"/>
          </a:p>
        </p:txBody>
      </p:sp>
    </p:spTree>
    <p:extLst>
      <p:ext uri="{BB962C8B-B14F-4D97-AF65-F5344CB8AC3E}">
        <p14:creationId xmlns:p14="http://schemas.microsoft.com/office/powerpoint/2010/main" val="242983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Voxel grids are discrete representations of fields</a:t>
            </a:r>
          </a:p>
          <a:p>
            <a:r>
              <a:rPr lang="en-US" dirty="0">
                <a:ea typeface="Calibri"/>
                <a:cs typeface="Calibri"/>
              </a:rPr>
              <a:t>You can make them continuous via trilinear interpolation</a:t>
            </a:r>
          </a:p>
        </p:txBody>
      </p:sp>
      <p:sp>
        <p:nvSpPr>
          <p:cNvPr id="4" name="Foliennummernplatzhalter 3"/>
          <p:cNvSpPr>
            <a:spLocks noGrp="1"/>
          </p:cNvSpPr>
          <p:nvPr>
            <p:ph type="sldNum" sz="quarter" idx="5"/>
          </p:nvPr>
        </p:nvSpPr>
        <p:spPr/>
        <p:txBody>
          <a:bodyPr/>
          <a:lstStyle/>
          <a:p>
            <a:fld id="{7EA201C5-0F8F-0D4D-BCEB-5FECC11E143A}" type="slidenum">
              <a:rPr lang="en-US" smtClean="0"/>
              <a:t>20</a:t>
            </a:fld>
            <a:endParaRPr lang="en-US"/>
          </a:p>
        </p:txBody>
      </p:sp>
    </p:spTree>
    <p:extLst>
      <p:ext uri="{BB962C8B-B14F-4D97-AF65-F5344CB8AC3E}">
        <p14:creationId xmlns:p14="http://schemas.microsoft.com/office/powerpoint/2010/main" val="842997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The core idea of neural fields is to simply represent the field by a neural network that can be queried for points in space / time</a:t>
            </a:r>
          </a:p>
          <a:p>
            <a:r>
              <a:rPr lang="en-US" dirty="0">
                <a:ea typeface="Calibri"/>
                <a:cs typeface="Calibri"/>
              </a:rPr>
              <a:t>Example: Neural Signed Distance Field</a:t>
            </a:r>
          </a:p>
          <a:p>
            <a:endParaRPr lang="en-US" dirty="0">
              <a:ea typeface="Calibri"/>
              <a:cs typeface="Calibri"/>
            </a:endParaRPr>
          </a:p>
          <a:p>
            <a:endParaRPr lang="en-US" dirty="0">
              <a:ea typeface="Calibri"/>
              <a:cs typeface="Calibri"/>
            </a:endParaRPr>
          </a:p>
        </p:txBody>
      </p:sp>
      <p:sp>
        <p:nvSpPr>
          <p:cNvPr id="4" name="Foliennummernplatzhalter 3"/>
          <p:cNvSpPr>
            <a:spLocks noGrp="1"/>
          </p:cNvSpPr>
          <p:nvPr>
            <p:ph type="sldNum" sz="quarter" idx="5"/>
          </p:nvPr>
        </p:nvSpPr>
        <p:spPr/>
        <p:txBody>
          <a:bodyPr/>
          <a:lstStyle/>
          <a:p>
            <a:fld id="{7EA201C5-0F8F-0D4D-BCEB-5FECC11E143A}" type="slidenum">
              <a:rPr lang="en-US" smtClean="0"/>
              <a:t>25</a:t>
            </a:fld>
            <a:endParaRPr lang="en-US"/>
          </a:p>
        </p:txBody>
      </p:sp>
    </p:spTree>
    <p:extLst>
      <p:ext uri="{BB962C8B-B14F-4D97-AF65-F5344CB8AC3E}">
        <p14:creationId xmlns:p14="http://schemas.microsoft.com/office/powerpoint/2010/main" val="152724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In 2019 there were 3 works that essentially had the same idea. </a:t>
            </a:r>
          </a:p>
          <a:p>
            <a:endParaRPr lang="en-US" dirty="0">
              <a:ea typeface="Calibri"/>
              <a:cs typeface="Calibri"/>
            </a:endParaRPr>
          </a:p>
          <a:p>
            <a:r>
              <a:rPr lang="en-US">
                <a:ea typeface="Calibri"/>
                <a:cs typeface="Calibri"/>
              </a:rPr>
              <a:t>These are also called Neural </a:t>
            </a:r>
            <a:r>
              <a:rPr lang="en-US" err="1">
                <a:ea typeface="Calibri"/>
                <a:cs typeface="Calibri"/>
              </a:rPr>
              <a:t>Implicits</a:t>
            </a:r>
            <a:r>
              <a:rPr lang="en-US" dirty="0">
                <a:ea typeface="Calibri"/>
                <a:cs typeface="Calibri"/>
              </a:rPr>
              <a:t> because they are neural representations of implicit functions like SDF, UDF, Occupancy that describe the 3D object</a:t>
            </a:r>
            <a:endParaRPr lang="en-US"/>
          </a:p>
        </p:txBody>
      </p:sp>
      <p:sp>
        <p:nvSpPr>
          <p:cNvPr id="4" name="Foliennummernplatzhalter 3"/>
          <p:cNvSpPr>
            <a:spLocks noGrp="1"/>
          </p:cNvSpPr>
          <p:nvPr>
            <p:ph type="sldNum" sz="quarter" idx="5"/>
          </p:nvPr>
        </p:nvSpPr>
        <p:spPr/>
        <p:txBody>
          <a:bodyPr/>
          <a:lstStyle/>
          <a:p>
            <a:fld id="{7EA201C5-0F8F-0D4D-BCEB-5FECC11E143A}" type="slidenum">
              <a:rPr lang="en-US" smtClean="0"/>
              <a:t>26</a:t>
            </a:fld>
            <a:endParaRPr lang="en-US"/>
          </a:p>
        </p:txBody>
      </p:sp>
    </p:spTree>
    <p:extLst>
      <p:ext uri="{BB962C8B-B14F-4D97-AF65-F5344CB8AC3E}">
        <p14:creationId xmlns:p14="http://schemas.microsoft.com/office/powerpoint/2010/main" val="123464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In theory, neural fields can represent any kind of signal</a:t>
            </a:r>
          </a:p>
          <a:p>
            <a:r>
              <a:rPr lang="en-US" dirty="0">
                <a:ea typeface="Calibri"/>
                <a:cs typeface="Calibri"/>
              </a:rPr>
              <a:t>Images, 3D distance/occupancy functions, audio signals, ...</a:t>
            </a:r>
          </a:p>
        </p:txBody>
      </p:sp>
      <p:sp>
        <p:nvSpPr>
          <p:cNvPr id="4" name="Foliennummernplatzhalter 3"/>
          <p:cNvSpPr>
            <a:spLocks noGrp="1"/>
          </p:cNvSpPr>
          <p:nvPr>
            <p:ph type="sldNum" sz="quarter" idx="5"/>
          </p:nvPr>
        </p:nvSpPr>
        <p:spPr/>
        <p:txBody>
          <a:bodyPr/>
          <a:lstStyle/>
          <a:p>
            <a:fld id="{7EA201C5-0F8F-0D4D-BCEB-5FECC11E143A}" type="slidenum">
              <a:rPr lang="en-US" smtClean="0"/>
              <a:t>27</a:t>
            </a:fld>
            <a:endParaRPr lang="en-US"/>
          </a:p>
        </p:txBody>
      </p:sp>
    </p:spTree>
    <p:extLst>
      <p:ext uri="{BB962C8B-B14F-4D97-AF65-F5344CB8AC3E}">
        <p14:creationId xmlns:p14="http://schemas.microsoft.com/office/powerpoint/2010/main" val="327490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It is important to note that neural fields are nothing "smart"</a:t>
            </a:r>
          </a:p>
          <a:p>
            <a:r>
              <a:rPr lang="en-US" dirty="0">
                <a:ea typeface="Calibri"/>
                <a:cs typeface="Calibri"/>
              </a:rPr>
              <a:t>They are just neural networks overfit to a specific scene</a:t>
            </a:r>
          </a:p>
          <a:p>
            <a:r>
              <a:rPr lang="en-US" dirty="0">
                <a:ea typeface="Calibri"/>
                <a:cs typeface="Calibri"/>
              </a:rPr>
              <a:t>They store the scene in their weights</a:t>
            </a:r>
          </a:p>
          <a:p>
            <a:r>
              <a:rPr lang="en-US" dirty="0">
                <a:ea typeface="Calibri"/>
                <a:cs typeface="Calibri"/>
              </a:rPr>
              <a:t>Intuitively, the network automatically assigns "more weights" to parts of the signal with high frequency detail</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7EA201C5-0F8F-0D4D-BCEB-5FECC11E143A}" type="slidenum">
              <a:rPr lang="en-US" smtClean="0"/>
              <a:t>29</a:t>
            </a:fld>
            <a:endParaRPr lang="en-US"/>
          </a:p>
        </p:txBody>
      </p:sp>
    </p:spTree>
    <p:extLst>
      <p:ext uri="{BB962C8B-B14F-4D97-AF65-F5344CB8AC3E}">
        <p14:creationId xmlns:p14="http://schemas.microsoft.com/office/powerpoint/2010/main" val="2760620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FC5B3-DF36-85E1-E396-DEE51F193B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E56451-E291-1D0C-C733-D0661FF5E7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830A18-4FBF-E1EB-EFAB-2FE8BFD461C3}"/>
              </a:ext>
            </a:extLst>
          </p:cNvPr>
          <p:cNvSpPr>
            <a:spLocks noGrp="1"/>
          </p:cNvSpPr>
          <p:nvPr>
            <p:ph type="body" idx="1"/>
          </p:nvPr>
        </p:nvSpPr>
        <p:spPr/>
        <p:txBody>
          <a:bodyPr/>
          <a:lstStyle/>
          <a:p>
            <a:r>
              <a:rPr lang="en-US" dirty="0"/>
              <a:t>Neural Fields parameterized by fully connected neural networks, can be costly to train and evaluate. Therefore, there are an abundance of strategies that try to reduce this cost by combining discrete and neural </a:t>
            </a:r>
            <a:r>
              <a:rPr lang="en-US"/>
              <a:t>approaches.</a:t>
            </a:r>
            <a:endParaRPr lang="de-DE"/>
          </a:p>
          <a:p>
            <a:r>
              <a:rPr lang="en-US" dirty="0"/>
              <a:t>At the core of these hybrid approaches, a small(!) neural network is augmented by some discrete representation of trainable feature vectors whose values are jointly </a:t>
            </a:r>
            <a:r>
              <a:rPr lang="en-US" err="1"/>
              <a:t>otimized</a:t>
            </a:r>
            <a:r>
              <a:rPr lang="en-US"/>
              <a:t>. </a:t>
            </a:r>
            <a:endParaRPr lang="de-DE">
              <a:ea typeface="Calibri"/>
              <a:cs typeface="Calibri"/>
            </a:endParaRPr>
          </a:p>
          <a:p>
            <a:r>
              <a:rPr lang="en-US" dirty="0">
                <a:ea typeface="Calibri"/>
                <a:cs typeface="Calibri"/>
              </a:rPr>
              <a:t>This way, the network does no longer have to do all the heavy lifting, but is aided by some discrete structure that captures spatial features of the signal.</a:t>
            </a:r>
          </a:p>
          <a:p>
            <a:endParaRPr lang="en-US" dirty="0">
              <a:ea typeface="Calibri"/>
              <a:cs typeface="Calibri"/>
            </a:endParaRPr>
          </a:p>
        </p:txBody>
      </p:sp>
      <p:sp>
        <p:nvSpPr>
          <p:cNvPr id="4" name="Foliennummernplatzhalter 3">
            <a:extLst>
              <a:ext uri="{FF2B5EF4-FFF2-40B4-BE49-F238E27FC236}">
                <a16:creationId xmlns:a16="http://schemas.microsoft.com/office/drawing/2014/main" id="{46470453-7E3A-0BE6-75A4-EC960EB77D2C}"/>
              </a:ext>
            </a:extLst>
          </p:cNvPr>
          <p:cNvSpPr>
            <a:spLocks noGrp="1"/>
          </p:cNvSpPr>
          <p:nvPr>
            <p:ph type="sldNum" sz="quarter" idx="5"/>
          </p:nvPr>
        </p:nvSpPr>
        <p:spPr/>
        <p:txBody>
          <a:bodyPr/>
          <a:lstStyle/>
          <a:p>
            <a:fld id="{7EA201C5-0F8F-0D4D-BCEB-5FECC11E143A}" type="slidenum">
              <a:rPr lang="en-US" smtClean="0"/>
              <a:t>31</a:t>
            </a:fld>
            <a:endParaRPr lang="en-US"/>
          </a:p>
        </p:txBody>
      </p:sp>
    </p:spTree>
    <p:extLst>
      <p:ext uri="{BB962C8B-B14F-4D97-AF65-F5344CB8AC3E}">
        <p14:creationId xmlns:p14="http://schemas.microsoft.com/office/powerpoint/2010/main" val="329328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need a representation that works well with neural network, is flexible and can model high frequency details. Let's look at some of the representation which has been used widely.</a:t>
            </a:r>
            <a:endParaRPr lang="en-US"/>
          </a:p>
        </p:txBody>
      </p:sp>
      <p:sp>
        <p:nvSpPr>
          <p:cNvPr id="4" name="Slide Number Placeholder 3"/>
          <p:cNvSpPr>
            <a:spLocks noGrp="1"/>
          </p:cNvSpPr>
          <p:nvPr>
            <p:ph type="sldNum" sz="quarter" idx="5"/>
          </p:nvPr>
        </p:nvSpPr>
        <p:spPr/>
        <p:txBody>
          <a:bodyPr/>
          <a:lstStyle/>
          <a:p>
            <a:fld id="{7EA201C5-0F8F-0D4D-BCEB-5FECC11E143A}" type="slidenum">
              <a:rPr lang="en-US" smtClean="0"/>
              <a:t>3</a:t>
            </a:fld>
            <a:endParaRPr lang="en-US"/>
          </a:p>
        </p:txBody>
      </p:sp>
    </p:spTree>
    <p:extLst>
      <p:ext uri="{BB962C8B-B14F-4D97-AF65-F5344CB8AC3E}">
        <p14:creationId xmlns:p14="http://schemas.microsoft.com/office/powerpoint/2010/main" val="56614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idea: Store some learnable features in a voxel grid</a:t>
            </a:r>
          </a:p>
          <a:p>
            <a:r>
              <a:rPr lang="en-US" dirty="0">
                <a:ea typeface="Calibri"/>
                <a:cs typeface="Calibri"/>
              </a:rPr>
              <a:t>Smaller neural network takes 3D point p together with the trilinear interpolated feature of that point as input and produces occupancy / distance function / …</a:t>
            </a:r>
          </a:p>
          <a:p>
            <a:r>
              <a:rPr lang="en-US" dirty="0">
                <a:ea typeface="Calibri"/>
                <a:cs typeface="Calibri"/>
              </a:rPr>
              <a:t>There are many works that do something similar, one of them is from our group and we will discuss in more detail later</a:t>
            </a:r>
          </a:p>
          <a:p>
            <a:endParaRPr lang="en-US" dirty="0">
              <a:ea typeface="Calibri"/>
              <a:cs typeface="Calibri"/>
            </a:endParaRPr>
          </a:p>
        </p:txBody>
      </p:sp>
      <p:sp>
        <p:nvSpPr>
          <p:cNvPr id="4" name="Foliennummernplatzhalter 3"/>
          <p:cNvSpPr>
            <a:spLocks noGrp="1"/>
          </p:cNvSpPr>
          <p:nvPr>
            <p:ph type="sldNum" sz="quarter" idx="5"/>
          </p:nvPr>
        </p:nvSpPr>
        <p:spPr/>
        <p:txBody>
          <a:bodyPr/>
          <a:lstStyle/>
          <a:p>
            <a:fld id="{7EA201C5-0F8F-0D4D-BCEB-5FECC11E143A}" type="slidenum">
              <a:rPr lang="en-US" smtClean="0"/>
              <a:t>32</a:t>
            </a:fld>
            <a:endParaRPr lang="en-US"/>
          </a:p>
        </p:txBody>
      </p:sp>
    </p:spTree>
    <p:extLst>
      <p:ext uri="{BB962C8B-B14F-4D97-AF65-F5344CB8AC3E}">
        <p14:creationId xmlns:p14="http://schemas.microsoft.com/office/powerpoint/2010/main" val="178190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You can of course also use something different than a 3D voxel grid to store your learnable features</a:t>
            </a:r>
          </a:p>
          <a:p>
            <a:r>
              <a:rPr lang="en-US" dirty="0">
                <a:ea typeface="Calibri"/>
                <a:cs typeface="Calibri"/>
              </a:rPr>
              <a:t>E.g. a feature plane + orthographic projection of p onto that plane</a:t>
            </a:r>
          </a:p>
        </p:txBody>
      </p:sp>
      <p:sp>
        <p:nvSpPr>
          <p:cNvPr id="4" name="Foliennummernplatzhalter 3"/>
          <p:cNvSpPr>
            <a:spLocks noGrp="1"/>
          </p:cNvSpPr>
          <p:nvPr>
            <p:ph type="sldNum" sz="quarter" idx="5"/>
          </p:nvPr>
        </p:nvSpPr>
        <p:spPr/>
        <p:txBody>
          <a:bodyPr/>
          <a:lstStyle/>
          <a:p>
            <a:fld id="{7EA201C5-0F8F-0D4D-BCEB-5FECC11E143A}" type="slidenum">
              <a:rPr lang="en-US" smtClean="0"/>
              <a:t>33</a:t>
            </a:fld>
            <a:endParaRPr lang="en-US"/>
          </a:p>
        </p:txBody>
      </p:sp>
    </p:spTree>
    <p:extLst>
      <p:ext uri="{BB962C8B-B14F-4D97-AF65-F5344CB8AC3E}">
        <p14:creationId xmlns:p14="http://schemas.microsoft.com/office/powerpoint/2010/main" val="764369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Trilinear representation maps onto three axis aligned planes, adds the features and passes them through a shallow MLP</a:t>
            </a:r>
          </a:p>
        </p:txBody>
      </p:sp>
      <p:sp>
        <p:nvSpPr>
          <p:cNvPr id="4" name="Foliennummernplatzhalter 3"/>
          <p:cNvSpPr>
            <a:spLocks noGrp="1"/>
          </p:cNvSpPr>
          <p:nvPr>
            <p:ph type="sldNum" sz="quarter" idx="5"/>
          </p:nvPr>
        </p:nvSpPr>
        <p:spPr/>
        <p:txBody>
          <a:bodyPr/>
          <a:lstStyle/>
          <a:p>
            <a:fld id="{7EA201C5-0F8F-0D4D-BCEB-5FECC11E143A}" type="slidenum">
              <a:rPr lang="en-US" smtClean="0"/>
              <a:t>34</a:t>
            </a:fld>
            <a:endParaRPr lang="en-US"/>
          </a:p>
        </p:txBody>
      </p:sp>
    </p:spTree>
    <p:extLst>
      <p:ext uri="{BB962C8B-B14F-4D97-AF65-F5344CB8AC3E}">
        <p14:creationId xmlns:p14="http://schemas.microsoft.com/office/powerpoint/2010/main" val="201893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We can also, again, replace the voxel grid by an octree. This way we can vary the level of detail</a:t>
            </a:r>
            <a:endParaRPr lang="en-US" dirty="0"/>
          </a:p>
          <a:p>
            <a:r>
              <a:rPr lang="en-US" dirty="0">
                <a:ea typeface="Calibri"/>
                <a:cs typeface="Calibri"/>
              </a:rPr>
              <a:t>Each cell in the octree now has a feature vector attached to it</a:t>
            </a:r>
          </a:p>
          <a:p>
            <a:endParaRPr lang="en-US" dirty="0">
              <a:ea typeface="Calibri"/>
              <a:cs typeface="Calibri"/>
            </a:endParaRPr>
          </a:p>
          <a:p>
            <a:r>
              <a:rPr lang="en-US" dirty="0"/>
              <a:t>We encode our neural SDF using a sparse voxel octree (SVO) which holds a collection of features Z. The levels of</a:t>
            </a:r>
            <a:endParaRPr lang="de-DE" dirty="0">
              <a:ea typeface="Calibri"/>
              <a:cs typeface="Calibri"/>
            </a:endParaRPr>
          </a:p>
          <a:p>
            <a:r>
              <a:rPr lang="en-US" dirty="0"/>
              <a:t>the SVO define levels of detail (LODs) and the voxel corners contain feature vectors defining local surface segments. Given query point x and LOD L, we</a:t>
            </a:r>
            <a:endParaRPr lang="de-DE" dirty="0"/>
          </a:p>
          <a:p>
            <a:r>
              <a:rPr lang="en-US" dirty="0"/>
              <a:t>find corresponding voxels V1:L, </a:t>
            </a:r>
            <a:r>
              <a:rPr lang="en-US" dirty="0" err="1"/>
              <a:t>trilinearly</a:t>
            </a:r>
            <a:r>
              <a:rPr lang="en-US" dirty="0"/>
              <a:t> interpolate their corners z(j)</a:t>
            </a:r>
            <a:endParaRPr lang="de-DE" dirty="0"/>
          </a:p>
          <a:p>
            <a:r>
              <a:rPr lang="en-US" dirty="0"/>
              <a:t>V up to L and sum to obtain a feature vector z(x). Together with x,</a:t>
            </a:r>
            <a:endParaRPr lang="de-DE" dirty="0"/>
          </a:p>
          <a:p>
            <a:r>
              <a:rPr lang="en-US" dirty="0"/>
              <a:t>this feature is fed into a small MLP </a:t>
            </a:r>
            <a:r>
              <a:rPr lang="en-US" dirty="0" err="1"/>
              <a:t>fθL</a:t>
            </a:r>
            <a:r>
              <a:rPr lang="en-US" dirty="0"/>
              <a:t> to obtain a signed distancê dL. We jointly optimize MLP parameters θ and features Z end-to-end</a:t>
            </a:r>
            <a:endParaRPr lang="de-DE" dirty="0"/>
          </a:p>
        </p:txBody>
      </p:sp>
      <p:sp>
        <p:nvSpPr>
          <p:cNvPr id="4" name="Foliennummernplatzhalter 3"/>
          <p:cNvSpPr>
            <a:spLocks noGrp="1"/>
          </p:cNvSpPr>
          <p:nvPr>
            <p:ph type="sldNum" sz="quarter" idx="5"/>
          </p:nvPr>
        </p:nvSpPr>
        <p:spPr/>
        <p:txBody>
          <a:bodyPr/>
          <a:lstStyle/>
          <a:p>
            <a:fld id="{7EA201C5-0F8F-0D4D-BCEB-5FECC11E143A}" type="slidenum">
              <a:rPr lang="en-US" smtClean="0"/>
              <a:t>35</a:t>
            </a:fld>
            <a:endParaRPr lang="en-US"/>
          </a:p>
        </p:txBody>
      </p:sp>
    </p:spTree>
    <p:extLst>
      <p:ext uri="{BB962C8B-B14F-4D97-AF65-F5344CB8AC3E}">
        <p14:creationId xmlns:p14="http://schemas.microsoft.com/office/powerpoint/2010/main" val="215662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Reconstructions at different levels of detail</a:t>
            </a:r>
            <a:endParaRPr lang="de-DE" dirty="0"/>
          </a:p>
        </p:txBody>
      </p:sp>
      <p:sp>
        <p:nvSpPr>
          <p:cNvPr id="4" name="Foliennummernplatzhalter 3"/>
          <p:cNvSpPr>
            <a:spLocks noGrp="1"/>
          </p:cNvSpPr>
          <p:nvPr>
            <p:ph type="sldNum" sz="quarter" idx="5"/>
          </p:nvPr>
        </p:nvSpPr>
        <p:spPr/>
        <p:txBody>
          <a:bodyPr/>
          <a:lstStyle/>
          <a:p>
            <a:fld id="{7EA201C5-0F8F-0D4D-BCEB-5FECC11E143A}" type="slidenum">
              <a:rPr lang="en-US" smtClean="0"/>
              <a:t>36</a:t>
            </a:fld>
            <a:endParaRPr lang="en-US"/>
          </a:p>
        </p:txBody>
      </p:sp>
    </p:spTree>
    <p:extLst>
      <p:ext uri="{BB962C8B-B14F-4D97-AF65-F5344CB8AC3E}">
        <p14:creationId xmlns:p14="http://schemas.microsoft.com/office/powerpoint/2010/main" val="373530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for a given input coordinate x, we find the surrounding voxels at 𝐿 resolution levels and</a:t>
            </a:r>
            <a:endParaRPr lang="en-US" dirty="0">
              <a:ea typeface="Calibri"/>
              <a:cs typeface="Calibri"/>
            </a:endParaRPr>
          </a:p>
          <a:p>
            <a:r>
              <a:rPr lang="en-US" dirty="0"/>
              <a:t>assign indices to their corners by hashing their integer coordinates. (2) for all resulting corner indices, we look up the corresponding 𝐹 -dimensional feature</a:t>
            </a:r>
            <a:endParaRPr lang="en-US" dirty="0">
              <a:ea typeface="Calibri"/>
              <a:cs typeface="Calibri"/>
            </a:endParaRPr>
          </a:p>
          <a:p>
            <a:r>
              <a:rPr lang="en-US" dirty="0"/>
              <a:t>vectors from the hash tables 𝜃𝑙 and (3) linearly interpolate them according to the relative position of x within the respective 𝑙-</a:t>
            </a:r>
            <a:r>
              <a:rPr lang="en-US" dirty="0" err="1"/>
              <a:t>th</a:t>
            </a:r>
            <a:r>
              <a:rPr lang="en-US" dirty="0"/>
              <a:t> voxel. (4) we concatenate the</a:t>
            </a:r>
            <a:endParaRPr lang="en-US" dirty="0">
              <a:ea typeface="Calibri"/>
              <a:cs typeface="Calibri"/>
            </a:endParaRPr>
          </a:p>
          <a:p>
            <a:r>
              <a:rPr lang="en-US" dirty="0"/>
              <a:t>result of each level, as well as auxiliary inputs 𝜉 , producing the encoded MLP input 𝑦 , which (5) is evaluated last. To train the encoding, loss</a:t>
            </a:r>
            <a:endParaRPr lang="en-US" dirty="0">
              <a:ea typeface="Calibri"/>
              <a:cs typeface="Calibri"/>
            </a:endParaRPr>
          </a:p>
          <a:p>
            <a:r>
              <a:rPr lang="en-US" dirty="0"/>
              <a:t>gradients are backpropagated through the MLP (5), the concatenation (4), the linear interpolation (3), and then accumulated in the looked-up feature vectors.</a:t>
            </a:r>
          </a:p>
          <a:p>
            <a:r>
              <a:rPr lang="en-US" dirty="0"/>
              <a:t>The multiresolution structure allows the network to disambiguate hash collisions. </a:t>
            </a:r>
            <a:endParaRPr lang="en-US" dirty="0">
              <a:ea typeface="Calibri"/>
              <a:cs typeface="Calibri"/>
            </a:endParaRPr>
          </a:p>
          <a:p>
            <a:endParaRPr lang="en-US" dirty="0"/>
          </a:p>
          <a:p>
            <a:r>
              <a:rPr lang="en-US" dirty="0"/>
              <a:t>This achieves a combined speedup of several orders of magnitude, enabling</a:t>
            </a:r>
            <a:endParaRPr lang="en-US" dirty="0">
              <a:ea typeface="Calibri"/>
              <a:cs typeface="Calibri"/>
            </a:endParaRPr>
          </a:p>
          <a:p>
            <a:r>
              <a:rPr lang="en-US" dirty="0"/>
              <a:t>training of high-quality neural graphics primitives in a matter of seconds</a:t>
            </a:r>
          </a:p>
        </p:txBody>
      </p:sp>
      <p:sp>
        <p:nvSpPr>
          <p:cNvPr id="4" name="Slide Number Placeholder 3"/>
          <p:cNvSpPr>
            <a:spLocks noGrp="1"/>
          </p:cNvSpPr>
          <p:nvPr>
            <p:ph type="sldNum" sz="quarter" idx="5"/>
          </p:nvPr>
        </p:nvSpPr>
        <p:spPr/>
        <p:txBody>
          <a:bodyPr/>
          <a:lstStyle/>
          <a:p>
            <a:fld id="{7EA201C5-0F8F-0D4D-BCEB-5FECC11E143A}" type="slidenum">
              <a:rPr lang="en-US" smtClean="0"/>
              <a:t>37</a:t>
            </a:fld>
            <a:endParaRPr lang="en-US"/>
          </a:p>
        </p:txBody>
      </p:sp>
    </p:spTree>
    <p:extLst>
      <p:ext uri="{BB962C8B-B14F-4D97-AF65-F5344CB8AC3E}">
        <p14:creationId xmlns:p14="http://schemas.microsoft.com/office/powerpoint/2010/main" val="252891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Left: </a:t>
            </a:r>
            <a:r>
              <a:rPr lang="en-US" dirty="0"/>
              <a:t>Real-time training progress on the image task where the neural network learns the mapping from 2D coordinates to RGB colors of a high-resolution image. Note that in this video, the network is trained from scratch—but converges so quickly you may miss it if you blink!</a:t>
            </a:r>
          </a:p>
          <a:p>
            <a:r>
              <a:rPr lang="en-US"/>
              <a:t>Right: Real-time training progress on various SDF </a:t>
            </a:r>
            <a:r>
              <a:rPr lang="en-US" err="1"/>
              <a:t>datsets</a:t>
            </a:r>
            <a:r>
              <a:rPr lang="en-US" dirty="0"/>
              <a:t>. Training data is generated on the fly from the ground-truth mesh</a:t>
            </a:r>
            <a:endParaRPr lang="de-DE">
              <a:ea typeface="Calibri"/>
              <a:cs typeface="Calibri"/>
            </a:endParaRPr>
          </a:p>
        </p:txBody>
      </p:sp>
      <p:sp>
        <p:nvSpPr>
          <p:cNvPr id="4" name="Foliennummernplatzhalter 3"/>
          <p:cNvSpPr>
            <a:spLocks noGrp="1"/>
          </p:cNvSpPr>
          <p:nvPr>
            <p:ph type="sldNum" sz="quarter" idx="5"/>
          </p:nvPr>
        </p:nvSpPr>
        <p:spPr/>
        <p:txBody>
          <a:bodyPr/>
          <a:lstStyle/>
          <a:p>
            <a:fld id="{7EA201C5-0F8F-0D4D-BCEB-5FECC11E143A}" type="slidenum">
              <a:rPr lang="en-US" smtClean="0"/>
              <a:t>38</a:t>
            </a:fld>
            <a:endParaRPr lang="en-US"/>
          </a:p>
        </p:txBody>
      </p:sp>
    </p:spTree>
    <p:extLst>
      <p:ext uri="{BB962C8B-B14F-4D97-AF65-F5344CB8AC3E}">
        <p14:creationId xmlns:p14="http://schemas.microsoft.com/office/powerpoint/2010/main" val="105420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Summary</a:t>
            </a:r>
          </a:p>
        </p:txBody>
      </p:sp>
      <p:sp>
        <p:nvSpPr>
          <p:cNvPr id="4" name="Foliennummernplatzhalter 3"/>
          <p:cNvSpPr>
            <a:spLocks noGrp="1"/>
          </p:cNvSpPr>
          <p:nvPr>
            <p:ph type="sldNum" sz="quarter" idx="5"/>
          </p:nvPr>
        </p:nvSpPr>
        <p:spPr/>
        <p:txBody>
          <a:bodyPr/>
          <a:lstStyle/>
          <a:p>
            <a:fld id="{7EA201C5-0F8F-0D4D-BCEB-5FECC11E143A}" type="slidenum">
              <a:rPr lang="en-US" smtClean="0"/>
              <a:t>39</a:t>
            </a:fld>
            <a:endParaRPr lang="en-US"/>
          </a:p>
        </p:txBody>
      </p:sp>
    </p:spTree>
    <p:extLst>
      <p:ext uri="{BB962C8B-B14F-4D97-AF65-F5344CB8AC3E}">
        <p14:creationId xmlns:p14="http://schemas.microsoft.com/office/powerpoint/2010/main" val="2689808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00C9A-FEB4-4134-7B73-2B34A7817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DC19E-7993-FFBE-F23B-33578DA78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30980-DF30-CB98-96AB-FB9E74502EBF}"/>
              </a:ext>
            </a:extLst>
          </p:cNvPr>
          <p:cNvSpPr>
            <a:spLocks noGrp="1"/>
          </p:cNvSpPr>
          <p:nvPr>
            <p:ph type="body" idx="1"/>
          </p:nvPr>
        </p:nvSpPr>
        <p:spPr/>
        <p:txBody>
          <a:bodyPr/>
          <a:lstStyle/>
          <a:p>
            <a:r>
              <a:rPr lang="en-US" dirty="0">
                <a:ea typeface="Calibri"/>
                <a:cs typeface="Calibri"/>
              </a:rPr>
              <a:t>In this lecture we will talk about neural fields. Very general concept that can be applied to all kinds of data (not only 3D) but we will mainly focus on neural fields for 3D computer vision / graphics</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1BC746AC-B879-AEBC-C6EA-BF1663E73C5C}"/>
              </a:ext>
            </a:extLst>
          </p:cNvPr>
          <p:cNvSpPr>
            <a:spLocks noGrp="1"/>
          </p:cNvSpPr>
          <p:nvPr>
            <p:ph type="sldNum" sz="quarter" idx="5"/>
          </p:nvPr>
        </p:nvSpPr>
        <p:spPr/>
        <p:txBody>
          <a:bodyPr/>
          <a:lstStyle/>
          <a:p>
            <a:fld id="{7EA201C5-0F8F-0D4D-BCEB-5FECC11E143A}" type="slidenum">
              <a:rPr lang="en-US" smtClean="0"/>
              <a:t>40</a:t>
            </a:fld>
            <a:endParaRPr lang="en-US"/>
          </a:p>
        </p:txBody>
      </p:sp>
    </p:spTree>
    <p:extLst>
      <p:ext uri="{BB962C8B-B14F-4D97-AF65-F5344CB8AC3E}">
        <p14:creationId xmlns:p14="http://schemas.microsoft.com/office/powerpoint/2010/main" val="218268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de043cbe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de043cbe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So far we have only looked at the general idea behind neural fields, where we learn some network that represents an implicit representation of scene geometry (e.g. SDF, Occupancy,…)</a:t>
            </a:r>
          </a:p>
          <a:p>
            <a:r>
              <a:rPr lang="en-US" dirty="0">
                <a:ea typeface="Calibri"/>
                <a:cs typeface="Calibri"/>
              </a:rPr>
              <a:t>This is done by overfitting a network to a single scene. </a:t>
            </a:r>
            <a:endParaRPr lang="en-US" dirty="0"/>
          </a:p>
          <a:p>
            <a:r>
              <a:rPr lang="en-US" dirty="0"/>
              <a:t>Storing a single shape/scene in a neural network has its </a:t>
            </a:r>
            <a:r>
              <a:rPr lang="en-US" dirty="0" err="1"/>
              <a:t>usecases</a:t>
            </a:r>
            <a:r>
              <a:rPr lang="en-US" dirty="0"/>
              <a:t>, but is not that useful. More </a:t>
            </a:r>
            <a:r>
              <a:rPr lang="en-US" dirty="0" err="1"/>
              <a:t>sueful</a:t>
            </a:r>
            <a:r>
              <a:rPr lang="en-US" dirty="0"/>
              <a:t> is to generalize to different shapes and objects.</a:t>
            </a:r>
          </a:p>
          <a:p>
            <a:r>
              <a:rPr lang="en-US" dirty="0">
                <a:ea typeface="Calibri"/>
                <a:cs typeface="Calibri"/>
              </a:rPr>
              <a:t>We will revisit this in the next lecture on neural radiance fields, but today we want to see how neural fields can be used for 3D reconstruction tasks.</a:t>
            </a:r>
          </a:p>
          <a:p>
            <a:endParaRPr lang="en-US" dirty="0">
              <a:ea typeface="Calibri"/>
              <a:cs typeface="Calibri"/>
            </a:endParaRPr>
          </a:p>
        </p:txBody>
      </p:sp>
    </p:spTree>
    <p:extLst>
      <p:ext uri="{BB962C8B-B14F-4D97-AF65-F5344CB8AC3E}">
        <p14:creationId xmlns:p14="http://schemas.microsoft.com/office/powerpoint/2010/main" val="2694484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mathcal</a:t>
            </a:r>
            <a:r>
              <a:rPr lang="en-US" dirty="0"/>
              <a:t>{O}(n^3)</a:t>
            </a:r>
          </a:p>
          <a:p>
            <a:endParaRPr lang="en-US">
              <a:cs typeface="Calibri"/>
            </a:endParaRPr>
          </a:p>
          <a:p>
            <a:r>
              <a:rPr lang="en-US" dirty="0">
                <a:cs typeface="Calibri"/>
              </a:rPr>
              <a:t>First is voxel based representation, which is just the extension of image grids/pixels to 3D</a:t>
            </a:r>
            <a:endParaRPr lang="en-US" dirty="0">
              <a:ea typeface="Calibri"/>
              <a:cs typeface="Calibri"/>
            </a:endParaRPr>
          </a:p>
          <a:p>
            <a:r>
              <a:rPr lang="en-US" dirty="0">
                <a:cs typeface="Calibri"/>
              </a:rPr>
              <a:t>Explain problems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EA201C5-0F8F-0D4D-BCEB-5FECC11E143A}" type="slidenum">
              <a:rPr lang="en-US" smtClean="0"/>
              <a:t>4</a:t>
            </a:fld>
            <a:endParaRPr lang="en-US"/>
          </a:p>
        </p:txBody>
      </p:sp>
    </p:spTree>
    <p:extLst>
      <p:ext uri="{BB962C8B-B14F-4D97-AF65-F5344CB8AC3E}">
        <p14:creationId xmlns:p14="http://schemas.microsoft.com/office/powerpoint/2010/main" val="3962021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We might be interested in tasks like voxel super resolution, point cloud completion etc. </a:t>
            </a:r>
          </a:p>
          <a:p>
            <a:r>
              <a:rPr lang="en-US" dirty="0">
                <a:ea typeface="Calibri"/>
                <a:cs typeface="Calibri"/>
              </a:rPr>
              <a:t>In such tasks the input is a deficient 3D geometry, and the goal is to reconstruct the high frequency details, missing parts </a:t>
            </a:r>
            <a:r>
              <a:rPr lang="en-US" dirty="0" err="1">
                <a:ea typeface="Calibri"/>
                <a:cs typeface="Calibri"/>
              </a:rPr>
              <a:t>etc</a:t>
            </a:r>
          </a:p>
        </p:txBody>
      </p:sp>
      <p:sp>
        <p:nvSpPr>
          <p:cNvPr id="4" name="Foliennummernplatzhalter 3"/>
          <p:cNvSpPr>
            <a:spLocks noGrp="1"/>
          </p:cNvSpPr>
          <p:nvPr>
            <p:ph type="sldNum" sz="quarter" idx="5"/>
          </p:nvPr>
        </p:nvSpPr>
        <p:spPr/>
        <p:txBody>
          <a:bodyPr/>
          <a:lstStyle/>
          <a:p>
            <a:fld id="{7EA201C5-0F8F-0D4D-BCEB-5FECC11E143A}" type="slidenum">
              <a:rPr lang="en-US" smtClean="0"/>
              <a:t>42</a:t>
            </a:fld>
            <a:endParaRPr lang="en-US"/>
          </a:p>
        </p:txBody>
      </p:sp>
    </p:spTree>
    <p:extLst>
      <p:ext uri="{BB962C8B-B14F-4D97-AF65-F5344CB8AC3E}">
        <p14:creationId xmlns:p14="http://schemas.microsoft.com/office/powerpoint/2010/main" val="4011320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85D8231D-6419-69E9-6DE3-7CB7EBC9F38B}"/>
            </a:ext>
          </a:extLst>
        </p:cNvPr>
        <p:cNvGrpSpPr/>
        <p:nvPr/>
      </p:nvGrpSpPr>
      <p:grpSpPr>
        <a:xfrm>
          <a:off x="0" y="0"/>
          <a:ext cx="0" cy="0"/>
          <a:chOff x="0" y="0"/>
          <a:chExt cx="0" cy="0"/>
        </a:xfrm>
      </p:grpSpPr>
      <p:sp>
        <p:nvSpPr>
          <p:cNvPr id="246" name="Google Shape;246;g6de043cbeb_0_18:notes">
            <a:extLst>
              <a:ext uri="{FF2B5EF4-FFF2-40B4-BE49-F238E27FC236}">
                <a16:creationId xmlns:a16="http://schemas.microsoft.com/office/drawing/2014/main" id="{FAE28190-B94A-25DD-7994-B8EB25FC91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de043cbeb_0_18:notes">
            <a:extLst>
              <a:ext uri="{FF2B5EF4-FFF2-40B4-BE49-F238E27FC236}">
                <a16:creationId xmlns:a16="http://schemas.microsoft.com/office/drawing/2014/main" id="{5D8E12D1-7CC9-2AB7-FEF2-F24DC4CE6E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ea typeface="Calibri"/>
                <a:cs typeface="Calibri"/>
              </a:rPr>
              <a:t>These three concurrent works from 2019 all followed the same principle.</a:t>
            </a:r>
            <a:endParaRPr lang="en-US" dirty="0"/>
          </a:p>
          <a:p>
            <a:endParaRPr lang="en-US" dirty="0">
              <a:ea typeface="Calibri"/>
              <a:cs typeface="Calibri"/>
            </a:endParaRPr>
          </a:p>
          <a:p>
            <a:pPr marL="0" lvl="0" indent="0" algn="l">
              <a:spcBef>
                <a:spcPts val="0"/>
              </a:spcBef>
              <a:spcAft>
                <a:spcPts val="0"/>
              </a:spcAft>
              <a:buNone/>
            </a:pPr>
            <a:r>
              <a:rPr lang="en-US" dirty="0"/>
              <a:t>An input is encoded into a shape code z, and then given a continuous point, the occupancy of the shape is decoded, in this case green inside and white is outside</a:t>
            </a:r>
            <a:endParaRPr lang="en-US" dirty="0">
              <a:ea typeface="Calibri"/>
              <a:cs typeface="Calibri"/>
            </a:endParaRPr>
          </a:p>
          <a:p>
            <a:pPr marL="0" lvl="0" indent="0" algn="l" rtl="0">
              <a:spcBef>
                <a:spcPts val="0"/>
              </a:spcBef>
              <a:spcAft>
                <a:spcPts val="0"/>
              </a:spcAft>
              <a:buNone/>
            </a:pPr>
            <a:endParaRPr lang="en-US"/>
          </a:p>
          <a:p>
            <a:pPr marL="0" lvl="0" indent="0" algn="l" rtl="0">
              <a:spcBef>
                <a:spcPts val="0"/>
              </a:spcBef>
              <a:spcAft>
                <a:spcPts val="0"/>
              </a:spcAft>
              <a:buNone/>
            </a:pPr>
            <a:r>
              <a:rPr lang="en-US" dirty="0"/>
              <a:t>Write F(</a:t>
            </a:r>
            <a:r>
              <a:rPr lang="en-US" dirty="0" err="1"/>
              <a:t>x,y,z</a:t>
            </a:r>
            <a:r>
              <a:rPr lang="en-US" dirty="0"/>
              <a:t>)</a:t>
            </a:r>
            <a:endParaRPr dirty="0"/>
          </a:p>
        </p:txBody>
      </p:sp>
    </p:spTree>
    <p:extLst>
      <p:ext uri="{BB962C8B-B14F-4D97-AF65-F5344CB8AC3E}">
        <p14:creationId xmlns:p14="http://schemas.microsoft.com/office/powerpoint/2010/main" val="862305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de043cbe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de043cbe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 input is encoded into a shape code z, and then given a continuous point, the occupancy of the shape is decoded, in this case green inside and white is outside</a:t>
            </a:r>
          </a:p>
          <a:p>
            <a:pPr marL="0" lvl="0" indent="0" algn="l" rtl="0">
              <a:spcBef>
                <a:spcPts val="0"/>
              </a:spcBef>
              <a:spcAft>
                <a:spcPts val="0"/>
              </a:spcAft>
              <a:buNone/>
            </a:pPr>
            <a:endParaRPr lang="en-US"/>
          </a:p>
          <a:p>
            <a:pPr marL="0" lvl="0" indent="0" algn="l" rtl="0">
              <a:spcBef>
                <a:spcPts val="0"/>
              </a:spcBef>
              <a:spcAft>
                <a:spcPts val="0"/>
              </a:spcAft>
              <a:buNone/>
            </a:pPr>
            <a:r>
              <a:rPr lang="en-US"/>
              <a:t>Write F(</a:t>
            </a:r>
            <a:r>
              <a:rPr lang="en-US" err="1"/>
              <a:t>x,y,z</a:t>
            </a:r>
            <a:r>
              <a:rPr lang="en-US"/>
              <a:t>)</a:t>
            </a:r>
            <a:endParaRPr/>
          </a:p>
        </p:txBody>
      </p:sp>
    </p:spTree>
    <p:extLst>
      <p:ext uri="{BB962C8B-B14F-4D97-AF65-F5344CB8AC3E}">
        <p14:creationId xmlns:p14="http://schemas.microsoft.com/office/powerpoint/2010/main" val="26294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A201C5-0F8F-0D4D-BCEB-5FECC11E143A}" type="slidenum">
              <a:rPr lang="en-US" smtClean="0"/>
              <a:t>45</a:t>
            </a:fld>
            <a:endParaRPr lang="en-US"/>
          </a:p>
        </p:txBody>
      </p:sp>
    </p:spTree>
    <p:extLst>
      <p:ext uri="{BB962C8B-B14F-4D97-AF65-F5344CB8AC3E}">
        <p14:creationId xmlns:p14="http://schemas.microsoft.com/office/powerpoint/2010/main" val="1503257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577a00011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577a00011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tried to represent humans, and it failed. It also could not retain high-frequency detail in the input and the local input details</a:t>
            </a:r>
            <a:endParaRPr dirty="0"/>
          </a:p>
        </p:txBody>
      </p:sp>
    </p:spTree>
    <p:extLst>
      <p:ext uri="{BB962C8B-B14F-4D97-AF65-F5344CB8AC3E}">
        <p14:creationId xmlns:p14="http://schemas.microsoft.com/office/powerpoint/2010/main" val="110238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WE propose a solution to this problem in this paper ……</a:t>
            </a:r>
          </a:p>
        </p:txBody>
      </p:sp>
      <p:sp>
        <p:nvSpPr>
          <p:cNvPr id="4" name="Slide Number Placeholder 3"/>
          <p:cNvSpPr>
            <a:spLocks noGrp="1"/>
          </p:cNvSpPr>
          <p:nvPr>
            <p:ph type="sldNum" sz="quarter" idx="5"/>
          </p:nvPr>
        </p:nvSpPr>
        <p:spPr/>
        <p:txBody>
          <a:bodyPr/>
          <a:lstStyle/>
          <a:p>
            <a:fld id="{7EA201C5-0F8F-0D4D-BCEB-5FECC11E143A}" type="slidenum">
              <a:rPr lang="en-US" smtClean="0"/>
              <a:t>47</a:t>
            </a:fld>
            <a:endParaRPr lang="en-US"/>
          </a:p>
        </p:txBody>
      </p:sp>
    </p:spTree>
    <p:extLst>
      <p:ext uri="{BB962C8B-B14F-4D97-AF65-F5344CB8AC3E}">
        <p14:creationId xmlns:p14="http://schemas.microsoft.com/office/powerpoint/2010/main" val="4136193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A201C5-0F8F-0D4D-BCEB-5FECC11E143A}" type="slidenum">
              <a:rPr lang="en-US" smtClean="0"/>
              <a:t>50</a:t>
            </a:fld>
            <a:endParaRPr lang="en-US"/>
          </a:p>
        </p:txBody>
      </p:sp>
    </p:spTree>
    <p:extLst>
      <p:ext uri="{BB962C8B-B14F-4D97-AF65-F5344CB8AC3E}">
        <p14:creationId xmlns:p14="http://schemas.microsoft.com/office/powerpoint/2010/main" val="2820193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{z},\</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a:t>
            </a:r>
            <a:r>
              <a:rPr lang="en-US" sz="1600" kern="1200" err="1">
                <a:solidFill>
                  <a:schemeClr val="tx1"/>
                </a:solidFill>
                <a:effectLst/>
                <a:latin typeface="+mn-lt"/>
                <a:ea typeface="+mn-ea"/>
                <a:cs typeface="+mn-cs"/>
              </a:rPr>
              <a:t>mapsto</a:t>
            </a:r>
            <a:r>
              <a:rPr lang="en-US" sz="1600" kern="1200">
                <a:solidFill>
                  <a:schemeClr val="tx1"/>
                </a:solidFill>
                <a:effectLst/>
                <a:latin typeface="+mn-lt"/>
                <a:ea typeface="+mn-ea"/>
                <a:cs typeface="+mn-cs"/>
              </a:rPr>
              <a:t> [0,1]</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{F}_1,\</a:t>
            </a:r>
            <a:r>
              <a:rPr lang="en-US" sz="1600" kern="1200" err="1">
                <a:solidFill>
                  <a:schemeClr val="tx1"/>
                </a:solidFill>
                <a:effectLst/>
                <a:latin typeface="+mn-lt"/>
                <a:ea typeface="+mn-ea"/>
                <a:cs typeface="+mn-cs"/>
              </a:rPr>
              <a:t>hdots</a:t>
            </a:r>
            <a:r>
              <a:rPr lang="en-US" sz="1600" kern="1200">
                <a:solidFill>
                  <a:schemeClr val="tx1"/>
                </a:solidFill>
                <a:effectLst/>
                <a:latin typeface="+mn-lt"/>
                <a:ea typeface="+mn-ea"/>
                <a:cs typeface="+mn-cs"/>
              </a:rPr>
              <a:t>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{F}_n, \quad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 \in \</a:t>
            </a:r>
            <a:r>
              <a:rPr lang="en-US" sz="1600" kern="1200" err="1">
                <a:solidFill>
                  <a:schemeClr val="tx1"/>
                </a:solidFill>
                <a:effectLst/>
                <a:latin typeface="+mn-lt"/>
                <a:ea typeface="+mn-ea"/>
                <a:cs typeface="+mn-cs"/>
              </a:rPr>
              <a:t>mathcal</a:t>
            </a:r>
            <a:r>
              <a:rPr lang="en-US" sz="1600" kern="1200">
                <a:solidFill>
                  <a:schemeClr val="tx1"/>
                </a:solidFill>
                <a:effectLst/>
                <a:latin typeface="+mn-lt"/>
                <a:ea typeface="+mn-ea"/>
                <a:cs typeface="+mn-cs"/>
              </a:rPr>
              <a:t>{F}^{K\times{k}\times{k}}</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{F}_1(\</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a:t>
            </a:r>
            <a:r>
              <a:rPr lang="en-US" sz="1600" kern="1200" err="1">
                <a:solidFill>
                  <a:schemeClr val="tx1"/>
                </a:solidFill>
                <a:effectLst/>
                <a:latin typeface="+mn-lt"/>
                <a:ea typeface="+mn-ea"/>
                <a:cs typeface="+mn-cs"/>
              </a:rPr>
              <a:t>hdots</a:t>
            </a:r>
            <a:r>
              <a:rPr lang="en-US" sz="1600" kern="1200">
                <a:solidFill>
                  <a:schemeClr val="tx1"/>
                </a:solidFill>
                <a:effectLst/>
                <a:latin typeface="+mn-lt"/>
                <a:ea typeface="+mn-ea"/>
                <a:cs typeface="+mn-cs"/>
              </a:rPr>
              <a:t>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{F}_n(\</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a:t>
            </a:r>
            <a:r>
              <a:rPr lang="en-US" sz="1600" kern="1200" err="1">
                <a:solidFill>
                  <a:schemeClr val="tx1"/>
                </a:solidFill>
                <a:effectLst/>
                <a:latin typeface="+mn-lt"/>
                <a:ea typeface="+mn-ea"/>
                <a:cs typeface="+mn-cs"/>
              </a:rPr>
              <a:t>mapsto</a:t>
            </a:r>
            <a:r>
              <a:rPr lang="en-US" sz="1600" kern="1200">
                <a:solidFill>
                  <a:schemeClr val="tx1"/>
                </a:solidFill>
                <a:effectLst/>
                <a:latin typeface="+mn-lt"/>
                <a:ea typeface="+mn-ea"/>
                <a:cs typeface="+mn-cs"/>
              </a:rPr>
              <a:t> [0,1]</a:t>
            </a:r>
          </a:p>
          <a:p>
            <a:endParaRPr lang="en-US"/>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{F}_1,\</a:t>
            </a:r>
            <a:r>
              <a:rPr lang="en-US" sz="1600" kern="1200" err="1">
                <a:solidFill>
                  <a:schemeClr val="tx1"/>
                </a:solidFill>
                <a:effectLst/>
                <a:latin typeface="+mn-lt"/>
                <a:ea typeface="+mn-ea"/>
                <a:cs typeface="+mn-cs"/>
              </a:rPr>
              <a:t>hdots</a:t>
            </a:r>
            <a:r>
              <a:rPr lang="en-US" sz="1600" kern="1200">
                <a:solidFill>
                  <a:schemeClr val="tx1"/>
                </a:solidFill>
                <a:effectLst/>
                <a:latin typeface="+mn-lt"/>
                <a:ea typeface="+mn-ea"/>
                <a:cs typeface="+mn-cs"/>
              </a:rPr>
              <a:t>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{F}_n, \quad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{F} \in \</a:t>
            </a:r>
            <a:r>
              <a:rPr lang="en-US" sz="1600" kern="1200" err="1">
                <a:solidFill>
                  <a:schemeClr val="tx1"/>
                </a:solidFill>
                <a:effectLst/>
                <a:latin typeface="+mn-lt"/>
                <a:ea typeface="+mn-ea"/>
                <a:cs typeface="+mn-cs"/>
              </a:rPr>
              <a:t>mathcal</a:t>
            </a:r>
            <a:r>
              <a:rPr lang="en-US" sz="1600" kern="1200">
                <a:solidFill>
                  <a:schemeClr val="tx1"/>
                </a:solidFill>
                <a:effectLst/>
                <a:latin typeface="+mn-lt"/>
                <a:ea typeface="+mn-ea"/>
                <a:cs typeface="+mn-cs"/>
              </a:rPr>
              <a:t>{F}^{K\times{K}\times{K}}</a:t>
            </a:r>
          </a:p>
          <a:p>
            <a:endParaRPr lang="en-US"/>
          </a:p>
          <a:p>
            <a:endParaRPr lang="en-US"/>
          </a:p>
          <a:p>
            <a:r>
              <a:rPr lang="en-US"/>
              <a:t>K Error</a:t>
            </a:r>
          </a:p>
        </p:txBody>
      </p:sp>
      <p:sp>
        <p:nvSpPr>
          <p:cNvPr id="4" name="Slide Number Placeholder 3"/>
          <p:cNvSpPr>
            <a:spLocks noGrp="1"/>
          </p:cNvSpPr>
          <p:nvPr>
            <p:ph type="sldNum" sz="quarter" idx="5"/>
          </p:nvPr>
        </p:nvSpPr>
        <p:spPr/>
        <p:txBody>
          <a:bodyPr/>
          <a:lstStyle/>
          <a:p>
            <a:fld id="{2B7FC27E-CE06-5742-9A79-4B4E43E4A6AB}" type="slidenum">
              <a:rPr lang="en-US" smtClean="0"/>
              <a:t>51</a:t>
            </a:fld>
            <a:endParaRPr lang="en-US"/>
          </a:p>
        </p:txBody>
      </p:sp>
    </p:spTree>
    <p:extLst>
      <p:ext uri="{BB962C8B-B14F-4D97-AF65-F5344CB8AC3E}">
        <p14:creationId xmlns:p14="http://schemas.microsoft.com/office/powerpoint/2010/main" val="3424486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626d24cb_1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626d24cb_1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794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err="1"/>
              <a:t>We</a:t>
            </a:r>
            <a:r>
              <a:rPr lang="de-DE"/>
              <a:t> </a:t>
            </a:r>
            <a:r>
              <a:rPr lang="de-DE" err="1"/>
              <a:t>see</a:t>
            </a:r>
            <a:r>
              <a:rPr lang="de-DE"/>
              <a:t>: Very </a:t>
            </a:r>
            <a:r>
              <a:rPr lang="de-DE" err="1"/>
              <a:t>incomplete</a:t>
            </a:r>
            <a:r>
              <a:rPr lang="de-DE"/>
              <a:t> </a:t>
            </a:r>
            <a:r>
              <a:rPr lang="de-DE" err="1"/>
              <a:t>data</a:t>
            </a:r>
            <a:r>
              <a:rPr lang="de-DE"/>
              <a:t>, </a:t>
            </a:r>
            <a:r>
              <a:rPr lang="de-DE" err="1"/>
              <a:t>currupting</a:t>
            </a:r>
            <a:r>
              <a:rPr lang="de-DE"/>
              <a:t> </a:t>
            </a:r>
            <a:r>
              <a:rPr lang="de-DE" err="1"/>
              <a:t>legs</a:t>
            </a:r>
            <a:r>
              <a:rPr lang="de-DE"/>
              <a:t>, </a:t>
            </a:r>
            <a:r>
              <a:rPr lang="de-DE" err="1"/>
              <a:t>feet</a:t>
            </a:r>
            <a:r>
              <a:rPr lang="de-DE"/>
              <a:t>,… </a:t>
            </a:r>
          </a:p>
          <a:p>
            <a:r>
              <a:rPr lang="de-DE" err="1"/>
              <a:t>Surprisingly</a:t>
            </a:r>
            <a:r>
              <a:rPr lang="de-DE"/>
              <a:t>, IF-Nets </a:t>
            </a:r>
            <a:r>
              <a:rPr lang="de-DE" err="1"/>
              <a:t>are</a:t>
            </a:r>
            <a:r>
              <a:rPr lang="de-DE"/>
              <a:t> </a:t>
            </a:r>
            <a:r>
              <a:rPr lang="de-DE" err="1"/>
              <a:t>generating</a:t>
            </a:r>
            <a:r>
              <a:rPr lang="de-DE"/>
              <a:t> </a:t>
            </a:r>
            <a:r>
              <a:rPr lang="de-DE" err="1"/>
              <a:t>feet</a:t>
            </a:r>
            <a:r>
              <a:rPr lang="de-DE"/>
              <a:t>, in </a:t>
            </a:r>
            <a:r>
              <a:rPr lang="de-DE" err="1"/>
              <a:t>the</a:t>
            </a:r>
            <a:r>
              <a:rPr lang="de-DE"/>
              <a:t> </a:t>
            </a:r>
            <a:r>
              <a:rPr lang="de-DE" err="1"/>
              <a:t>abcense</a:t>
            </a:r>
            <a:r>
              <a:rPr lang="de-DE"/>
              <a:t> </a:t>
            </a:r>
            <a:r>
              <a:rPr lang="de-DE" err="1"/>
              <a:t>of</a:t>
            </a:r>
            <a:r>
              <a:rPr lang="de-DE"/>
              <a:t> </a:t>
            </a:r>
            <a:r>
              <a:rPr lang="de-DE" err="1"/>
              <a:t>local</a:t>
            </a:r>
            <a:r>
              <a:rPr lang="de-DE"/>
              <a:t> </a:t>
            </a:r>
            <a:r>
              <a:rPr lang="de-DE" err="1"/>
              <a:t>data</a:t>
            </a:r>
            <a:r>
              <a:rPr lang="de-DE"/>
              <a:t>.</a:t>
            </a:r>
          </a:p>
          <a:p>
            <a:r>
              <a:rPr lang="de-DE"/>
              <a:t>Little </a:t>
            </a:r>
            <a:r>
              <a:rPr lang="de-DE" err="1"/>
              <a:t>evidence</a:t>
            </a:r>
            <a:r>
              <a:rPr lang="de-DE"/>
              <a:t> </a:t>
            </a:r>
            <a:r>
              <a:rPr lang="de-DE" err="1"/>
              <a:t>for</a:t>
            </a:r>
            <a:r>
              <a:rPr lang="de-DE"/>
              <a:t> leg </a:t>
            </a:r>
            <a:r>
              <a:rPr lang="de-DE" err="1"/>
              <a:t>is</a:t>
            </a:r>
            <a:r>
              <a:rPr lang="de-DE"/>
              <a:t> </a:t>
            </a:r>
            <a:r>
              <a:rPr lang="de-DE" err="1"/>
              <a:t>enough</a:t>
            </a:r>
            <a:r>
              <a:rPr lang="de-DE"/>
              <a:t> </a:t>
            </a:r>
            <a:r>
              <a:rPr lang="de-DE" err="1"/>
              <a:t>to</a:t>
            </a:r>
            <a:r>
              <a:rPr lang="de-DE"/>
              <a:t> </a:t>
            </a:r>
            <a:r>
              <a:rPr lang="de-DE" err="1"/>
              <a:t>predict</a:t>
            </a:r>
            <a:r>
              <a:rPr lang="de-DE"/>
              <a:t> </a:t>
            </a:r>
            <a:r>
              <a:rPr lang="de-DE" err="1"/>
              <a:t>near</a:t>
            </a:r>
            <a:r>
              <a:rPr lang="de-DE"/>
              <a:t> </a:t>
            </a:r>
            <a:r>
              <a:rPr lang="de-DE" err="1"/>
              <a:t>ground</a:t>
            </a:r>
            <a:r>
              <a:rPr lang="de-DE"/>
              <a:t> </a:t>
            </a:r>
            <a:r>
              <a:rPr lang="de-DE" err="1"/>
              <a:t>truth</a:t>
            </a:r>
            <a:r>
              <a:rPr lang="de-DE"/>
              <a:t> </a:t>
            </a:r>
            <a:r>
              <a:rPr lang="de-DE" err="1"/>
              <a:t>shape</a:t>
            </a:r>
            <a:r>
              <a:rPr lang="de-DE"/>
              <a:t>.</a:t>
            </a:r>
          </a:p>
          <a:p>
            <a:r>
              <a:rPr lang="de-DE"/>
              <a:t>IF-Nets </a:t>
            </a:r>
            <a:r>
              <a:rPr lang="de-DE" err="1"/>
              <a:t>learns</a:t>
            </a:r>
            <a:r>
              <a:rPr lang="de-DE"/>
              <a:t> human </a:t>
            </a:r>
            <a:r>
              <a:rPr lang="de-DE" err="1"/>
              <a:t>shape</a:t>
            </a:r>
            <a:r>
              <a:rPr lang="de-DE"/>
              <a:t> </a:t>
            </a:r>
            <a:r>
              <a:rPr lang="de-DE" err="1"/>
              <a:t>charactarisitca</a:t>
            </a:r>
            <a:r>
              <a:rPr lang="de-DE"/>
              <a:t>, I </a:t>
            </a:r>
            <a:r>
              <a:rPr lang="de-DE" err="1"/>
              <a:t>imagend</a:t>
            </a:r>
            <a:r>
              <a:rPr lang="de-DE"/>
              <a:t> </a:t>
            </a:r>
            <a:r>
              <a:rPr lang="de-DE" err="1"/>
              <a:t>to</a:t>
            </a:r>
            <a:r>
              <a:rPr lang="de-DE"/>
              <a:t> </a:t>
            </a:r>
            <a:r>
              <a:rPr lang="de-DE" err="1"/>
              <a:t>necessitate</a:t>
            </a:r>
            <a:r>
              <a:rPr lang="de-DE"/>
              <a:t> a </a:t>
            </a:r>
            <a:r>
              <a:rPr lang="de-DE" err="1"/>
              <a:t>body</a:t>
            </a:r>
            <a:r>
              <a:rPr lang="de-DE"/>
              <a:t> </a:t>
            </a:r>
            <a:r>
              <a:rPr lang="de-DE" err="1"/>
              <a:t>model</a:t>
            </a:r>
            <a:r>
              <a:rPr lang="de-DE"/>
              <a:t>. – </a:t>
            </a:r>
            <a:r>
              <a:rPr lang="de-DE" err="1"/>
              <a:t>no</a:t>
            </a:r>
            <a:r>
              <a:rPr lang="de-DE"/>
              <a:t> </a:t>
            </a:r>
            <a:r>
              <a:rPr lang="de-DE" err="1"/>
              <a:t>body</a:t>
            </a:r>
            <a:r>
              <a:rPr lang="de-DE"/>
              <a:t> </a:t>
            </a:r>
            <a:r>
              <a:rPr lang="de-DE" err="1"/>
              <a:t>model</a:t>
            </a:r>
            <a:r>
              <a:rPr lang="de-DE"/>
              <a:t> </a:t>
            </a:r>
            <a:r>
              <a:rPr lang="de-DE" err="1"/>
              <a:t>involved</a:t>
            </a:r>
            <a:r>
              <a:rPr lang="en-US"/>
              <a:t>.</a:t>
            </a:r>
            <a:endParaRPr lang="de-DE"/>
          </a:p>
        </p:txBody>
      </p:sp>
    </p:spTree>
    <p:extLst>
      <p:ext uri="{BB962C8B-B14F-4D97-AF65-F5344CB8AC3E}">
        <p14:creationId xmlns:p14="http://schemas.microsoft.com/office/powerpoint/2010/main" val="168736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Pointcloud</a:t>
            </a:r>
            <a:r>
              <a:rPr lang="en-US" dirty="0">
                <a:ea typeface="Calibri"/>
                <a:cs typeface="Calibri"/>
              </a:rPr>
              <a:t> is collection of unordered 3d points in the space, and these points belong to the surface of object.</a:t>
            </a:r>
            <a:endParaRPr lang="en-US" dirty="0"/>
          </a:p>
          <a:p>
            <a:endParaRPr lang="en-US" dirty="0">
              <a:ea typeface="Calibri"/>
              <a:cs typeface="Calibri"/>
            </a:endParaRPr>
          </a:p>
          <a:p>
            <a:r>
              <a:rPr lang="en-US" dirty="0">
                <a:ea typeface="Calibri"/>
                <a:cs typeface="Calibri"/>
              </a:rPr>
              <a:t>We can add more information to each point such as colors, </a:t>
            </a:r>
            <a:r>
              <a:rPr lang="en-US" dirty="0" err="1">
                <a:ea typeface="Calibri"/>
                <a:cs typeface="Calibri"/>
              </a:rPr>
              <a:t>normals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A201C5-0F8F-0D4D-BCEB-5FECC11E143A}" type="slidenum">
              <a:rPr lang="en-US" smtClean="0"/>
              <a:t>5</a:t>
            </a:fld>
            <a:endParaRPr lang="en-US"/>
          </a:p>
        </p:txBody>
      </p:sp>
    </p:spTree>
    <p:extLst>
      <p:ext uri="{BB962C8B-B14F-4D97-AF65-F5344CB8AC3E}">
        <p14:creationId xmlns:p14="http://schemas.microsoft.com/office/powerpoint/2010/main" val="1899608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cs typeface="Calibri"/>
              </a:rPr>
              <a:t>What</a:t>
            </a:r>
            <a:r>
              <a:rPr lang="de-DE" dirty="0">
                <a:cs typeface="Calibri"/>
              </a:rPr>
              <a:t> </a:t>
            </a:r>
            <a:r>
              <a:rPr lang="de-DE" dirty="0" err="1">
                <a:cs typeface="Calibri"/>
              </a:rPr>
              <a:t>is</a:t>
            </a:r>
            <a:r>
              <a:rPr lang="de-DE" dirty="0">
                <a:cs typeface="Calibri"/>
              </a:rPr>
              <a:t> </a:t>
            </a:r>
            <a:r>
              <a:rPr lang="de-DE" dirty="0" err="1">
                <a:cs typeface="Calibri"/>
              </a:rPr>
              <a:t>the</a:t>
            </a:r>
            <a:r>
              <a:rPr lang="de-DE" dirty="0">
                <a:cs typeface="Calibri"/>
              </a:rPr>
              <a:t> </a:t>
            </a:r>
            <a:r>
              <a:rPr lang="de-DE" dirty="0" err="1">
                <a:cs typeface="Calibri"/>
              </a:rPr>
              <a:t>problem</a:t>
            </a:r>
            <a:r>
              <a:rPr lang="de-DE" dirty="0">
                <a:cs typeface="Calibri"/>
              </a:rPr>
              <a:t> </a:t>
            </a:r>
            <a:r>
              <a:rPr lang="de-DE" dirty="0" err="1">
                <a:cs typeface="Calibri"/>
              </a:rPr>
              <a:t>with</a:t>
            </a:r>
            <a:r>
              <a:rPr lang="de-DE" dirty="0">
                <a:cs typeface="Calibri"/>
              </a:rPr>
              <a:t> </a:t>
            </a:r>
            <a:r>
              <a:rPr lang="de-DE" dirty="0" err="1">
                <a:cs typeface="Calibri"/>
              </a:rPr>
              <a:t>previous</a:t>
            </a:r>
            <a:r>
              <a:rPr lang="de-DE" dirty="0">
                <a:cs typeface="Calibri"/>
              </a:rPr>
              <a:t> </a:t>
            </a:r>
            <a:r>
              <a:rPr lang="de-DE" dirty="0" err="1">
                <a:cs typeface="Calibri"/>
              </a:rPr>
              <a:t>representaiton</a:t>
            </a:r>
            <a:r>
              <a:rPr lang="de-DE" dirty="0">
                <a:cs typeface="Calibri"/>
              </a:rPr>
              <a:t>?</a:t>
            </a:r>
            <a:endParaRPr lang="de-DE" dirty="0"/>
          </a:p>
        </p:txBody>
      </p:sp>
      <p:sp>
        <p:nvSpPr>
          <p:cNvPr id="4" name="Slide Number Placeholder 3"/>
          <p:cNvSpPr>
            <a:spLocks noGrp="1"/>
          </p:cNvSpPr>
          <p:nvPr>
            <p:ph type="sldNum" sz="quarter" idx="5"/>
          </p:nvPr>
        </p:nvSpPr>
        <p:spPr/>
        <p:txBody>
          <a:bodyPr/>
          <a:lstStyle/>
          <a:p>
            <a:fld id="{2B7FC27E-CE06-5742-9A79-4B4E43E4A6AB}" type="slidenum">
              <a:rPr lang="en-US" smtClean="0"/>
              <a:t>54</a:t>
            </a:fld>
            <a:endParaRPr lang="en-US"/>
          </a:p>
        </p:txBody>
      </p:sp>
    </p:spTree>
    <p:extLst>
      <p:ext uri="{BB962C8B-B14F-4D97-AF65-F5344CB8AC3E}">
        <p14:creationId xmlns:p14="http://schemas.microsoft.com/office/powerpoint/2010/main" val="1651457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You need to close the surfaces, it is a mess</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f(\</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{F}_1(\</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a:t>
            </a:r>
            <a:r>
              <a:rPr lang="en-US" sz="1600" kern="1200" dirty="0" err="1">
                <a:solidFill>
                  <a:schemeClr val="tx1"/>
                </a:solidFill>
                <a:effectLst/>
                <a:latin typeface="+mn-lt"/>
                <a:ea typeface="+mn-ea"/>
                <a:cs typeface="+mn-cs"/>
              </a:rPr>
              <a:t>hdots</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{F}_n(\</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 \min_{\</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{q} \in \</a:t>
            </a:r>
            <a:r>
              <a:rPr lang="en-US" sz="1600" kern="1200" dirty="0" err="1">
                <a:solidFill>
                  <a:schemeClr val="tx1"/>
                </a:solidFill>
                <a:effectLst/>
                <a:latin typeface="+mn-lt"/>
                <a:ea typeface="+mn-ea"/>
                <a:cs typeface="+mn-cs"/>
              </a:rPr>
              <a:t>mathcal</a:t>
            </a:r>
            <a:r>
              <a:rPr lang="en-US" sz="1600" kern="1200" dirty="0">
                <a:solidFill>
                  <a:schemeClr val="tx1"/>
                </a:solidFill>
                <a:effectLst/>
                <a:latin typeface="+mn-lt"/>
                <a:ea typeface="+mn-ea"/>
                <a:cs typeface="+mn-cs"/>
              </a:rPr>
              <a:t>{S}} \|\</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{q}\| </a:t>
            </a:r>
          </a:p>
          <a:p>
            <a:endParaRPr lang="en-US" dirty="0"/>
          </a:p>
        </p:txBody>
      </p:sp>
      <p:sp>
        <p:nvSpPr>
          <p:cNvPr id="4" name="Slide Number Placeholder 3"/>
          <p:cNvSpPr>
            <a:spLocks noGrp="1"/>
          </p:cNvSpPr>
          <p:nvPr>
            <p:ph type="sldNum" sz="quarter" idx="5"/>
          </p:nvPr>
        </p:nvSpPr>
        <p:spPr/>
        <p:txBody>
          <a:bodyPr/>
          <a:lstStyle/>
          <a:p>
            <a:fld id="{2B7FC27E-CE06-5742-9A79-4B4E43E4A6AB}" type="slidenum">
              <a:rPr lang="en-US" smtClean="0"/>
              <a:t>56</a:t>
            </a:fld>
            <a:endParaRPr lang="en-US"/>
          </a:p>
        </p:txBody>
      </p:sp>
    </p:spTree>
    <p:extLst>
      <p:ext uri="{BB962C8B-B14F-4D97-AF65-F5344CB8AC3E}">
        <p14:creationId xmlns:p14="http://schemas.microsoft.com/office/powerpoint/2010/main" val="1972152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 \min_{\</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{q} \in \</a:t>
            </a:r>
            <a:r>
              <a:rPr lang="en-US" sz="1600" kern="1200" err="1">
                <a:solidFill>
                  <a:schemeClr val="tx1"/>
                </a:solidFill>
                <a:effectLst/>
                <a:latin typeface="+mn-lt"/>
                <a:ea typeface="+mn-ea"/>
                <a:cs typeface="+mn-cs"/>
              </a:rPr>
              <a:t>mathcal</a:t>
            </a:r>
            <a:r>
              <a:rPr lang="en-US" sz="1600" kern="1200">
                <a:solidFill>
                  <a:schemeClr val="tx1"/>
                </a:solidFill>
                <a:effectLst/>
                <a:latin typeface="+mn-lt"/>
                <a:ea typeface="+mn-ea"/>
                <a:cs typeface="+mn-cs"/>
              </a:rPr>
              <a:t>{S}}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{q}\|</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{q} =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 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a:t>
            </a:r>
            <a:r>
              <a:rPr lang="en-US" sz="1600" kern="1200" err="1">
                <a:solidFill>
                  <a:schemeClr val="tx1"/>
                </a:solidFill>
                <a:effectLst/>
                <a:latin typeface="+mn-lt"/>
                <a:ea typeface="+mn-ea"/>
                <a:cs typeface="+mn-cs"/>
              </a:rPr>
              <a:t>nabla</a:t>
            </a:r>
            <a:r>
              <a:rPr lang="en-US" sz="1600" kern="1200">
                <a:solidFill>
                  <a:schemeClr val="tx1"/>
                </a:solidFill>
                <a:effectLst/>
                <a:latin typeface="+mn-lt"/>
                <a:ea typeface="+mn-ea"/>
                <a:cs typeface="+mn-cs"/>
              </a:rPr>
              <a:t>_\</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mathcal</a:t>
            </a:r>
            <a:r>
              <a:rPr lang="en-US" sz="1600" kern="1200">
                <a:solidFill>
                  <a:schemeClr val="tx1"/>
                </a:solidFill>
                <a:effectLst/>
                <a:latin typeface="+mn-lt"/>
                <a:ea typeface="+mn-ea"/>
                <a:cs typeface="+mn-cs"/>
              </a:rPr>
              <a:t>{S} =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{p}\in \</a:t>
            </a:r>
            <a:r>
              <a:rPr lang="en-US" sz="1600" kern="1200" err="1">
                <a:solidFill>
                  <a:schemeClr val="tx1"/>
                </a:solidFill>
                <a:effectLst/>
                <a:latin typeface="+mn-lt"/>
                <a:ea typeface="+mn-ea"/>
                <a:cs typeface="+mn-cs"/>
              </a:rPr>
              <a:t>mathbb</a:t>
            </a:r>
            <a:r>
              <a:rPr lang="en-US" sz="1600" kern="1200">
                <a:solidFill>
                  <a:schemeClr val="tx1"/>
                </a:solidFill>
                <a:effectLst/>
                <a:latin typeface="+mn-lt"/>
                <a:ea typeface="+mn-ea"/>
                <a:cs typeface="+mn-cs"/>
              </a:rPr>
              <a:t>{R}^d\,\, | \,\, 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 0 \}</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B7FC27E-CE06-5742-9A79-4B4E43E4A6AB}" type="slidenum">
              <a:rPr lang="en-US" smtClean="0"/>
              <a:t>57</a:t>
            </a:fld>
            <a:endParaRPr lang="en-US"/>
          </a:p>
        </p:txBody>
      </p:sp>
    </p:spTree>
    <p:extLst>
      <p:ext uri="{BB962C8B-B14F-4D97-AF65-F5344CB8AC3E}">
        <p14:creationId xmlns:p14="http://schemas.microsoft.com/office/powerpoint/2010/main" val="3916707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2B7FC27E-CE06-5742-9A79-4B4E43E4A6AB}" type="slidenum">
              <a:rPr lang="en-US" smtClean="0"/>
              <a:t>60</a:t>
            </a:fld>
            <a:endParaRPr lang="en-US"/>
          </a:p>
        </p:txBody>
      </p:sp>
    </p:spTree>
    <p:extLst>
      <p:ext uri="{BB962C8B-B14F-4D97-AF65-F5344CB8AC3E}">
        <p14:creationId xmlns:p14="http://schemas.microsoft.com/office/powerpoint/2010/main" val="2739747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We start with computer vision, graphics</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Reconstruction is </a:t>
            </a:r>
            <a:r>
              <a:rPr lang="en-US" sz="1600" kern="1200" err="1">
                <a:solidFill>
                  <a:schemeClr val="tx1"/>
                </a:solidFill>
                <a:effectLst/>
                <a:latin typeface="+mn-lt"/>
                <a:ea typeface="+mn-ea"/>
                <a:cs typeface="+mn-cs"/>
              </a:rPr>
              <a:t>percveived</a:t>
            </a:r>
            <a:r>
              <a:rPr lang="en-US" sz="1600" kern="1200">
                <a:solidFill>
                  <a:schemeClr val="tx1"/>
                </a:solidFill>
                <a:effectLst/>
                <a:latin typeface="+mn-lt"/>
                <a:ea typeface="+mn-ea"/>
                <a:cs typeface="+mn-cs"/>
              </a:rPr>
              <a:t> as a computer graphics and computer vision problem, while regression, interpolation and manifold learning is more a learning problem .</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Here</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y = h(x_1,\</a:t>
            </a:r>
            <a:r>
              <a:rPr lang="en-US" sz="1600" kern="1200" err="1">
                <a:solidFill>
                  <a:schemeClr val="tx1"/>
                </a:solidFill>
                <a:effectLst/>
                <a:latin typeface="+mn-lt"/>
                <a:ea typeface="+mn-ea"/>
                <a:cs typeface="+mn-cs"/>
              </a:rPr>
              <a:t>hdots,x_n</a:t>
            </a:r>
            <a:r>
              <a:rPr lang="en-US" sz="1600" kern="1200">
                <a:solidFill>
                  <a:schemeClr val="tx1"/>
                </a:solidFill>
                <a:effectLst/>
                <a:latin typeface="+mn-lt"/>
                <a:ea typeface="+mn-ea"/>
                <a:cs typeface="+mn-cs"/>
              </a:rPr>
              <a:t>)</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f(x_1,\</a:t>
            </a:r>
            <a:r>
              <a:rPr lang="en-US" sz="1600" kern="1200" err="1">
                <a:solidFill>
                  <a:schemeClr val="tx1"/>
                </a:solidFill>
                <a:effectLst/>
                <a:latin typeface="+mn-lt"/>
                <a:ea typeface="+mn-ea"/>
                <a:cs typeface="+mn-cs"/>
              </a:rPr>
              <a:t>hdots,x_n,y</a:t>
            </a:r>
            <a:r>
              <a:rPr lang="en-US" sz="1600" kern="1200">
                <a:solidFill>
                  <a:schemeClr val="tx1"/>
                </a:solidFill>
                <a:effectLst/>
                <a:latin typeface="+mn-lt"/>
                <a:ea typeface="+mn-ea"/>
                <a:cs typeface="+mn-cs"/>
              </a:rPr>
              <a:t>) = 0</a:t>
            </a:r>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{p}(\lambda) = (x_1, \</a:t>
            </a:r>
            <a:r>
              <a:rPr lang="en-US" sz="1600" kern="1200" err="1">
                <a:solidFill>
                  <a:schemeClr val="tx1"/>
                </a:solidFill>
                <a:effectLst/>
                <a:latin typeface="+mn-lt"/>
                <a:ea typeface="+mn-ea"/>
                <a:cs typeface="+mn-cs"/>
              </a:rPr>
              <a:t>hdots</a:t>
            </a:r>
            <a:r>
              <a:rPr lang="en-US" sz="1600" kern="1200">
                <a:solidFill>
                  <a:schemeClr val="tx1"/>
                </a:solidFill>
                <a:effectLst/>
                <a:latin typeface="+mn-lt"/>
                <a:ea typeface="+mn-ea"/>
                <a:cs typeface="+mn-cs"/>
              </a:rPr>
              <a:t> ,x_n,0) + \lambda (0,\</a:t>
            </a:r>
            <a:r>
              <a:rPr lang="en-US" sz="1600" kern="1200" err="1">
                <a:solidFill>
                  <a:schemeClr val="tx1"/>
                </a:solidFill>
                <a:effectLst/>
                <a:latin typeface="+mn-lt"/>
                <a:ea typeface="+mn-ea"/>
                <a:cs typeface="+mn-cs"/>
              </a:rPr>
              <a:t>hdots</a:t>
            </a:r>
            <a:r>
              <a:rPr lang="en-US" sz="1600" kern="1200">
                <a:solidFill>
                  <a:schemeClr val="tx1"/>
                </a:solidFill>
                <a:effectLst/>
                <a:latin typeface="+mn-lt"/>
                <a:ea typeface="+mn-ea"/>
                <a:cs typeface="+mn-cs"/>
              </a:rPr>
              <a:t>, 1) </a:t>
            </a:r>
          </a:p>
          <a:p>
            <a:pPr marL="0" marR="0" lvl="0" indent="0" algn="l" defTabSz="609291"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7FC27E-CE06-5742-9A79-4B4E43E4A6AB}" type="slidenum">
              <a:rPr lang="en-US" smtClean="0"/>
              <a:t>61</a:t>
            </a:fld>
            <a:endParaRPr lang="en-US"/>
          </a:p>
        </p:txBody>
      </p:sp>
    </p:spTree>
    <p:extLst>
      <p:ext uri="{BB962C8B-B14F-4D97-AF65-F5344CB8AC3E}">
        <p14:creationId xmlns:p14="http://schemas.microsoft.com/office/powerpoint/2010/main" val="1206305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seen that implicit representation can be used for objects and also for humans and even for meshes with open holes such as garments, but if we see their </a:t>
            </a:r>
            <a:r>
              <a:rPr lang="en-US" dirty="0" err="1">
                <a:cs typeface="Calibri"/>
              </a:rPr>
              <a:t>applicabilty</a:t>
            </a:r>
            <a:r>
              <a:rPr lang="en-US" dirty="0">
                <a:cs typeface="Calibri"/>
              </a:rPr>
              <a:t> in human and clothing </a:t>
            </a:r>
            <a:r>
              <a:rPr lang="en-US" dirty="0" err="1">
                <a:cs typeface="Calibri"/>
              </a:rPr>
              <a:t>modleing</a:t>
            </a:r>
            <a:r>
              <a:rPr lang="en-US" dirty="0">
                <a:cs typeface="Calibri"/>
              </a:rPr>
              <a:t>, they are limited</a:t>
            </a:r>
          </a:p>
          <a:p>
            <a:r>
              <a:rPr lang="en-US" dirty="0">
                <a:cs typeface="Calibri"/>
              </a:rPr>
              <a:t>As they don't have any control. </a:t>
            </a:r>
          </a:p>
        </p:txBody>
      </p:sp>
      <p:sp>
        <p:nvSpPr>
          <p:cNvPr id="4" name="Slide Number Placeholder 3"/>
          <p:cNvSpPr>
            <a:spLocks noGrp="1"/>
          </p:cNvSpPr>
          <p:nvPr>
            <p:ph type="sldNum" sz="quarter" idx="5"/>
          </p:nvPr>
        </p:nvSpPr>
        <p:spPr/>
        <p:txBody>
          <a:bodyPr/>
          <a:lstStyle/>
          <a:p>
            <a:fld id="{7EA201C5-0F8F-0D4D-BCEB-5FECC11E143A}" type="slidenum">
              <a:rPr lang="en-US" smtClean="0"/>
              <a:t>63</a:t>
            </a:fld>
            <a:endParaRPr lang="en-US"/>
          </a:p>
        </p:txBody>
      </p:sp>
    </p:spTree>
    <p:extLst>
      <p:ext uri="{BB962C8B-B14F-4D97-AF65-F5344CB8AC3E}">
        <p14:creationId xmlns:p14="http://schemas.microsoft.com/office/powerpoint/2010/main" val="3727196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Traditional </a:t>
            </a:r>
            <a:r>
              <a:rPr lang="en-US" err="1">
                <a:cs typeface="Calibri"/>
              </a:rPr>
              <a:t>pointclouds</a:t>
            </a:r>
            <a:r>
              <a:rPr lang="en-US">
                <a:cs typeface="Calibri"/>
              </a:rPr>
              <a:t> are not </a:t>
            </a:r>
          </a:p>
        </p:txBody>
      </p:sp>
      <p:sp>
        <p:nvSpPr>
          <p:cNvPr id="4" name="Slide Number Placeholder 3"/>
          <p:cNvSpPr>
            <a:spLocks noGrp="1"/>
          </p:cNvSpPr>
          <p:nvPr>
            <p:ph type="sldNum" sz="quarter" idx="5"/>
          </p:nvPr>
        </p:nvSpPr>
        <p:spPr/>
        <p:txBody>
          <a:bodyPr/>
          <a:lstStyle/>
          <a:p>
            <a:fld id="{7EA201C5-0F8F-0D4D-BCEB-5FECC11E143A}" type="slidenum">
              <a:rPr lang="en-US" smtClean="0"/>
              <a:t>65</a:t>
            </a:fld>
            <a:endParaRPr lang="en-US"/>
          </a:p>
        </p:txBody>
      </p:sp>
    </p:spTree>
    <p:extLst>
      <p:ext uri="{BB962C8B-B14F-4D97-AF65-F5344CB8AC3E}">
        <p14:creationId xmlns:p14="http://schemas.microsoft.com/office/powerpoint/2010/main" val="343513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Pop re</a:t>
            </a:r>
          </a:p>
        </p:txBody>
      </p:sp>
      <p:sp>
        <p:nvSpPr>
          <p:cNvPr id="4" name="Slide Number Placeholder 3"/>
          <p:cNvSpPr>
            <a:spLocks noGrp="1"/>
          </p:cNvSpPr>
          <p:nvPr>
            <p:ph type="sldNum" sz="quarter" idx="5"/>
          </p:nvPr>
        </p:nvSpPr>
        <p:spPr/>
        <p:txBody>
          <a:bodyPr/>
          <a:lstStyle/>
          <a:p>
            <a:fld id="{7EA201C5-0F8F-0D4D-BCEB-5FECC11E143A}" type="slidenum">
              <a:rPr lang="en-US" smtClean="0"/>
              <a:t>66</a:t>
            </a:fld>
            <a:endParaRPr lang="en-US"/>
          </a:p>
        </p:txBody>
      </p:sp>
    </p:spTree>
    <p:extLst>
      <p:ext uri="{BB962C8B-B14F-4D97-AF65-F5344CB8AC3E}">
        <p14:creationId xmlns:p14="http://schemas.microsoft.com/office/powerpoint/2010/main" val="13914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mesh, which has been covered mostly in our lectures. Meshes consists of vertices and its connectivity given by edges and/or faces. Most commonly we use </a:t>
            </a:r>
            <a:r>
              <a:rPr lang="en-US" dirty="0" err="1">
                <a:ea typeface="Calibri"/>
                <a:cs typeface="Calibri"/>
              </a:rPr>
              <a:t>traingulated</a:t>
            </a:r>
            <a:r>
              <a:rPr lang="en-US" dirty="0">
                <a:ea typeface="Calibri"/>
                <a:cs typeface="Calibri"/>
              </a:rPr>
              <a:t> meshes for representing meshes, i.e. each face represents a triangle. You can also possible use quads for meshes. But we will not go there.</a:t>
            </a:r>
            <a:endParaRPr lang="en-US" dirty="0" err="1">
              <a:ea typeface="Calibri"/>
              <a:cs typeface="Calibri"/>
            </a:endParaRPr>
          </a:p>
          <a:p>
            <a:r>
              <a:rPr lang="en-US" dirty="0">
                <a:ea typeface="Calibri"/>
                <a:cs typeface="Calibri"/>
              </a:rPr>
              <a:t>When we use mesh based representation, we need to define connectivity I.e. edges and faces. In order to define different shapes with meshes, we either need to define new mesh templates for each object or we can just deform a given mesh  template to explain different </a:t>
            </a:r>
            <a:r>
              <a:rPr lang="en-US" dirty="0" err="1">
                <a:ea typeface="Calibri"/>
                <a:cs typeface="Calibri"/>
              </a:rPr>
              <a:t>geometeries</a:t>
            </a:r>
            <a:r>
              <a:rPr lang="en-US" dirty="0">
                <a:ea typeface="Calibri"/>
                <a:cs typeface="Calibri"/>
              </a:rPr>
              <a:t>. In first case, it is not practical to create new mesh for every object and in second case, there are limitations e.g.  limited resolution, limited topology. As we have already seen in mesh based clothing models.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A201C5-0F8F-0D4D-BCEB-5FECC11E143A}" type="slidenum">
              <a:rPr lang="en-US" smtClean="0"/>
              <a:t>6</a:t>
            </a:fld>
            <a:endParaRPr lang="en-US"/>
          </a:p>
        </p:txBody>
      </p:sp>
    </p:spTree>
    <p:extLst>
      <p:ext uri="{BB962C8B-B14F-4D97-AF65-F5344CB8AC3E}">
        <p14:creationId xmlns:p14="http://schemas.microsoft.com/office/powerpoint/2010/main" val="13390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Today we will focus on implicit representation, which resolves some of the limitations of previous representations such as: limited </a:t>
            </a:r>
            <a:r>
              <a:rPr lang="en-US" dirty="0" err="1">
                <a:cs typeface="Calibri"/>
              </a:rPr>
              <a:t>resoltuon</a:t>
            </a:r>
            <a:r>
              <a:rPr lang="en-US" dirty="0">
                <a:cs typeface="Calibri"/>
              </a:rPr>
              <a:t>, limited topology.</a:t>
            </a:r>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EA201C5-0F8F-0D4D-BCEB-5FECC11E143A}" type="slidenum">
              <a:rPr lang="en-US" smtClean="0"/>
              <a:t>7</a:t>
            </a:fld>
            <a:endParaRPr lang="en-US"/>
          </a:p>
        </p:txBody>
      </p:sp>
    </p:spTree>
    <p:extLst>
      <p:ext uri="{BB962C8B-B14F-4D97-AF65-F5344CB8AC3E}">
        <p14:creationId xmlns:p14="http://schemas.microsoft.com/office/powerpoint/2010/main" val="190215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ea typeface="Calibri"/>
                <a:cs typeface="Calibri"/>
              </a:rPr>
              <a:t>Explain </a:t>
            </a:r>
            <a:r>
              <a:rPr lang="en-US" sz="1600" dirty="0" err="1">
                <a:ea typeface="Calibri"/>
                <a:cs typeface="Calibri"/>
              </a:rPr>
              <a:t>implicits</a:t>
            </a:r>
            <a:endParaRPr lang="en-US" sz="1600" dirty="0" err="1"/>
          </a:p>
          <a:p>
            <a:endParaRPr lang="en-US" sz="1600" dirty="0">
              <a:ea typeface="Calibri"/>
              <a:cs typeface="Calibri"/>
            </a:endParaRPr>
          </a:p>
          <a:p>
            <a:endParaRPr lang="en-US" sz="1600" dirty="0"/>
          </a:p>
          <a:p>
            <a:r>
              <a:rPr lang="en-US" sz="1600" dirty="0"/>
              <a:t>f</a:t>
            </a:r>
            <a:r>
              <a:rPr lang="en-US" sz="1600" kern="1200" dirty="0">
                <a:solidFill>
                  <a:schemeClr val="tx1"/>
                </a:solidFill>
                <a:effectLst/>
                <a:latin typeface="+mn-lt"/>
                <a:ea typeface="+mn-ea"/>
                <a:cs typeface="+mn-cs"/>
              </a:rPr>
              <a:t>(\</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 \begin{cases}</a:t>
            </a:r>
            <a:endParaRPr lang="en-US" dirty="0">
              <a:ea typeface="Calibri"/>
              <a:cs typeface="Calibri"/>
            </a:endParaRPr>
          </a:p>
          <a:p>
            <a:r>
              <a:rPr lang="en-US" sz="1600" kern="1200" dirty="0">
                <a:solidFill>
                  <a:schemeClr val="tx1"/>
                </a:solidFill>
                <a:effectLst/>
                <a:latin typeface="+mn-lt"/>
                <a:ea typeface="+mn-ea"/>
                <a:cs typeface="+mn-cs"/>
              </a:rPr>
              <a:t>  0, &amp; \</a:t>
            </a:r>
            <a:r>
              <a:rPr lang="en-US" sz="1600" kern="1200" dirty="0" err="1">
                <a:solidFill>
                  <a:schemeClr val="tx1"/>
                </a:solidFill>
                <a:effectLst/>
                <a:latin typeface="+mn-lt"/>
                <a:ea typeface="+mn-ea"/>
                <a:cs typeface="+mn-cs"/>
              </a:rPr>
              <a:t>mbox</a:t>
            </a:r>
            <a:r>
              <a:rPr lang="en-US" sz="1600" kern="1200" dirty="0">
                <a:solidFill>
                  <a:schemeClr val="tx1"/>
                </a:solidFill>
                <a:effectLst/>
                <a:latin typeface="+mn-lt"/>
                <a:ea typeface="+mn-ea"/>
                <a:cs typeface="+mn-cs"/>
              </a:rPr>
              <a:t>{if} \quad \</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\in \</a:t>
            </a:r>
            <a:r>
              <a:rPr lang="en-US" sz="1600" kern="1200" dirty="0" err="1">
                <a:solidFill>
                  <a:schemeClr val="tx1"/>
                </a:solidFill>
                <a:effectLst/>
                <a:latin typeface="+mn-lt"/>
                <a:ea typeface="+mn-ea"/>
                <a:cs typeface="+mn-cs"/>
              </a:rPr>
              <a:t>mathrm</a:t>
            </a:r>
            <a:r>
              <a:rPr lang="en-US" sz="1600" kern="1200" dirty="0">
                <a:solidFill>
                  <a:schemeClr val="tx1"/>
                </a:solidFill>
                <a:effectLst/>
                <a:latin typeface="+mn-lt"/>
                <a:ea typeface="+mn-ea"/>
                <a:cs typeface="+mn-cs"/>
              </a:rPr>
              <a:t>{outside} \\</a:t>
            </a:r>
            <a:endParaRPr lang="en-US" sz="1600" kern="1200" dirty="0">
              <a:solidFill>
                <a:schemeClr val="tx1"/>
              </a:solidFill>
              <a:effectLst/>
              <a:latin typeface="+mn-lt"/>
              <a:ea typeface="Calibri"/>
              <a:cs typeface="Calibri"/>
            </a:endParaRPr>
          </a:p>
          <a:p>
            <a:r>
              <a:rPr lang="en-US" sz="1600" kern="1200" dirty="0">
                <a:solidFill>
                  <a:schemeClr val="tx1"/>
                </a:solidFill>
                <a:effectLst/>
                <a:latin typeface="+mn-lt"/>
                <a:ea typeface="+mn-ea"/>
                <a:cs typeface="+mn-cs"/>
              </a:rPr>
              <a:t>  1,  &amp; \</a:t>
            </a:r>
            <a:r>
              <a:rPr lang="en-US" sz="1600" kern="1200" dirty="0" err="1">
                <a:solidFill>
                  <a:schemeClr val="tx1"/>
                </a:solidFill>
                <a:effectLst/>
                <a:latin typeface="+mn-lt"/>
                <a:ea typeface="+mn-ea"/>
                <a:cs typeface="+mn-cs"/>
              </a:rPr>
              <a:t>mbox</a:t>
            </a:r>
            <a:r>
              <a:rPr lang="en-US" sz="1600" kern="1200" dirty="0">
                <a:solidFill>
                  <a:schemeClr val="tx1"/>
                </a:solidFill>
                <a:effectLst/>
                <a:latin typeface="+mn-lt"/>
                <a:ea typeface="+mn-ea"/>
                <a:cs typeface="+mn-cs"/>
              </a:rPr>
              <a:t>{if } \quad \</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\in \</a:t>
            </a:r>
            <a:r>
              <a:rPr lang="en-US" sz="1600" kern="1200" dirty="0" err="1">
                <a:solidFill>
                  <a:schemeClr val="tx1"/>
                </a:solidFill>
                <a:effectLst/>
                <a:latin typeface="+mn-lt"/>
                <a:ea typeface="+mn-ea"/>
                <a:cs typeface="+mn-cs"/>
              </a:rPr>
              <a:t>mathrm</a:t>
            </a:r>
            <a:r>
              <a:rPr lang="en-US" sz="1600" kern="1200" dirty="0">
                <a:solidFill>
                  <a:schemeClr val="tx1"/>
                </a:solidFill>
                <a:effectLst/>
                <a:latin typeface="+mn-lt"/>
                <a:ea typeface="+mn-ea"/>
                <a:cs typeface="+mn-cs"/>
              </a:rPr>
              <a:t>{inside} </a:t>
            </a:r>
            <a:endParaRPr lang="en-US" sz="1600" kern="1200" dirty="0">
              <a:solidFill>
                <a:schemeClr val="tx1"/>
              </a:solidFill>
              <a:effectLst/>
              <a:latin typeface="+mn-lt"/>
              <a:ea typeface="Calibri"/>
              <a:cs typeface="Calibri"/>
            </a:endParaRPr>
          </a:p>
          <a:p>
            <a:r>
              <a:rPr lang="en-US" sz="1600" kern="1200" dirty="0">
                <a:solidFill>
                  <a:schemeClr val="tx1"/>
                </a:solidFill>
                <a:effectLst/>
                <a:latin typeface="+mn-lt"/>
                <a:ea typeface="+mn-ea"/>
                <a:cs typeface="+mn-cs"/>
              </a:rPr>
              <a:t>\end{cases}</a:t>
            </a:r>
            <a:endParaRPr lang="en-US" sz="1600" kern="1200" dirty="0">
              <a:solidFill>
                <a:schemeClr val="tx1"/>
              </a:solidFill>
              <a:effectLst/>
              <a:latin typeface="+mn-lt"/>
              <a:ea typeface="Calibri"/>
              <a:cs typeface="Calibri"/>
            </a:endParaRPr>
          </a:p>
          <a:p>
            <a:endParaRPr lang="en-US"/>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t>
            </a:r>
            <a:r>
              <a:rPr lang="en-US" sz="1600" kern="1200" dirty="0" err="1">
                <a:solidFill>
                  <a:schemeClr val="tx1"/>
                </a:solidFill>
                <a:effectLst/>
                <a:latin typeface="+mn-lt"/>
                <a:ea typeface="+mn-ea"/>
                <a:cs typeface="+mn-cs"/>
              </a:rPr>
              <a:t>mathcal</a:t>
            </a:r>
            <a:r>
              <a:rPr lang="en-US" sz="1600" kern="1200" dirty="0">
                <a:solidFill>
                  <a:schemeClr val="tx1"/>
                </a:solidFill>
                <a:effectLst/>
                <a:latin typeface="+mn-lt"/>
                <a:ea typeface="+mn-ea"/>
                <a:cs typeface="+mn-cs"/>
              </a:rPr>
              <a:t>{S} = \{\</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f(\</a:t>
            </a:r>
            <a:r>
              <a:rPr lang="en-US" sz="1600" kern="1200" dirty="0" err="1">
                <a:solidFill>
                  <a:schemeClr val="tx1"/>
                </a:solidFill>
                <a:effectLst/>
                <a:latin typeface="+mn-lt"/>
                <a:ea typeface="+mn-ea"/>
                <a:cs typeface="+mn-cs"/>
              </a:rPr>
              <a:t>mathbf</a:t>
            </a:r>
            <a:r>
              <a:rPr lang="en-US" sz="1600" kern="1200" dirty="0">
                <a:solidFill>
                  <a:schemeClr val="tx1"/>
                </a:solidFill>
                <a:effectLst/>
                <a:latin typeface="+mn-lt"/>
                <a:ea typeface="+mn-ea"/>
                <a:cs typeface="+mn-cs"/>
              </a:rPr>
              <a:t>{p}) = \tau \}</a:t>
            </a:r>
            <a:endParaRPr lang="en-US" sz="1600" kern="1200" dirty="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2B7FC27E-CE06-5742-9A79-4B4E43E4A6AB}" type="slidenum">
              <a:rPr lang="en-US" smtClean="0"/>
              <a:t>8</a:t>
            </a:fld>
            <a:endParaRPr lang="en-US"/>
          </a:p>
        </p:txBody>
      </p:sp>
    </p:spTree>
    <p:extLst>
      <p:ext uri="{BB962C8B-B14F-4D97-AF65-F5344CB8AC3E}">
        <p14:creationId xmlns:p14="http://schemas.microsoft.com/office/powerpoint/2010/main" val="2671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 \begin{cases}</a:t>
            </a:r>
          </a:p>
          <a:p>
            <a:r>
              <a:rPr lang="en-US" sz="1600" kern="1200">
                <a:solidFill>
                  <a:schemeClr val="tx1"/>
                </a:solidFill>
                <a:effectLst/>
                <a:latin typeface="+mn-lt"/>
                <a:ea typeface="+mn-ea"/>
                <a:cs typeface="+mn-cs"/>
              </a:rPr>
              <a:t>  0, &amp; \</a:t>
            </a:r>
            <a:r>
              <a:rPr lang="en-US" sz="1600" kern="1200" err="1">
                <a:solidFill>
                  <a:schemeClr val="tx1"/>
                </a:solidFill>
                <a:effectLst/>
                <a:latin typeface="+mn-lt"/>
                <a:ea typeface="+mn-ea"/>
                <a:cs typeface="+mn-cs"/>
              </a:rPr>
              <a:t>mbox</a:t>
            </a:r>
            <a:r>
              <a:rPr lang="en-US" sz="1600" kern="1200">
                <a:solidFill>
                  <a:schemeClr val="tx1"/>
                </a:solidFill>
                <a:effectLst/>
                <a:latin typeface="+mn-lt"/>
                <a:ea typeface="+mn-ea"/>
                <a:cs typeface="+mn-cs"/>
              </a:rPr>
              <a:t>{if} \quad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\in \</a:t>
            </a:r>
            <a:r>
              <a:rPr lang="en-US" sz="1600" kern="1200" err="1">
                <a:solidFill>
                  <a:schemeClr val="tx1"/>
                </a:solidFill>
                <a:effectLst/>
                <a:latin typeface="+mn-lt"/>
                <a:ea typeface="+mn-ea"/>
                <a:cs typeface="+mn-cs"/>
              </a:rPr>
              <a:t>mathrm</a:t>
            </a:r>
            <a:r>
              <a:rPr lang="en-US" sz="1600" kern="1200">
                <a:solidFill>
                  <a:schemeClr val="tx1"/>
                </a:solidFill>
                <a:effectLst/>
                <a:latin typeface="+mn-lt"/>
                <a:ea typeface="+mn-ea"/>
                <a:cs typeface="+mn-cs"/>
              </a:rPr>
              <a:t>{outside} \\</a:t>
            </a:r>
          </a:p>
          <a:p>
            <a:r>
              <a:rPr lang="en-US" sz="1600" kern="1200">
                <a:solidFill>
                  <a:schemeClr val="tx1"/>
                </a:solidFill>
                <a:effectLst/>
                <a:latin typeface="+mn-lt"/>
                <a:ea typeface="+mn-ea"/>
                <a:cs typeface="+mn-cs"/>
              </a:rPr>
              <a:t>  1,  &amp; \</a:t>
            </a:r>
            <a:r>
              <a:rPr lang="en-US" sz="1600" kern="1200" err="1">
                <a:solidFill>
                  <a:schemeClr val="tx1"/>
                </a:solidFill>
                <a:effectLst/>
                <a:latin typeface="+mn-lt"/>
                <a:ea typeface="+mn-ea"/>
                <a:cs typeface="+mn-cs"/>
              </a:rPr>
              <a:t>mbox</a:t>
            </a:r>
            <a:r>
              <a:rPr lang="en-US" sz="1600" kern="1200">
                <a:solidFill>
                  <a:schemeClr val="tx1"/>
                </a:solidFill>
                <a:effectLst/>
                <a:latin typeface="+mn-lt"/>
                <a:ea typeface="+mn-ea"/>
                <a:cs typeface="+mn-cs"/>
              </a:rPr>
              <a:t>{if } \quad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\in \</a:t>
            </a:r>
            <a:r>
              <a:rPr lang="en-US" sz="1600" kern="1200" err="1">
                <a:solidFill>
                  <a:schemeClr val="tx1"/>
                </a:solidFill>
                <a:effectLst/>
                <a:latin typeface="+mn-lt"/>
                <a:ea typeface="+mn-ea"/>
                <a:cs typeface="+mn-cs"/>
              </a:rPr>
              <a:t>mathrm</a:t>
            </a:r>
            <a:r>
              <a:rPr lang="en-US" sz="1600" kern="1200">
                <a:solidFill>
                  <a:schemeClr val="tx1"/>
                </a:solidFill>
                <a:effectLst/>
                <a:latin typeface="+mn-lt"/>
                <a:ea typeface="+mn-ea"/>
                <a:cs typeface="+mn-cs"/>
              </a:rPr>
              <a:t>{inside} </a:t>
            </a:r>
          </a:p>
          <a:p>
            <a:r>
              <a:rPr lang="en-US" sz="1600" kern="1200">
                <a:solidFill>
                  <a:schemeClr val="tx1"/>
                </a:solidFill>
                <a:effectLst/>
                <a:latin typeface="+mn-lt"/>
                <a:ea typeface="+mn-ea"/>
                <a:cs typeface="+mn-cs"/>
              </a:rPr>
              <a:t>\end{cases}</a:t>
            </a:r>
          </a:p>
          <a:p>
            <a:endParaRPr lang="en-US"/>
          </a:p>
          <a:p>
            <a:pPr marL="0" marR="0" lvl="0" indent="0" algn="l" defTabSz="609291"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t>
            </a:r>
            <a:r>
              <a:rPr lang="en-US" sz="1600" kern="1200" err="1">
                <a:solidFill>
                  <a:schemeClr val="tx1"/>
                </a:solidFill>
                <a:effectLst/>
                <a:latin typeface="+mn-lt"/>
                <a:ea typeface="+mn-ea"/>
                <a:cs typeface="+mn-cs"/>
              </a:rPr>
              <a:t>mathcal</a:t>
            </a:r>
            <a:r>
              <a:rPr lang="en-US" sz="1600" kern="1200">
                <a:solidFill>
                  <a:schemeClr val="tx1"/>
                </a:solidFill>
                <a:effectLst/>
                <a:latin typeface="+mn-lt"/>
                <a:ea typeface="+mn-ea"/>
                <a:cs typeface="+mn-cs"/>
              </a:rPr>
              <a:t>{S} = \{\</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f(\</a:t>
            </a:r>
            <a:r>
              <a:rPr lang="en-US" sz="1600" kern="1200" err="1">
                <a:solidFill>
                  <a:schemeClr val="tx1"/>
                </a:solidFill>
                <a:effectLst/>
                <a:latin typeface="+mn-lt"/>
                <a:ea typeface="+mn-ea"/>
                <a:cs typeface="+mn-cs"/>
              </a:rPr>
              <a:t>mathbf</a:t>
            </a:r>
            <a:r>
              <a:rPr lang="en-US" sz="1600" kern="1200">
                <a:solidFill>
                  <a:schemeClr val="tx1"/>
                </a:solidFill>
                <a:effectLst/>
                <a:latin typeface="+mn-lt"/>
                <a:ea typeface="+mn-ea"/>
                <a:cs typeface="+mn-cs"/>
              </a:rPr>
              <a:t>{p}) = \tau \}</a:t>
            </a:r>
          </a:p>
          <a:p>
            <a:endParaRPr lang="en-US"/>
          </a:p>
        </p:txBody>
      </p:sp>
      <p:sp>
        <p:nvSpPr>
          <p:cNvPr id="4" name="Slide Number Placeholder 3"/>
          <p:cNvSpPr>
            <a:spLocks noGrp="1"/>
          </p:cNvSpPr>
          <p:nvPr>
            <p:ph type="sldNum" sz="quarter" idx="5"/>
          </p:nvPr>
        </p:nvSpPr>
        <p:spPr/>
        <p:txBody>
          <a:bodyPr/>
          <a:lstStyle/>
          <a:p>
            <a:fld id="{2B7FC27E-CE06-5742-9A79-4B4E43E4A6AB}" type="slidenum">
              <a:rPr lang="en-US" smtClean="0"/>
              <a:t>9</a:t>
            </a:fld>
            <a:endParaRPr lang="en-US"/>
          </a:p>
        </p:txBody>
      </p:sp>
    </p:spTree>
    <p:extLst>
      <p:ext uri="{BB962C8B-B14F-4D97-AF65-F5344CB8AC3E}">
        <p14:creationId xmlns:p14="http://schemas.microsoft.com/office/powerpoint/2010/main" val="10056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2728-4E6C-B5F7-DABD-2B16DD464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A5969-F72C-57BA-C409-F1F1F364E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951BD-A5D1-78F7-A30F-4D49A93A8143}"/>
              </a:ext>
            </a:extLst>
          </p:cNvPr>
          <p:cNvSpPr>
            <a:spLocks noGrp="1"/>
          </p:cNvSpPr>
          <p:nvPr>
            <p:ph type="body" idx="1"/>
          </p:nvPr>
        </p:nvSpPr>
        <p:spPr/>
        <p:txBody>
          <a:bodyPr/>
          <a:lstStyle/>
          <a:p>
            <a:r>
              <a:rPr lang="en-US" dirty="0">
                <a:ea typeface="Calibri"/>
                <a:cs typeface="Calibri"/>
              </a:rPr>
              <a:t>In this lecture we will talk about neural fields. Very general concept that can be applied to all kinds of data (not only 3D) but we will mainly focus on neural fields for 3D computer vision / graphics</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3D423042-E6F3-1729-39A9-0B1A62FACACC}"/>
              </a:ext>
            </a:extLst>
          </p:cNvPr>
          <p:cNvSpPr>
            <a:spLocks noGrp="1"/>
          </p:cNvSpPr>
          <p:nvPr>
            <p:ph type="sldNum" sz="quarter" idx="5"/>
          </p:nvPr>
        </p:nvSpPr>
        <p:spPr/>
        <p:txBody>
          <a:bodyPr/>
          <a:lstStyle/>
          <a:p>
            <a:fld id="{7EA201C5-0F8F-0D4D-BCEB-5FECC11E143A}" type="slidenum">
              <a:rPr lang="en-US" smtClean="0"/>
              <a:t>10</a:t>
            </a:fld>
            <a:endParaRPr lang="en-US"/>
          </a:p>
        </p:txBody>
      </p:sp>
    </p:spTree>
    <p:extLst>
      <p:ext uri="{BB962C8B-B14F-4D97-AF65-F5344CB8AC3E}">
        <p14:creationId xmlns:p14="http://schemas.microsoft.com/office/powerpoint/2010/main" val="73278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CEB04C-B982-1543-BA41-9FCEDB069F4B}" type="datetime1">
              <a:rPr lang="de-DE"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363870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9B748-4FDC-5D40-A065-A83AD2439A1F}" type="datetime1">
              <a:rPr lang="de-DE"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84384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1"/>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1"/>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FAEDC-F104-E447-AB55-3C8DD9B7C718}" type="datetime1">
              <a:rPr lang="de-DE"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6565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6" name="Shape 36"/>
          <p:cNvSpPr>
            <a:spLocks noGrp="1"/>
          </p:cNvSpPr>
          <p:nvPr>
            <p:ph type="title"/>
          </p:nvPr>
        </p:nvSpPr>
        <p:spPr>
          <a:xfrm>
            <a:off x="609442" y="274660"/>
            <a:ext cx="11067776" cy="1143001"/>
          </a:xfrm>
          <a:prstGeom prst="rect">
            <a:avLst/>
          </a:prstGeom>
        </p:spPr>
        <p:txBody>
          <a:bodyPr/>
          <a:lstStyle>
            <a:lvl1pPr algn="ctr">
              <a:defRPr cap="none"/>
            </a:lvl1pPr>
          </a:lstStyle>
          <a:p>
            <a:r>
              <a:t>Title Text</a:t>
            </a:r>
          </a:p>
        </p:txBody>
      </p:sp>
      <p:sp>
        <p:nvSpPr>
          <p:cNvPr id="37" name="Shape 37"/>
          <p:cNvSpPr>
            <a:spLocks noGrp="1"/>
          </p:cNvSpPr>
          <p:nvPr>
            <p:ph type="body" sz="half" idx="1"/>
          </p:nvPr>
        </p:nvSpPr>
        <p:spPr>
          <a:xfrm>
            <a:off x="609441" y="1600203"/>
            <a:ext cx="5383398" cy="4525964"/>
          </a:xfrm>
          <a:prstGeom prst="rect">
            <a:avLst/>
          </a:prstGeom>
        </p:spPr>
        <p:txBody>
          <a:bodyPr/>
          <a:lstStyle>
            <a:lvl1pPr marL="456997" indent="-456997">
              <a:spcBef>
                <a:spcPts val="800"/>
              </a:spcBef>
              <a:buSzPct val="100000"/>
              <a:buFont typeface="Arial"/>
              <a:buChar char="•"/>
              <a:defRPr sz="3700"/>
            </a:lvl1pPr>
            <a:lvl2pPr marL="1049675" indent="-440342">
              <a:spcBef>
                <a:spcPts val="800"/>
              </a:spcBef>
              <a:buSzPct val="100000"/>
              <a:buFont typeface="Arial"/>
              <a:buChar char="–"/>
              <a:defRPr sz="3700"/>
            </a:lvl2pPr>
            <a:lvl3pPr marL="1652239" indent="-433565">
              <a:spcBef>
                <a:spcPts val="800"/>
              </a:spcBef>
              <a:buSzPct val="100000"/>
              <a:buFont typeface="Arial"/>
              <a:buChar char="•"/>
              <a:defRPr sz="3700"/>
            </a:lvl3pPr>
            <a:lvl4pPr marL="2297703" indent="-469691">
              <a:spcBef>
                <a:spcPts val="800"/>
              </a:spcBef>
              <a:buSzPct val="100000"/>
              <a:buFont typeface="Arial"/>
              <a:buChar char="–"/>
              <a:defRPr sz="3700"/>
            </a:lvl4pPr>
            <a:lvl5pPr marL="2907039" indent="-469691">
              <a:spcBef>
                <a:spcPts val="800"/>
              </a:spcBef>
              <a:buSzPct val="100000"/>
              <a:buFont typeface="Arial"/>
              <a:buChar char="»"/>
              <a:defRPr sz="37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612183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1096877" y="-107257"/>
            <a:ext cx="10969943" cy="632484"/>
          </a:xfrm>
          <a:prstGeom prst="rect">
            <a:avLst/>
          </a:prstGeom>
        </p:spPr>
        <p:txBody>
          <a:bodyPr vert="horz" anchor="ctr"/>
          <a:lstStyle>
            <a:lvl1pPr algn="r">
              <a:defRPr>
                <a:solidFill>
                  <a:srgbClr val="DCE6F2"/>
                </a:solidFill>
                <a:latin typeface="GFS Neohellenic Bold"/>
                <a:cs typeface="GFS Neohellenic Bold"/>
              </a:defRPr>
            </a:lvl1pPr>
          </a:lstStyle>
          <a:p>
            <a:r>
              <a:rPr lang="de-DE"/>
              <a:t>Title of </a:t>
            </a:r>
            <a:r>
              <a:rPr lang="de-DE" err="1"/>
              <a:t>the</a:t>
            </a:r>
            <a:r>
              <a:rPr lang="de-DE"/>
              <a:t> </a:t>
            </a:r>
            <a:r>
              <a:rPr lang="de-DE" err="1"/>
              <a:t>chapter</a:t>
            </a:r>
            <a:endParaRPr lang="en-US"/>
          </a:p>
        </p:txBody>
      </p:sp>
    </p:spTree>
    <p:extLst>
      <p:ext uri="{BB962C8B-B14F-4D97-AF65-F5344CB8AC3E}">
        <p14:creationId xmlns:p14="http://schemas.microsoft.com/office/powerpoint/2010/main" val="3081438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de-DE"/>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77375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de-DE"/>
          </a:p>
        </p:txBody>
      </p:sp>
      <p:sp>
        <p:nvSpPr>
          <p:cNvPr id="3" name="Content Placeholder 2"/>
          <p:cNvSpPr>
            <a:spLocks noGrp="1"/>
          </p:cNvSpPr>
          <p:nvPr>
            <p:ph sz="half" idx="1"/>
          </p:nvPr>
        </p:nvSpPr>
        <p:spPr>
          <a:xfrm>
            <a:off x="609441" y="1600201"/>
            <a:ext cx="5383398"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95986" y="1600201"/>
            <a:ext cx="5383398"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79909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184956"/>
            <a:ext cx="10969943" cy="764483"/>
          </a:xfrm>
        </p:spPr>
        <p:txBody>
          <a:bodyPr/>
          <a:lstStyle/>
          <a:p>
            <a:r>
              <a:rPr lang="en-US"/>
              <a:t>Click to edit Master title style</a:t>
            </a:r>
          </a:p>
        </p:txBody>
      </p:sp>
      <p:sp>
        <p:nvSpPr>
          <p:cNvPr id="3" name="Content Placeholder 2"/>
          <p:cNvSpPr>
            <a:spLocks noGrp="1"/>
          </p:cNvSpPr>
          <p:nvPr>
            <p:ph idx="1"/>
          </p:nvPr>
        </p:nvSpPr>
        <p:spPr>
          <a:xfrm>
            <a:off x="609441" y="1085074"/>
            <a:ext cx="10969943" cy="5041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2323E-9A3A-1C4E-8044-59F61550E309}" type="datetime1">
              <a:rPr lang="de-DE"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265605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D8A5E-1888-2342-A226-44205D36D2FA}" type="datetime1">
              <a:rPr lang="de-DE"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344069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EB76F-ACA9-0645-B737-746D21FE57C8}" type="datetime1">
              <a:rPr lang="de-DE"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328745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4"/>
            <a:ext cx="53855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60" y="1535114"/>
            <a:ext cx="538763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60"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AEAC34-F538-CF4E-B25C-27D158A7ECA4}" type="datetime1">
              <a:rPr lang="de-DE" smtClean="0"/>
              <a:t>26.05.2025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18316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665877-4438-7D49-995D-8333BE3A4CEA}" type="datetime1">
              <a:rPr lang="de-DE" smtClean="0"/>
              <a:t>26.05.2025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399457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76CC6-5D1A-6840-A95B-CCEC0693C757}" type="datetime1">
              <a:rPr lang="de-DE" smtClean="0"/>
              <a:t>26.05.2025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160070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273050"/>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4"/>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7"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A8141F-A3F4-D547-B6FC-63C297177F41}" type="datetime1">
              <a:rPr lang="de-DE"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38161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40"/>
            <a:ext cx="7313295"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00A4A7-CFD1-F646-8904-FD3F186E4B20}" type="datetime1">
              <a:rPr lang="de-DE"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‹Nr.›</a:t>
            </a:fld>
            <a:endParaRPr lang="en-US"/>
          </a:p>
        </p:txBody>
      </p:sp>
    </p:spTree>
    <p:extLst>
      <p:ext uri="{BB962C8B-B14F-4D97-AF65-F5344CB8AC3E}">
        <p14:creationId xmlns:p14="http://schemas.microsoft.com/office/powerpoint/2010/main" val="215869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4"/>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178F5-8979-4243-9686-CDD3CB32CDD2}" type="datetime1">
              <a:rPr lang="de-DE" smtClean="0"/>
              <a:t>26.05.2025</a:t>
            </a:fld>
            <a:endParaRPr lang="en-US"/>
          </a:p>
        </p:txBody>
      </p:sp>
      <p:sp>
        <p:nvSpPr>
          <p:cNvPr id="5" name="Footer Placeholder 4"/>
          <p:cNvSpPr>
            <a:spLocks noGrp="1"/>
          </p:cNvSpPr>
          <p:nvPr>
            <p:ph type="ftr" sz="quarter" idx="3"/>
          </p:nvPr>
        </p:nvSpPr>
        <p:spPr>
          <a:xfrm>
            <a:off x="4164515" y="6356354"/>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4"/>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03A37-EECB-FE4B-B36F-12216F01F2EC}" type="slidenum">
              <a:rPr lang="en-US" smtClean="0"/>
              <a:t>‹Nr.›</a:t>
            </a:fld>
            <a:endParaRPr lang="en-US"/>
          </a:p>
        </p:txBody>
      </p:sp>
    </p:spTree>
    <p:extLst>
      <p:ext uri="{BB962C8B-B14F-4D97-AF65-F5344CB8AC3E}">
        <p14:creationId xmlns:p14="http://schemas.microsoft.com/office/powerpoint/2010/main" val="19121738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77" r:id="rId12"/>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 y="-24191"/>
            <a:ext cx="12181879" cy="55759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a:solidFill>
                  <a:srgbClr val="DCE6F2"/>
                </a:solidFill>
                <a:latin typeface="GFS Neohellenic Regular"/>
              </a:rPr>
              <a:t>Title of the chapter</a:t>
            </a:r>
          </a:p>
        </p:txBody>
      </p:sp>
      <p:sp>
        <p:nvSpPr>
          <p:cNvPr id="10" name="Rectangle 9"/>
          <p:cNvSpPr/>
          <p:nvPr/>
        </p:nvSpPr>
        <p:spPr>
          <a:xfrm>
            <a:off x="1" y="-24191"/>
            <a:ext cx="12181879" cy="55759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3000">
              <a:solidFill>
                <a:srgbClr val="DCE6F2"/>
              </a:solidFill>
              <a:latin typeface="GFS Neohellenic Regular"/>
            </a:endParaRPr>
          </a:p>
        </p:txBody>
      </p:sp>
      <p:pic>
        <p:nvPicPr>
          <p:cNvPr id="4" name="Picture 3" descr="TNTlight_morse.pdf"/>
          <p:cNvPicPr>
            <a:picLocks noChangeAspect="1"/>
          </p:cNvPicPr>
          <p:nvPr/>
        </p:nvPicPr>
        <p:blipFill>
          <a:blip r:embed="rId6"/>
          <a:srcRect l="21058" t="28800" r="26808" b="38682"/>
          <a:stretch>
            <a:fillRect/>
          </a:stretch>
        </p:blipFill>
        <p:spPr>
          <a:xfrm>
            <a:off x="76440" y="1"/>
            <a:ext cx="1530405" cy="537097"/>
          </a:xfrm>
          <a:prstGeom prst="rect">
            <a:avLst/>
          </a:prstGeom>
        </p:spPr>
      </p:pic>
      <p:cxnSp>
        <p:nvCxnSpPr>
          <p:cNvPr id="6" name="Straight Connector 5"/>
          <p:cNvCxnSpPr/>
          <p:nvPr/>
        </p:nvCxnSpPr>
        <p:spPr>
          <a:xfrm rot="10800000">
            <a:off x="3" y="533400"/>
            <a:ext cx="12188822" cy="1588"/>
          </a:xfrm>
          <a:prstGeom prst="line">
            <a:avLst/>
          </a:prstGeom>
          <a:ln w="22225" cap="flat" cmpd="sng" algn="ctr">
            <a:solidFill>
              <a:srgbClr val="3D72B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8306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mp4"/><Relationship Id="rId7"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png"/><Relationship Id="rId7"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61.emf"/></Relationships>
</file>

<file path=ppt/slides/_rels/slide44.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70.png"/><Relationship Id="rId7" Type="http://schemas.openxmlformats.org/officeDocument/2006/relationships/image" Target="../media/image69.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61.emf"/></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3.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68.emf"/><Relationship Id="rId4" Type="http://schemas.openxmlformats.org/officeDocument/2006/relationships/image" Target="../media/image74.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hyperlink" Target="http://virtualhumans.mpi-inf.mpg.de/people/Chibane.html" TargetMode="External"/><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cvpr2020.thecvf.com/" TargetMode="External"/><Relationship Id="rId5" Type="http://schemas.openxmlformats.org/officeDocument/2006/relationships/hyperlink" Target="http://virtualhumans.mpi-inf.mpg.de/" TargetMode="External"/><Relationship Id="rId4" Type="http://schemas.openxmlformats.org/officeDocument/2006/relationships/hyperlink" Target="http://virtualhumans.mpi-inf.mpg.de/people/alldieck.html"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emf"/><Relationship Id="rId7" Type="http://schemas.openxmlformats.org/officeDocument/2006/relationships/image" Target="../media/image68.emf"/><Relationship Id="rId2" Type="http://schemas.openxmlformats.org/officeDocument/2006/relationships/image" Target="../media/image66.emf"/><Relationship Id="rId1" Type="http://schemas.openxmlformats.org/officeDocument/2006/relationships/slideLayout" Target="../slideLayouts/slideLayout12.xml"/><Relationship Id="rId6" Type="http://schemas.openxmlformats.org/officeDocument/2006/relationships/image" Target="../media/image61.emf"/><Relationship Id="rId5" Type="http://schemas.openxmlformats.org/officeDocument/2006/relationships/image" Target="../media/image60.emf"/><Relationship Id="rId10" Type="http://schemas.openxmlformats.org/officeDocument/2006/relationships/image" Target="../media/image82.emf"/><Relationship Id="rId4" Type="http://schemas.openxmlformats.org/officeDocument/2006/relationships/image" Target="../media/image69.emf"/><Relationship Id="rId9"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4.emf"/></Relationships>
</file>

<file path=ppt/slides/_rels/slide5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84.emf"/><Relationship Id="rId4" Type="http://schemas.openxmlformats.org/officeDocument/2006/relationships/image" Target="../media/image86.emf"/></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5.emf"/><Relationship Id="rId7" Type="http://schemas.openxmlformats.org/officeDocument/2006/relationships/image" Target="../media/image95.tiff"/><Relationship Id="rId12"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94.emf"/><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98.tiff"/><Relationship Id="rId4" Type="http://schemas.openxmlformats.org/officeDocument/2006/relationships/image" Target="../media/image86.emf"/><Relationship Id="rId9" Type="http://schemas.openxmlformats.org/officeDocument/2006/relationships/image" Target="../media/image97.tif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image" Target="../media/image98.tiff"/><Relationship Id="rId13" Type="http://schemas.openxmlformats.org/officeDocument/2006/relationships/image" Target="../media/image102.emf"/><Relationship Id="rId3" Type="http://schemas.openxmlformats.org/officeDocument/2006/relationships/image" Target="../media/image86.emf"/><Relationship Id="rId7" Type="http://schemas.openxmlformats.org/officeDocument/2006/relationships/image" Target="../media/image97.tiff"/><Relationship Id="rId12" Type="http://schemas.openxmlformats.org/officeDocument/2006/relationships/image" Target="../media/image101.em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0.emf"/><Relationship Id="rId5" Type="http://schemas.openxmlformats.org/officeDocument/2006/relationships/image" Target="../media/image95.tiff"/><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3.png"/><Relationship Id="rId4" Type="http://schemas.openxmlformats.org/officeDocument/2006/relationships/image" Target="../media/image120.png"/><Relationship Id="rId9"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hyperlink" Target="https://neuralfields.cs.brown.edu/"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F9mRv4v80w0"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0.png"/><Relationship Id="rId4" Type="http://schemas.openxmlformats.org/officeDocument/2006/relationships/image" Target="../media/image7.emf"/><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093" y="612916"/>
            <a:ext cx="9565128" cy="1006725"/>
          </a:xfrm>
        </p:spPr>
        <p:txBody>
          <a:bodyPr>
            <a:normAutofit fontScale="90000"/>
          </a:bodyPr>
          <a:lstStyle/>
          <a:p>
            <a:r>
              <a:rPr lang="en-US" sz="5400" dirty="0">
                <a:latin typeface="Calibri Light"/>
                <a:cs typeface="Calibri Light"/>
              </a:rPr>
              <a:t>Hands-on AI based 3D Vision– Summer 25</a:t>
            </a:r>
            <a:endParaRPr lang="en-US" sz="5400" dirty="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3603" y="2704240"/>
            <a:ext cx="9141619" cy="1655331"/>
          </a:xfrm>
        </p:spPr>
        <p:txBody>
          <a:bodyPr vert="horz" lIns="91440" tIns="45720" rIns="91440" bIns="45720" rtlCol="0" anchor="t">
            <a:noAutofit/>
          </a:bodyPr>
          <a:lstStyle/>
          <a:p>
            <a:r>
              <a:rPr lang="en-US" sz="2400" dirty="0">
                <a:solidFill>
                  <a:schemeClr val="tx1"/>
                </a:solidFill>
                <a:latin typeface="Calibri"/>
                <a:ea typeface="Calibri"/>
                <a:cs typeface="Calibri"/>
              </a:rPr>
              <a:t>Lecture 6_1 – Neural  Fields</a:t>
            </a:r>
          </a:p>
          <a:p>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a:ea typeface="Calibri"/>
                <a:cs typeface="Calibri"/>
              </a:rPr>
              <a:t>Prof. Dr.-Ing. Gerard Pons-Moll</a:t>
            </a:r>
          </a:p>
          <a:p>
            <a:r>
              <a:rPr lang="en-US" sz="2400" dirty="0">
                <a:solidFill>
                  <a:schemeClr val="tx1"/>
                </a:solidFill>
                <a:latin typeface="Calibri" panose="020F0502020204030204" pitchFamily="34" charset="0"/>
                <a:cs typeface="Calibri" panose="020F0502020204030204" pitchFamily="34" charset="0"/>
              </a:rPr>
              <a:t>University of Tübingen / MPI-Informatics</a:t>
            </a:r>
          </a:p>
          <a:p>
            <a:endParaRPr lang="en-US" sz="24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2"/>
          <a:stretch>
            <a:fillRect/>
          </a:stretch>
        </p:blipFill>
        <p:spPr>
          <a:xfrm>
            <a:off x="3662317" y="4881588"/>
            <a:ext cx="4921508" cy="1261222"/>
          </a:xfrm>
          <a:prstGeom prst="rect">
            <a:avLst/>
          </a:prstGeom>
        </p:spPr>
      </p:pic>
    </p:spTree>
    <p:extLst>
      <p:ext uri="{BB962C8B-B14F-4D97-AF65-F5344CB8AC3E}">
        <p14:creationId xmlns:p14="http://schemas.microsoft.com/office/powerpoint/2010/main" val="1151292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62D6-9184-C43C-902E-2B129E37D9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48074-5BAB-0062-86B2-BAF63FB9EA83}"/>
              </a:ext>
            </a:extLst>
          </p:cNvPr>
          <p:cNvSpPr>
            <a:spLocks noGrp="1"/>
          </p:cNvSpPr>
          <p:nvPr>
            <p:ph idx="1"/>
          </p:nvPr>
        </p:nvSpPr>
        <p:spPr>
          <a:xfrm>
            <a:off x="609441" y="908454"/>
            <a:ext cx="10969943" cy="5041092"/>
          </a:xfrm>
        </p:spPr>
        <p:txBody>
          <a:bodyPr vert="horz" lIns="91440" tIns="45720" rIns="91440" bIns="45720" rtlCol="0" anchor="t">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latin typeface="Century Gothic"/>
              </a:rPr>
              <a:t>Neural Fields</a:t>
            </a:r>
          </a:p>
          <a:p>
            <a:pPr algn="ctr"/>
            <a:endParaRPr lang="en-US" sz="2400" dirty="0"/>
          </a:p>
        </p:txBody>
      </p:sp>
      <p:sp>
        <p:nvSpPr>
          <p:cNvPr id="5" name="Foliennummernplatzhalter 2">
            <a:extLst>
              <a:ext uri="{FF2B5EF4-FFF2-40B4-BE49-F238E27FC236}">
                <a16:creationId xmlns:a16="http://schemas.microsoft.com/office/drawing/2014/main" id="{D666BE27-066F-DE0C-59E6-0897DF29AC65}"/>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71635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0B4AC-06E4-8008-BD29-283663528797}"/>
              </a:ext>
            </a:extLst>
          </p:cNvPr>
          <p:cNvSpPr>
            <a:spLocks noGrp="1"/>
          </p:cNvSpPr>
          <p:nvPr>
            <p:ph type="title"/>
          </p:nvPr>
        </p:nvSpPr>
        <p:spPr/>
        <p:txBody>
          <a:bodyPr/>
          <a:lstStyle/>
          <a:p>
            <a:r>
              <a:rPr lang="de-DE" dirty="0" err="1"/>
              <a:t>What</a:t>
            </a:r>
            <a:r>
              <a:rPr lang="de-DE" dirty="0"/>
              <a:t> </a:t>
            </a:r>
            <a:r>
              <a:rPr lang="de-DE" dirty="0" err="1"/>
              <a:t>is</a:t>
            </a:r>
            <a:r>
              <a:rPr lang="de-DE" dirty="0"/>
              <a:t> a Field? (Physics)</a:t>
            </a:r>
          </a:p>
        </p:txBody>
      </p:sp>
      <p:sp>
        <p:nvSpPr>
          <p:cNvPr id="4" name="Foliennummernplatzhalter 3">
            <a:extLst>
              <a:ext uri="{FF2B5EF4-FFF2-40B4-BE49-F238E27FC236}">
                <a16:creationId xmlns:a16="http://schemas.microsoft.com/office/drawing/2014/main" id="{EF6973A7-A23C-B1DD-ED97-E64778A53C97}"/>
              </a:ext>
            </a:extLst>
          </p:cNvPr>
          <p:cNvSpPr>
            <a:spLocks noGrp="1"/>
          </p:cNvSpPr>
          <p:nvPr>
            <p:ph type="sldNum" sz="quarter" idx="12"/>
          </p:nvPr>
        </p:nvSpPr>
        <p:spPr/>
        <p:txBody>
          <a:bodyPr/>
          <a:lstStyle/>
          <a:p>
            <a:fld id="{8A803A37-EECB-FE4B-B36F-12216F01F2EC}" type="slidenum">
              <a:rPr lang="en-US" smtClean="0"/>
              <a:t>11</a:t>
            </a:fld>
            <a:endParaRPr lang="en-US"/>
          </a:p>
        </p:txBody>
      </p:sp>
      <p:sp>
        <p:nvSpPr>
          <p:cNvPr id="5" name="Rechteck: abgerundete Ecken 4">
            <a:extLst>
              <a:ext uri="{FF2B5EF4-FFF2-40B4-BE49-F238E27FC236}">
                <a16:creationId xmlns:a16="http://schemas.microsoft.com/office/drawing/2014/main" id="{3E093446-BDEA-09E6-CF91-A378CBF1C619}"/>
              </a:ext>
            </a:extLst>
          </p:cNvPr>
          <p:cNvSpPr/>
          <p:nvPr/>
        </p:nvSpPr>
        <p:spPr>
          <a:xfrm>
            <a:off x="689273" y="1503665"/>
            <a:ext cx="10890731" cy="1658522"/>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de-DE" sz="2400" dirty="0">
                <a:solidFill>
                  <a:schemeClr val="tx1"/>
                </a:solidFill>
              </a:rPr>
              <a:t>A </a:t>
            </a:r>
            <a:r>
              <a:rPr lang="de-DE" sz="2400" b="1" dirty="0">
                <a:solidFill>
                  <a:schemeClr val="tx1"/>
                </a:solidFill>
              </a:rPr>
              <a:t>Field </a:t>
            </a:r>
            <a:r>
              <a:rPr lang="de-DE" sz="2400" dirty="0" err="1">
                <a:solidFill>
                  <a:schemeClr val="tx1"/>
                </a:solidFill>
              </a:rPr>
              <a:t>is</a:t>
            </a:r>
            <a:r>
              <a:rPr lang="de-DE" sz="2400" dirty="0">
                <a:solidFill>
                  <a:schemeClr val="tx1"/>
                </a:solidFill>
              </a:rPr>
              <a:t> a </a:t>
            </a:r>
            <a:r>
              <a:rPr lang="de-DE" sz="2400" dirty="0" err="1">
                <a:solidFill>
                  <a:schemeClr val="tx1"/>
                </a:solidFill>
              </a:rPr>
              <a:t>mapping</a:t>
            </a:r>
            <a:r>
              <a:rPr lang="de-DE" sz="2400" dirty="0">
                <a:solidFill>
                  <a:schemeClr val="tx1"/>
                </a:solidFill>
              </a:rPr>
              <a:t> </a:t>
            </a:r>
            <a:r>
              <a:rPr lang="de-DE" sz="2400" dirty="0" err="1">
                <a:solidFill>
                  <a:schemeClr val="tx1"/>
                </a:solidFill>
              </a:rPr>
              <a:t>associating</a:t>
            </a:r>
            <a:r>
              <a:rPr lang="de-DE" sz="2400" dirty="0">
                <a:solidFill>
                  <a:schemeClr val="tx1"/>
                </a:solidFill>
              </a:rPr>
              <a:t> a </a:t>
            </a:r>
            <a:r>
              <a:rPr lang="de-DE" sz="2400" dirty="0" err="1">
                <a:solidFill>
                  <a:schemeClr val="tx1"/>
                </a:solidFill>
              </a:rPr>
              <a:t>scalar</a:t>
            </a:r>
            <a:r>
              <a:rPr lang="de-DE" sz="2400" dirty="0">
                <a:solidFill>
                  <a:schemeClr val="tx1"/>
                </a:solidFill>
              </a:rPr>
              <a:t> </a:t>
            </a:r>
            <a:r>
              <a:rPr lang="de-DE" sz="2400" dirty="0" err="1">
                <a:solidFill>
                  <a:schemeClr val="tx1"/>
                </a:solidFill>
              </a:rPr>
              <a:t>or</a:t>
            </a:r>
            <a:r>
              <a:rPr lang="de-DE" sz="2400" dirty="0">
                <a:solidFill>
                  <a:schemeClr val="tx1"/>
                </a:solidFill>
              </a:rPr>
              <a:t> </a:t>
            </a:r>
            <a:r>
              <a:rPr lang="de-DE" sz="2400" dirty="0" err="1">
                <a:solidFill>
                  <a:schemeClr val="tx1"/>
                </a:solidFill>
              </a:rPr>
              <a:t>vector</a:t>
            </a:r>
            <a:r>
              <a:rPr lang="de-DE" sz="2400" dirty="0">
                <a:solidFill>
                  <a:schemeClr val="tx1"/>
                </a:solidFill>
              </a:rPr>
              <a:t> </a:t>
            </a:r>
            <a:r>
              <a:rPr lang="de-DE" sz="2400" dirty="0" err="1">
                <a:solidFill>
                  <a:schemeClr val="tx1"/>
                </a:solidFill>
              </a:rPr>
              <a:t>quantity</a:t>
            </a:r>
            <a:r>
              <a:rPr lang="de-DE" sz="2400" dirty="0">
                <a:solidFill>
                  <a:schemeClr val="tx1"/>
                </a:solidFill>
              </a:rPr>
              <a:t> </a:t>
            </a:r>
            <a:r>
              <a:rPr lang="de-DE" sz="2400" dirty="0" err="1">
                <a:solidFill>
                  <a:schemeClr val="tx1"/>
                </a:solidFill>
              </a:rPr>
              <a:t>to</a:t>
            </a:r>
            <a:r>
              <a:rPr lang="de-DE" sz="2400" dirty="0">
                <a:solidFill>
                  <a:schemeClr val="tx1"/>
                </a:solidFill>
              </a:rPr>
              <a:t> </a:t>
            </a:r>
            <a:r>
              <a:rPr lang="de-DE" sz="2400" dirty="0" err="1">
                <a:solidFill>
                  <a:schemeClr val="tx1"/>
                </a:solidFill>
              </a:rPr>
              <a:t>each</a:t>
            </a:r>
            <a:r>
              <a:rPr lang="de-DE" sz="2400" dirty="0">
                <a:solidFill>
                  <a:schemeClr val="tx1"/>
                </a:solidFill>
              </a:rPr>
              <a:t> </a:t>
            </a:r>
            <a:r>
              <a:rPr lang="de-DE" sz="2400" dirty="0" err="1">
                <a:solidFill>
                  <a:schemeClr val="tx1"/>
                </a:solidFill>
              </a:rPr>
              <a:t>point</a:t>
            </a:r>
            <a:r>
              <a:rPr lang="de-DE" sz="2400" dirty="0">
                <a:solidFill>
                  <a:schemeClr val="tx1"/>
                </a:solidFill>
              </a:rPr>
              <a:t> in </a:t>
            </a:r>
            <a:r>
              <a:rPr lang="de-DE" sz="2400" dirty="0" err="1">
                <a:solidFill>
                  <a:schemeClr val="tx1"/>
                </a:solidFill>
              </a:rPr>
              <a:t>space</a:t>
            </a:r>
          </a:p>
        </p:txBody>
      </p:sp>
      <p:pic>
        <p:nvPicPr>
          <p:cNvPr id="11" name="fluidfield">
            <a:hlinkClick r:id="" action="ppaction://media"/>
            <a:extLst>
              <a:ext uri="{FF2B5EF4-FFF2-40B4-BE49-F238E27FC236}">
                <a16:creationId xmlns:a16="http://schemas.microsoft.com/office/drawing/2014/main" id="{E499167E-F461-28C2-7C0A-E5CFE9B28E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1006" y="3233249"/>
            <a:ext cx="4653504" cy="3488664"/>
          </a:xfrm>
          <a:prstGeom prst="rect">
            <a:avLst/>
          </a:prstGeom>
        </p:spPr>
      </p:pic>
      <p:pic>
        <p:nvPicPr>
          <p:cNvPr id="12" name="Grafik 11" descr="Magnetic Field Lines Around A Bar Magnet">
            <a:extLst>
              <a:ext uri="{FF2B5EF4-FFF2-40B4-BE49-F238E27FC236}">
                <a16:creationId xmlns:a16="http://schemas.microsoft.com/office/drawing/2014/main" id="{BBFD5F88-48EB-3CB3-ECDB-265953CE65E9}"/>
              </a:ext>
            </a:extLst>
          </p:cNvPr>
          <p:cNvPicPr>
            <a:picLocks noChangeAspect="1"/>
          </p:cNvPicPr>
          <p:nvPr/>
        </p:nvPicPr>
        <p:blipFill>
          <a:blip r:embed="rId6"/>
          <a:stretch>
            <a:fillRect/>
          </a:stretch>
        </p:blipFill>
        <p:spPr>
          <a:xfrm>
            <a:off x="2087934" y="3948881"/>
            <a:ext cx="2743200" cy="2057400"/>
          </a:xfrm>
          <a:prstGeom prst="rect">
            <a:avLst/>
          </a:prstGeom>
        </p:spPr>
      </p:pic>
    </p:spTree>
    <p:extLst>
      <p:ext uri="{BB962C8B-B14F-4D97-AF65-F5344CB8AC3E}">
        <p14:creationId xmlns:p14="http://schemas.microsoft.com/office/powerpoint/2010/main" val="29061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3">
            <a:extLst>
              <a:ext uri="{FF2B5EF4-FFF2-40B4-BE49-F238E27FC236}">
                <a16:creationId xmlns:a16="http://schemas.microsoft.com/office/drawing/2014/main" id="{D785B422-5302-B2F6-097F-1989E4BEAA52}"/>
              </a:ext>
            </a:extLst>
          </p:cNvPr>
          <p:cNvGrpSpPr/>
          <p:nvPr/>
        </p:nvGrpSpPr>
        <p:grpSpPr>
          <a:xfrm>
            <a:off x="578960" y="1394553"/>
            <a:ext cx="5160900" cy="2625904"/>
            <a:chOff x="1086016" y="779377"/>
            <a:chExt cx="10177035" cy="5490643"/>
          </a:xfrm>
        </p:grpSpPr>
        <p:pic>
          <p:nvPicPr>
            <p:cNvPr id="27" name="object 4">
              <a:extLst>
                <a:ext uri="{FF2B5EF4-FFF2-40B4-BE49-F238E27FC236}">
                  <a16:creationId xmlns:a16="http://schemas.microsoft.com/office/drawing/2014/main" id="{7AC8DE28-0A3E-2852-AE15-40F05921ADEE}"/>
                </a:ext>
              </a:extLst>
            </p:cNvPr>
            <p:cNvPicPr/>
            <p:nvPr/>
          </p:nvPicPr>
          <p:blipFill>
            <a:blip r:embed="rId2" cstate="print"/>
            <a:stretch>
              <a:fillRect/>
            </a:stretch>
          </p:blipFill>
          <p:spPr>
            <a:xfrm>
              <a:off x="1086016" y="2633785"/>
              <a:ext cx="4940810" cy="3636235"/>
            </a:xfrm>
            <a:prstGeom prst="rect">
              <a:avLst/>
            </a:prstGeom>
          </p:spPr>
        </p:pic>
        <p:pic>
          <p:nvPicPr>
            <p:cNvPr id="28" name="object 5">
              <a:extLst>
                <a:ext uri="{FF2B5EF4-FFF2-40B4-BE49-F238E27FC236}">
                  <a16:creationId xmlns:a16="http://schemas.microsoft.com/office/drawing/2014/main" id="{34F91B40-17AE-3460-A561-F39565BF0E25}"/>
                </a:ext>
              </a:extLst>
            </p:cNvPr>
            <p:cNvPicPr/>
            <p:nvPr/>
          </p:nvPicPr>
          <p:blipFill>
            <a:blip r:embed="rId3" cstate="print"/>
            <a:stretch>
              <a:fillRect/>
            </a:stretch>
          </p:blipFill>
          <p:spPr>
            <a:xfrm>
              <a:off x="7185625" y="779377"/>
              <a:ext cx="4077426" cy="3504039"/>
            </a:xfrm>
            <a:prstGeom prst="rect">
              <a:avLst/>
            </a:prstGeom>
          </p:spPr>
        </p:pic>
      </p:grpSp>
      <p:pic>
        <p:nvPicPr>
          <p:cNvPr id="6" name="object 6">
            <a:extLst>
              <a:ext uri="{FF2B5EF4-FFF2-40B4-BE49-F238E27FC236}">
                <a16:creationId xmlns:a16="http://schemas.microsoft.com/office/drawing/2014/main" id="{618F2FA2-D5D4-F2A3-D1C0-6829C8DD26C9}"/>
              </a:ext>
            </a:extLst>
          </p:cNvPr>
          <p:cNvPicPr/>
          <p:nvPr/>
        </p:nvPicPr>
        <p:blipFill>
          <a:blip r:embed="rId4" cstate="print"/>
          <a:stretch>
            <a:fillRect/>
          </a:stretch>
        </p:blipFill>
        <p:spPr>
          <a:xfrm>
            <a:off x="6381591" y="947138"/>
            <a:ext cx="1829177" cy="1712177"/>
          </a:xfrm>
          <a:prstGeom prst="rect">
            <a:avLst/>
          </a:prstGeom>
        </p:spPr>
      </p:pic>
      <p:pic>
        <p:nvPicPr>
          <p:cNvPr id="8" name="object 8">
            <a:extLst>
              <a:ext uri="{FF2B5EF4-FFF2-40B4-BE49-F238E27FC236}">
                <a16:creationId xmlns:a16="http://schemas.microsoft.com/office/drawing/2014/main" id="{377E6133-0493-35F4-3134-713049A85067}"/>
              </a:ext>
            </a:extLst>
          </p:cNvPr>
          <p:cNvPicPr/>
          <p:nvPr/>
        </p:nvPicPr>
        <p:blipFill>
          <a:blip r:embed="rId5" cstate="print"/>
          <a:stretch>
            <a:fillRect/>
          </a:stretch>
        </p:blipFill>
        <p:spPr>
          <a:xfrm>
            <a:off x="8919915" y="1292111"/>
            <a:ext cx="1828305" cy="1639628"/>
          </a:xfrm>
          <a:prstGeom prst="rect">
            <a:avLst/>
          </a:prstGeom>
        </p:spPr>
      </p:pic>
      <p:sp>
        <p:nvSpPr>
          <p:cNvPr id="10" name="object 10">
            <a:extLst>
              <a:ext uri="{FF2B5EF4-FFF2-40B4-BE49-F238E27FC236}">
                <a16:creationId xmlns:a16="http://schemas.microsoft.com/office/drawing/2014/main" id="{E10E755D-E160-1162-C63B-4DB973309ABE}"/>
              </a:ext>
            </a:extLst>
          </p:cNvPr>
          <p:cNvSpPr txBox="1"/>
          <p:nvPr/>
        </p:nvSpPr>
        <p:spPr>
          <a:xfrm>
            <a:off x="3049728" y="502098"/>
            <a:ext cx="2993814" cy="893643"/>
          </a:xfrm>
          <a:prstGeom prst="rect">
            <a:avLst/>
          </a:prstGeom>
        </p:spPr>
        <p:txBody>
          <a:bodyPr vert="horz" wrap="square" lIns="0" tIns="6350" rIns="0" bIns="0" rtlCol="0" anchor="t">
            <a:spAutoFit/>
          </a:bodyPr>
          <a:lstStyle>
            <a:defPPr>
              <a:defRPr kern="0"/>
            </a:defPPr>
          </a:lstStyle>
          <a:p>
            <a:pPr marL="12065" marR="5080" indent="427355" algn="ctr" defTabSz="914357">
              <a:lnSpc>
                <a:spcPts val="3710"/>
              </a:lnSpc>
              <a:spcBef>
                <a:spcPts val="49"/>
              </a:spcBef>
            </a:pPr>
            <a:r>
              <a:rPr sz="2000" dirty="0">
                <a:latin typeface="Century Gothic"/>
                <a:cs typeface="NVIDIA Sans"/>
              </a:rPr>
              <a:t>3D</a:t>
            </a:r>
            <a:r>
              <a:rPr sz="2000" spc="-10" dirty="0">
                <a:latin typeface="Century Gothic"/>
                <a:cs typeface="NVIDIA Sans"/>
              </a:rPr>
              <a:t> Parabola </a:t>
            </a:r>
            <a:endParaRPr lang="de-DE" sz="2000">
              <a:latin typeface="Century Gothic"/>
              <a:cs typeface="NVIDIA Sans"/>
            </a:endParaRPr>
          </a:p>
          <a:p>
            <a:pPr marL="12065" marR="5080" indent="427355" algn="ctr" defTabSz="914357">
              <a:lnSpc>
                <a:spcPts val="3710"/>
              </a:lnSpc>
              <a:spcBef>
                <a:spcPts val="49"/>
              </a:spcBef>
            </a:pPr>
            <a:r>
              <a:rPr sz="2000" dirty="0">
                <a:latin typeface="Century Gothic"/>
                <a:cs typeface="NVIDIA Sans"/>
              </a:rPr>
              <a:t>(Explicit</a:t>
            </a:r>
            <a:r>
              <a:rPr sz="2000" spc="-25" dirty="0">
                <a:latin typeface="Century Gothic"/>
                <a:cs typeface="NVIDIA Sans"/>
              </a:rPr>
              <a:t> </a:t>
            </a:r>
            <a:r>
              <a:rPr sz="2000" spc="-10" dirty="0">
                <a:latin typeface="Century Gothic"/>
                <a:cs typeface="NVIDIA Sans"/>
              </a:rPr>
              <a:t>Surface)</a:t>
            </a:r>
            <a:endParaRPr lang="de-DE" sz="2000">
              <a:latin typeface="Century Gothic"/>
              <a:cs typeface="NVIDIA Sans"/>
            </a:endParaRPr>
          </a:p>
        </p:txBody>
      </p:sp>
      <p:grpSp>
        <p:nvGrpSpPr>
          <p:cNvPr id="13" name="object 15">
            <a:extLst>
              <a:ext uri="{FF2B5EF4-FFF2-40B4-BE49-F238E27FC236}">
                <a16:creationId xmlns:a16="http://schemas.microsoft.com/office/drawing/2014/main" id="{A6FAC59E-DE7E-0D7F-2C54-6B9CD51E96DD}"/>
              </a:ext>
            </a:extLst>
          </p:cNvPr>
          <p:cNvGrpSpPr/>
          <p:nvPr/>
        </p:nvGrpSpPr>
        <p:grpSpPr>
          <a:xfrm>
            <a:off x="576537" y="2964236"/>
            <a:ext cx="7686929" cy="3072805"/>
            <a:chOff x="1252610" y="4875376"/>
            <a:chExt cx="13629529" cy="5016798"/>
          </a:xfrm>
        </p:grpSpPr>
        <p:sp>
          <p:nvSpPr>
            <p:cNvPr id="16" name="object 16">
              <a:extLst>
                <a:ext uri="{FF2B5EF4-FFF2-40B4-BE49-F238E27FC236}">
                  <a16:creationId xmlns:a16="http://schemas.microsoft.com/office/drawing/2014/main" id="{9A66DC7D-159A-D0C5-3ABD-A18877ED42F1}"/>
                </a:ext>
              </a:extLst>
            </p:cNvPr>
            <p:cNvSpPr/>
            <p:nvPr/>
          </p:nvSpPr>
          <p:spPr>
            <a:xfrm>
              <a:off x="13242569" y="4990052"/>
              <a:ext cx="1639570" cy="2994660"/>
            </a:xfrm>
            <a:custGeom>
              <a:avLst/>
              <a:gdLst/>
              <a:ahLst/>
              <a:cxnLst/>
              <a:rect l="l" t="t" r="r" b="b"/>
              <a:pathLst>
                <a:path w="1639569" h="2994659">
                  <a:moveTo>
                    <a:pt x="0" y="0"/>
                  </a:moveTo>
                  <a:lnTo>
                    <a:pt x="55533" y="62005"/>
                  </a:lnTo>
                  <a:lnTo>
                    <a:pt x="96454" y="108416"/>
                  </a:lnTo>
                  <a:lnTo>
                    <a:pt x="136849" y="154729"/>
                  </a:lnTo>
                  <a:lnTo>
                    <a:pt x="176718" y="200944"/>
                  </a:lnTo>
                  <a:lnTo>
                    <a:pt x="216060" y="247060"/>
                  </a:lnTo>
                  <a:lnTo>
                    <a:pt x="254876" y="293078"/>
                  </a:lnTo>
                  <a:lnTo>
                    <a:pt x="293166" y="338997"/>
                  </a:lnTo>
                  <a:lnTo>
                    <a:pt x="330930" y="384818"/>
                  </a:lnTo>
                  <a:lnTo>
                    <a:pt x="368167" y="430541"/>
                  </a:lnTo>
                  <a:lnTo>
                    <a:pt x="404879" y="476166"/>
                  </a:lnTo>
                  <a:lnTo>
                    <a:pt x="441064" y="521692"/>
                  </a:lnTo>
                  <a:lnTo>
                    <a:pt x="476723" y="567120"/>
                  </a:lnTo>
                  <a:lnTo>
                    <a:pt x="511855" y="612450"/>
                  </a:lnTo>
                  <a:lnTo>
                    <a:pt x="546461" y="657681"/>
                  </a:lnTo>
                  <a:lnTo>
                    <a:pt x="580541" y="702814"/>
                  </a:lnTo>
                  <a:lnTo>
                    <a:pt x="614095" y="747849"/>
                  </a:lnTo>
                  <a:lnTo>
                    <a:pt x="647123" y="792785"/>
                  </a:lnTo>
                  <a:lnTo>
                    <a:pt x="679624" y="837624"/>
                  </a:lnTo>
                  <a:lnTo>
                    <a:pt x="711599" y="882363"/>
                  </a:lnTo>
                  <a:lnTo>
                    <a:pt x="743048" y="927005"/>
                  </a:lnTo>
                  <a:lnTo>
                    <a:pt x="773971" y="971548"/>
                  </a:lnTo>
                  <a:lnTo>
                    <a:pt x="804367" y="1015993"/>
                  </a:lnTo>
                  <a:lnTo>
                    <a:pt x="834237" y="1060340"/>
                  </a:lnTo>
                  <a:lnTo>
                    <a:pt x="863581" y="1104588"/>
                  </a:lnTo>
                  <a:lnTo>
                    <a:pt x="892399" y="1148738"/>
                  </a:lnTo>
                  <a:lnTo>
                    <a:pt x="920691" y="1192790"/>
                  </a:lnTo>
                  <a:lnTo>
                    <a:pt x="948456" y="1236743"/>
                  </a:lnTo>
                  <a:lnTo>
                    <a:pt x="975695" y="1280599"/>
                  </a:lnTo>
                  <a:lnTo>
                    <a:pt x="1002408" y="1324355"/>
                  </a:lnTo>
                  <a:lnTo>
                    <a:pt x="1028594" y="1368014"/>
                  </a:lnTo>
                  <a:lnTo>
                    <a:pt x="1054254" y="1411574"/>
                  </a:lnTo>
                  <a:lnTo>
                    <a:pt x="1079389" y="1455036"/>
                  </a:lnTo>
                  <a:lnTo>
                    <a:pt x="1103996" y="1498400"/>
                  </a:lnTo>
                  <a:lnTo>
                    <a:pt x="1128078" y="1541665"/>
                  </a:lnTo>
                  <a:lnTo>
                    <a:pt x="1151633" y="1584832"/>
                  </a:lnTo>
                  <a:lnTo>
                    <a:pt x="1174663" y="1627901"/>
                  </a:lnTo>
                  <a:lnTo>
                    <a:pt x="1197165" y="1670872"/>
                  </a:lnTo>
                  <a:lnTo>
                    <a:pt x="1219142" y="1713744"/>
                  </a:lnTo>
                  <a:lnTo>
                    <a:pt x="1240593" y="1756518"/>
                  </a:lnTo>
                  <a:lnTo>
                    <a:pt x="1261517" y="1799193"/>
                  </a:lnTo>
                  <a:lnTo>
                    <a:pt x="1281915" y="1841771"/>
                  </a:lnTo>
                  <a:lnTo>
                    <a:pt x="1301787" y="1884250"/>
                  </a:lnTo>
                  <a:lnTo>
                    <a:pt x="1321132" y="1926631"/>
                  </a:lnTo>
                  <a:lnTo>
                    <a:pt x="1339951" y="1968913"/>
                  </a:lnTo>
                  <a:lnTo>
                    <a:pt x="1358245" y="2011097"/>
                  </a:lnTo>
                  <a:lnTo>
                    <a:pt x="1376011" y="2053183"/>
                  </a:lnTo>
                  <a:lnTo>
                    <a:pt x="1393252" y="2095171"/>
                  </a:lnTo>
                  <a:lnTo>
                    <a:pt x="1409967" y="2137060"/>
                  </a:lnTo>
                  <a:lnTo>
                    <a:pt x="1426155" y="2178851"/>
                  </a:lnTo>
                  <a:lnTo>
                    <a:pt x="1441817" y="2220544"/>
                  </a:lnTo>
                  <a:lnTo>
                    <a:pt x="1456952" y="2262138"/>
                  </a:lnTo>
                  <a:lnTo>
                    <a:pt x="1471562" y="2303634"/>
                  </a:lnTo>
                  <a:lnTo>
                    <a:pt x="1485645" y="2345032"/>
                  </a:lnTo>
                  <a:lnTo>
                    <a:pt x="1499202" y="2386332"/>
                  </a:lnTo>
                  <a:lnTo>
                    <a:pt x="1512233" y="2427533"/>
                  </a:lnTo>
                  <a:lnTo>
                    <a:pt x="1524738" y="2468636"/>
                  </a:lnTo>
                  <a:lnTo>
                    <a:pt x="1536716" y="2509641"/>
                  </a:lnTo>
                  <a:lnTo>
                    <a:pt x="1548168" y="2550547"/>
                  </a:lnTo>
                  <a:lnTo>
                    <a:pt x="1559094" y="2591355"/>
                  </a:lnTo>
                  <a:lnTo>
                    <a:pt x="1569494" y="2632065"/>
                  </a:lnTo>
                  <a:lnTo>
                    <a:pt x="1579368" y="2672677"/>
                  </a:lnTo>
                  <a:lnTo>
                    <a:pt x="1588715" y="2713190"/>
                  </a:lnTo>
                  <a:lnTo>
                    <a:pt x="1597536" y="2753605"/>
                  </a:lnTo>
                  <a:lnTo>
                    <a:pt x="1605831" y="2793922"/>
                  </a:lnTo>
                  <a:lnTo>
                    <a:pt x="1613599" y="2834140"/>
                  </a:lnTo>
                  <a:lnTo>
                    <a:pt x="1620842" y="2874260"/>
                  </a:lnTo>
                  <a:lnTo>
                    <a:pt x="1627558" y="2914282"/>
                  </a:lnTo>
                  <a:lnTo>
                    <a:pt x="1633748" y="2954206"/>
                  </a:lnTo>
                  <a:lnTo>
                    <a:pt x="1639412" y="2994031"/>
                  </a:lnTo>
                </a:path>
              </a:pathLst>
            </a:custGeom>
            <a:ln w="41883">
              <a:solidFill>
                <a:srgbClr val="000000"/>
              </a:solidFill>
            </a:ln>
          </p:spPr>
          <p:txBody>
            <a:bodyPr wrap="square" lIns="0" tIns="0" rIns="0" bIns="0" rtlCol="0"/>
            <a:lstStyle>
              <a:defPPr>
                <a:defRPr kern="0"/>
              </a:defPPr>
            </a:lstStyle>
            <a:p>
              <a:pPr algn="l" defTabSz="914357" rtl="0"/>
              <a:endParaRPr sz="1801">
                <a:latin typeface="Calibri"/>
                <a:ea typeface="+mn-ea"/>
                <a:cs typeface="+mn-cs"/>
              </a:endParaRPr>
            </a:p>
          </p:txBody>
        </p:sp>
        <p:sp>
          <p:nvSpPr>
            <p:cNvPr id="17" name="object 17">
              <a:extLst>
                <a:ext uri="{FF2B5EF4-FFF2-40B4-BE49-F238E27FC236}">
                  <a16:creationId xmlns:a16="http://schemas.microsoft.com/office/drawing/2014/main" id="{8DB67184-8D11-CF42-A8B6-3D3B288DE494}"/>
                </a:ext>
              </a:extLst>
            </p:cNvPr>
            <p:cNvSpPr/>
            <p:nvPr/>
          </p:nvSpPr>
          <p:spPr>
            <a:xfrm>
              <a:off x="13138334" y="4875376"/>
              <a:ext cx="183515" cy="189865"/>
            </a:xfrm>
            <a:custGeom>
              <a:avLst/>
              <a:gdLst/>
              <a:ahLst/>
              <a:cxnLst/>
              <a:rect l="l" t="t" r="r" b="b"/>
              <a:pathLst>
                <a:path w="183515" h="189864">
                  <a:moveTo>
                    <a:pt x="0" y="0"/>
                  </a:moveTo>
                  <a:lnTo>
                    <a:pt x="53233" y="189332"/>
                  </a:lnTo>
                  <a:lnTo>
                    <a:pt x="183408" y="71011"/>
                  </a:lnTo>
                  <a:lnTo>
                    <a:pt x="0" y="0"/>
                  </a:lnTo>
                  <a:close/>
                </a:path>
              </a:pathLst>
            </a:custGeom>
            <a:solidFill>
              <a:srgbClr val="000000"/>
            </a:solidFill>
          </p:spPr>
          <p:txBody>
            <a:bodyPr wrap="square" lIns="0" tIns="0" rIns="0" bIns="0" rtlCol="0"/>
            <a:lstStyle>
              <a:defPPr>
                <a:defRPr kern="0"/>
              </a:defPPr>
            </a:lstStyle>
            <a:p>
              <a:pPr algn="l" defTabSz="914357" rtl="0"/>
              <a:endParaRPr sz="1801">
                <a:latin typeface="Calibri"/>
                <a:ea typeface="+mn-ea"/>
                <a:cs typeface="+mn-cs"/>
              </a:endParaRPr>
            </a:p>
          </p:txBody>
        </p:sp>
        <p:sp>
          <p:nvSpPr>
            <p:cNvPr id="18" name="object 18">
              <a:extLst>
                <a:ext uri="{FF2B5EF4-FFF2-40B4-BE49-F238E27FC236}">
                  <a16:creationId xmlns:a16="http://schemas.microsoft.com/office/drawing/2014/main" id="{49A118F5-4E43-A483-CB56-1E2B0285083B}"/>
                </a:ext>
              </a:extLst>
            </p:cNvPr>
            <p:cNvSpPr/>
            <p:nvPr/>
          </p:nvSpPr>
          <p:spPr>
            <a:xfrm>
              <a:off x="9071399" y="5480435"/>
              <a:ext cx="4921250" cy="2572385"/>
            </a:xfrm>
            <a:custGeom>
              <a:avLst/>
              <a:gdLst/>
              <a:ahLst/>
              <a:cxnLst/>
              <a:rect l="l" t="t" r="r" b="b"/>
              <a:pathLst>
                <a:path w="4921250" h="2572384">
                  <a:moveTo>
                    <a:pt x="0" y="0"/>
                  </a:moveTo>
                  <a:lnTo>
                    <a:pt x="85316" y="22854"/>
                  </a:lnTo>
                  <a:lnTo>
                    <a:pt x="149995" y="40460"/>
                  </a:lnTo>
                  <a:lnTo>
                    <a:pt x="214287" y="58159"/>
                  </a:lnTo>
                  <a:lnTo>
                    <a:pt x="278192" y="75951"/>
                  </a:lnTo>
                  <a:lnTo>
                    <a:pt x="341709" y="93836"/>
                  </a:lnTo>
                  <a:lnTo>
                    <a:pt x="404838" y="111814"/>
                  </a:lnTo>
                  <a:lnTo>
                    <a:pt x="467580" y="129884"/>
                  </a:lnTo>
                  <a:lnTo>
                    <a:pt x="529935" y="148048"/>
                  </a:lnTo>
                  <a:lnTo>
                    <a:pt x="591902" y="166304"/>
                  </a:lnTo>
                  <a:lnTo>
                    <a:pt x="653482" y="184653"/>
                  </a:lnTo>
                  <a:lnTo>
                    <a:pt x="714674" y="203095"/>
                  </a:lnTo>
                  <a:lnTo>
                    <a:pt x="775479" y="221630"/>
                  </a:lnTo>
                  <a:lnTo>
                    <a:pt x="835896" y="240258"/>
                  </a:lnTo>
                  <a:lnTo>
                    <a:pt x="895926" y="258979"/>
                  </a:lnTo>
                  <a:lnTo>
                    <a:pt x="955568" y="277792"/>
                  </a:lnTo>
                  <a:lnTo>
                    <a:pt x="1014823" y="296699"/>
                  </a:lnTo>
                  <a:lnTo>
                    <a:pt x="1073691" y="315698"/>
                  </a:lnTo>
                  <a:lnTo>
                    <a:pt x="1132171" y="334791"/>
                  </a:lnTo>
                  <a:lnTo>
                    <a:pt x="1190263" y="353976"/>
                  </a:lnTo>
                  <a:lnTo>
                    <a:pt x="1247968" y="373254"/>
                  </a:lnTo>
                  <a:lnTo>
                    <a:pt x="1305286" y="392625"/>
                  </a:lnTo>
                  <a:lnTo>
                    <a:pt x="1362216" y="412089"/>
                  </a:lnTo>
                  <a:lnTo>
                    <a:pt x="1418759" y="431645"/>
                  </a:lnTo>
                  <a:lnTo>
                    <a:pt x="1474914" y="451295"/>
                  </a:lnTo>
                  <a:lnTo>
                    <a:pt x="1530682" y="471037"/>
                  </a:lnTo>
                  <a:lnTo>
                    <a:pt x="1586062" y="490873"/>
                  </a:lnTo>
                  <a:lnTo>
                    <a:pt x="1641055" y="510801"/>
                  </a:lnTo>
                  <a:lnTo>
                    <a:pt x="1695660" y="530822"/>
                  </a:lnTo>
                  <a:lnTo>
                    <a:pt x="1749878" y="550936"/>
                  </a:lnTo>
                  <a:lnTo>
                    <a:pt x="1803708" y="571143"/>
                  </a:lnTo>
                  <a:lnTo>
                    <a:pt x="1857151" y="591443"/>
                  </a:lnTo>
                  <a:lnTo>
                    <a:pt x="1910207" y="611835"/>
                  </a:lnTo>
                  <a:lnTo>
                    <a:pt x="1962875" y="632321"/>
                  </a:lnTo>
                  <a:lnTo>
                    <a:pt x="2015155" y="652899"/>
                  </a:lnTo>
                  <a:lnTo>
                    <a:pt x="2067048" y="673571"/>
                  </a:lnTo>
                  <a:lnTo>
                    <a:pt x="2118554" y="694335"/>
                  </a:lnTo>
                  <a:lnTo>
                    <a:pt x="2169672" y="715192"/>
                  </a:lnTo>
                  <a:lnTo>
                    <a:pt x="2220403" y="736142"/>
                  </a:lnTo>
                  <a:lnTo>
                    <a:pt x="2270746" y="757185"/>
                  </a:lnTo>
                  <a:lnTo>
                    <a:pt x="2320702" y="778321"/>
                  </a:lnTo>
                  <a:lnTo>
                    <a:pt x="2370270" y="799549"/>
                  </a:lnTo>
                  <a:lnTo>
                    <a:pt x="2419451" y="820871"/>
                  </a:lnTo>
                  <a:lnTo>
                    <a:pt x="2468244" y="842285"/>
                  </a:lnTo>
                  <a:lnTo>
                    <a:pt x="2516650" y="863793"/>
                  </a:lnTo>
                  <a:lnTo>
                    <a:pt x="2564669" y="885393"/>
                  </a:lnTo>
                  <a:lnTo>
                    <a:pt x="2612300" y="907086"/>
                  </a:lnTo>
                  <a:lnTo>
                    <a:pt x="2659543" y="928872"/>
                  </a:lnTo>
                  <a:lnTo>
                    <a:pt x="2706399" y="950751"/>
                  </a:lnTo>
                  <a:lnTo>
                    <a:pt x="2752868" y="972722"/>
                  </a:lnTo>
                  <a:lnTo>
                    <a:pt x="2798949" y="994787"/>
                  </a:lnTo>
                  <a:lnTo>
                    <a:pt x="2844643" y="1016944"/>
                  </a:lnTo>
                  <a:lnTo>
                    <a:pt x="2889949" y="1039195"/>
                  </a:lnTo>
                  <a:lnTo>
                    <a:pt x="2934868" y="1061538"/>
                  </a:lnTo>
                  <a:lnTo>
                    <a:pt x="2979399" y="1083974"/>
                  </a:lnTo>
                  <a:lnTo>
                    <a:pt x="3023543" y="1106503"/>
                  </a:lnTo>
                  <a:lnTo>
                    <a:pt x="3067299" y="1129125"/>
                  </a:lnTo>
                  <a:lnTo>
                    <a:pt x="3110668" y="1151840"/>
                  </a:lnTo>
                  <a:lnTo>
                    <a:pt x="3153650" y="1174648"/>
                  </a:lnTo>
                  <a:lnTo>
                    <a:pt x="3196244" y="1197548"/>
                  </a:lnTo>
                  <a:lnTo>
                    <a:pt x="3238450" y="1220542"/>
                  </a:lnTo>
                  <a:lnTo>
                    <a:pt x="3280269" y="1243628"/>
                  </a:lnTo>
                  <a:lnTo>
                    <a:pt x="3321701" y="1266807"/>
                  </a:lnTo>
                  <a:lnTo>
                    <a:pt x="3362745" y="1290080"/>
                  </a:lnTo>
                  <a:lnTo>
                    <a:pt x="3403402" y="1313445"/>
                  </a:lnTo>
                  <a:lnTo>
                    <a:pt x="3443671" y="1336903"/>
                  </a:lnTo>
                  <a:lnTo>
                    <a:pt x="3483553" y="1360453"/>
                  </a:lnTo>
                  <a:lnTo>
                    <a:pt x="3523047" y="1384097"/>
                  </a:lnTo>
                  <a:lnTo>
                    <a:pt x="3562154" y="1407834"/>
                  </a:lnTo>
                  <a:lnTo>
                    <a:pt x="3600874" y="1431663"/>
                  </a:lnTo>
                  <a:lnTo>
                    <a:pt x="3639206" y="1455585"/>
                  </a:lnTo>
                  <a:lnTo>
                    <a:pt x="3677150" y="1479601"/>
                  </a:lnTo>
                  <a:lnTo>
                    <a:pt x="3714707" y="1503709"/>
                  </a:lnTo>
                  <a:lnTo>
                    <a:pt x="3751877" y="1527910"/>
                  </a:lnTo>
                  <a:lnTo>
                    <a:pt x="3788659" y="1552204"/>
                  </a:lnTo>
                  <a:lnTo>
                    <a:pt x="3825053" y="1576590"/>
                  </a:lnTo>
                  <a:lnTo>
                    <a:pt x="3861061" y="1601070"/>
                  </a:lnTo>
                  <a:lnTo>
                    <a:pt x="3896680" y="1625643"/>
                  </a:lnTo>
                  <a:lnTo>
                    <a:pt x="3931913" y="1650308"/>
                  </a:lnTo>
                  <a:lnTo>
                    <a:pt x="3966758" y="1675066"/>
                  </a:lnTo>
                  <a:lnTo>
                    <a:pt x="4001215" y="1699918"/>
                  </a:lnTo>
                  <a:lnTo>
                    <a:pt x="4035285" y="1724862"/>
                  </a:lnTo>
                  <a:lnTo>
                    <a:pt x="4068967" y="1749899"/>
                  </a:lnTo>
                  <a:lnTo>
                    <a:pt x="4102262" y="1775029"/>
                  </a:lnTo>
                  <a:lnTo>
                    <a:pt x="4135170" y="1800251"/>
                  </a:lnTo>
                  <a:lnTo>
                    <a:pt x="4167690" y="1825567"/>
                  </a:lnTo>
                  <a:lnTo>
                    <a:pt x="4199823" y="1850976"/>
                  </a:lnTo>
                  <a:lnTo>
                    <a:pt x="4231568" y="1876477"/>
                  </a:lnTo>
                  <a:lnTo>
                    <a:pt x="4262926" y="1902071"/>
                  </a:lnTo>
                  <a:lnTo>
                    <a:pt x="4293896" y="1927759"/>
                  </a:lnTo>
                  <a:lnTo>
                    <a:pt x="4324479" y="1953539"/>
                  </a:lnTo>
                  <a:lnTo>
                    <a:pt x="4354674" y="1979412"/>
                  </a:lnTo>
                  <a:lnTo>
                    <a:pt x="4384482" y="2005377"/>
                  </a:lnTo>
                  <a:lnTo>
                    <a:pt x="4413903" y="2031436"/>
                  </a:lnTo>
                  <a:lnTo>
                    <a:pt x="4442936" y="2057588"/>
                  </a:lnTo>
                  <a:lnTo>
                    <a:pt x="4471581" y="2083832"/>
                  </a:lnTo>
                  <a:lnTo>
                    <a:pt x="4499839" y="2110170"/>
                  </a:lnTo>
                  <a:lnTo>
                    <a:pt x="4527710" y="2136600"/>
                  </a:lnTo>
                  <a:lnTo>
                    <a:pt x="4555193" y="2163123"/>
                  </a:lnTo>
                  <a:lnTo>
                    <a:pt x="4608997" y="2216448"/>
                  </a:lnTo>
                  <a:lnTo>
                    <a:pt x="4661251" y="2270145"/>
                  </a:lnTo>
                  <a:lnTo>
                    <a:pt x="4711956" y="2324213"/>
                  </a:lnTo>
                  <a:lnTo>
                    <a:pt x="4761111" y="2378653"/>
                  </a:lnTo>
                  <a:lnTo>
                    <a:pt x="4808715" y="2433464"/>
                  </a:lnTo>
                  <a:lnTo>
                    <a:pt x="4854770" y="2488647"/>
                  </a:lnTo>
                  <a:lnTo>
                    <a:pt x="4899276" y="2544201"/>
                  </a:lnTo>
                  <a:lnTo>
                    <a:pt x="4920947" y="2572118"/>
                  </a:lnTo>
                </a:path>
              </a:pathLst>
            </a:custGeom>
            <a:ln w="41883">
              <a:solidFill>
                <a:srgbClr val="000000"/>
              </a:solidFill>
            </a:ln>
          </p:spPr>
          <p:txBody>
            <a:bodyPr wrap="square" lIns="0" tIns="0" rIns="0" bIns="0" rtlCol="0"/>
            <a:lstStyle>
              <a:defPPr>
                <a:defRPr kern="0"/>
              </a:defPPr>
            </a:lstStyle>
            <a:p>
              <a:pPr algn="l" defTabSz="914357" rtl="0"/>
              <a:endParaRPr sz="1801">
                <a:latin typeface="Calibri"/>
                <a:ea typeface="+mn-ea"/>
                <a:cs typeface="+mn-cs"/>
              </a:endParaRPr>
            </a:p>
          </p:txBody>
        </p:sp>
        <p:sp>
          <p:nvSpPr>
            <p:cNvPr id="19" name="object 19">
              <a:extLst>
                <a:ext uri="{FF2B5EF4-FFF2-40B4-BE49-F238E27FC236}">
                  <a16:creationId xmlns:a16="http://schemas.microsoft.com/office/drawing/2014/main" id="{74244084-2783-C959-F9A1-ED795B72AC3B}"/>
                </a:ext>
              </a:extLst>
            </p:cNvPr>
            <p:cNvSpPr/>
            <p:nvPr/>
          </p:nvSpPr>
          <p:spPr>
            <a:xfrm>
              <a:off x="8921556" y="5400730"/>
              <a:ext cx="193040" cy="170180"/>
            </a:xfrm>
            <a:custGeom>
              <a:avLst/>
              <a:gdLst/>
              <a:ahLst/>
              <a:cxnLst/>
              <a:rect l="l" t="t" r="r" b="b"/>
              <a:pathLst>
                <a:path w="193040" h="170179">
                  <a:moveTo>
                    <a:pt x="192526" y="0"/>
                  </a:moveTo>
                  <a:lnTo>
                    <a:pt x="0" y="40179"/>
                  </a:lnTo>
                  <a:lnTo>
                    <a:pt x="147659" y="170093"/>
                  </a:lnTo>
                  <a:lnTo>
                    <a:pt x="192526" y="0"/>
                  </a:lnTo>
                  <a:close/>
                </a:path>
              </a:pathLst>
            </a:custGeom>
            <a:solidFill>
              <a:srgbClr val="000000"/>
            </a:solidFill>
          </p:spPr>
          <p:txBody>
            <a:bodyPr wrap="square" lIns="0" tIns="0" rIns="0" bIns="0" rtlCol="0"/>
            <a:lstStyle>
              <a:defPPr>
                <a:defRPr kern="0"/>
              </a:defPPr>
            </a:lstStyle>
            <a:p>
              <a:pPr algn="l" defTabSz="914357" rtl="0"/>
              <a:endParaRPr sz="1801">
                <a:latin typeface="Calibri"/>
                <a:ea typeface="+mn-ea"/>
                <a:cs typeface="+mn-cs"/>
              </a:endParaRPr>
            </a:p>
          </p:txBody>
        </p:sp>
        <p:sp>
          <p:nvSpPr>
            <p:cNvPr id="20" name="object 20">
              <a:extLst>
                <a:ext uri="{FF2B5EF4-FFF2-40B4-BE49-F238E27FC236}">
                  <a16:creationId xmlns:a16="http://schemas.microsoft.com/office/drawing/2014/main" id="{5B1FAF90-0713-EBE5-C204-05ECC56301B0}"/>
                </a:ext>
              </a:extLst>
            </p:cNvPr>
            <p:cNvSpPr/>
            <p:nvPr/>
          </p:nvSpPr>
          <p:spPr>
            <a:xfrm>
              <a:off x="6280461" y="5965720"/>
              <a:ext cx="6783070" cy="2571115"/>
            </a:xfrm>
            <a:custGeom>
              <a:avLst/>
              <a:gdLst/>
              <a:ahLst/>
              <a:cxnLst/>
              <a:rect l="l" t="t" r="r" b="b"/>
              <a:pathLst>
                <a:path w="6783069" h="2571115">
                  <a:moveTo>
                    <a:pt x="0" y="0"/>
                  </a:moveTo>
                  <a:lnTo>
                    <a:pt x="87449" y="16968"/>
                  </a:lnTo>
                  <a:lnTo>
                    <a:pt x="154050" y="30060"/>
                  </a:lnTo>
                  <a:lnTo>
                    <a:pt x="220370" y="43217"/>
                  </a:lnTo>
                  <a:lnTo>
                    <a:pt x="286408" y="56439"/>
                  </a:lnTo>
                  <a:lnTo>
                    <a:pt x="352166" y="69726"/>
                  </a:lnTo>
                  <a:lnTo>
                    <a:pt x="417642" y="83078"/>
                  </a:lnTo>
                  <a:lnTo>
                    <a:pt x="482837" y="96495"/>
                  </a:lnTo>
                  <a:lnTo>
                    <a:pt x="547750" y="109976"/>
                  </a:lnTo>
                  <a:lnTo>
                    <a:pt x="612383" y="123523"/>
                  </a:lnTo>
                  <a:lnTo>
                    <a:pt x="676734" y="137135"/>
                  </a:lnTo>
                  <a:lnTo>
                    <a:pt x="740804" y="150811"/>
                  </a:lnTo>
                  <a:lnTo>
                    <a:pt x="804593" y="164553"/>
                  </a:lnTo>
                  <a:lnTo>
                    <a:pt x="868100" y="178359"/>
                  </a:lnTo>
                  <a:lnTo>
                    <a:pt x="931327" y="192230"/>
                  </a:lnTo>
                  <a:lnTo>
                    <a:pt x="994272" y="206167"/>
                  </a:lnTo>
                  <a:lnTo>
                    <a:pt x="1056935" y="220168"/>
                  </a:lnTo>
                  <a:lnTo>
                    <a:pt x="1119318" y="234234"/>
                  </a:lnTo>
                  <a:lnTo>
                    <a:pt x="1181420" y="248365"/>
                  </a:lnTo>
                  <a:lnTo>
                    <a:pt x="1243240" y="262561"/>
                  </a:lnTo>
                  <a:lnTo>
                    <a:pt x="1304779" y="276822"/>
                  </a:lnTo>
                  <a:lnTo>
                    <a:pt x="1366037" y="291147"/>
                  </a:lnTo>
                  <a:lnTo>
                    <a:pt x="1427013" y="305538"/>
                  </a:lnTo>
                  <a:lnTo>
                    <a:pt x="1487709" y="319994"/>
                  </a:lnTo>
                  <a:lnTo>
                    <a:pt x="1548123" y="334514"/>
                  </a:lnTo>
                  <a:lnTo>
                    <a:pt x="1608256" y="349100"/>
                  </a:lnTo>
                  <a:lnTo>
                    <a:pt x="1668107" y="363750"/>
                  </a:lnTo>
                  <a:lnTo>
                    <a:pt x="1727678" y="378466"/>
                  </a:lnTo>
                  <a:lnTo>
                    <a:pt x="1786967" y="393246"/>
                  </a:lnTo>
                  <a:lnTo>
                    <a:pt x="1845975" y="408091"/>
                  </a:lnTo>
                  <a:lnTo>
                    <a:pt x="1904702" y="423001"/>
                  </a:lnTo>
                  <a:lnTo>
                    <a:pt x="1963147" y="437976"/>
                  </a:lnTo>
                  <a:lnTo>
                    <a:pt x="2021312" y="453016"/>
                  </a:lnTo>
                  <a:lnTo>
                    <a:pt x="2079195" y="468121"/>
                  </a:lnTo>
                  <a:lnTo>
                    <a:pt x="2136797" y="483291"/>
                  </a:lnTo>
                  <a:lnTo>
                    <a:pt x="2194118" y="498526"/>
                  </a:lnTo>
                  <a:lnTo>
                    <a:pt x="2251157" y="513825"/>
                  </a:lnTo>
                  <a:lnTo>
                    <a:pt x="2307915" y="529190"/>
                  </a:lnTo>
                  <a:lnTo>
                    <a:pt x="2364392" y="544620"/>
                  </a:lnTo>
                  <a:lnTo>
                    <a:pt x="2420588" y="560114"/>
                  </a:lnTo>
                  <a:lnTo>
                    <a:pt x="2476503" y="575673"/>
                  </a:lnTo>
                  <a:lnTo>
                    <a:pt x="2532136" y="591298"/>
                  </a:lnTo>
                  <a:lnTo>
                    <a:pt x="2587488" y="606987"/>
                  </a:lnTo>
                  <a:lnTo>
                    <a:pt x="2642559" y="622741"/>
                  </a:lnTo>
                  <a:lnTo>
                    <a:pt x="2697349" y="638560"/>
                  </a:lnTo>
                  <a:lnTo>
                    <a:pt x="2751858" y="654444"/>
                  </a:lnTo>
                  <a:lnTo>
                    <a:pt x="2806085" y="670393"/>
                  </a:lnTo>
                  <a:lnTo>
                    <a:pt x="2860031" y="686407"/>
                  </a:lnTo>
                  <a:lnTo>
                    <a:pt x="2913696" y="702486"/>
                  </a:lnTo>
                  <a:lnTo>
                    <a:pt x="2967079" y="718630"/>
                  </a:lnTo>
                  <a:lnTo>
                    <a:pt x="3020182" y="734838"/>
                  </a:lnTo>
                  <a:lnTo>
                    <a:pt x="3073003" y="751112"/>
                  </a:lnTo>
                  <a:lnTo>
                    <a:pt x="3125543" y="767450"/>
                  </a:lnTo>
                  <a:lnTo>
                    <a:pt x="3177802" y="783854"/>
                  </a:lnTo>
                  <a:lnTo>
                    <a:pt x="3229779" y="800322"/>
                  </a:lnTo>
                  <a:lnTo>
                    <a:pt x="3281476" y="816856"/>
                  </a:lnTo>
                  <a:lnTo>
                    <a:pt x="3332891" y="833454"/>
                  </a:lnTo>
                  <a:lnTo>
                    <a:pt x="3384025" y="850117"/>
                  </a:lnTo>
                  <a:lnTo>
                    <a:pt x="3434877" y="866845"/>
                  </a:lnTo>
                  <a:lnTo>
                    <a:pt x="3485449" y="883638"/>
                  </a:lnTo>
                  <a:lnTo>
                    <a:pt x="3535739" y="900496"/>
                  </a:lnTo>
                  <a:lnTo>
                    <a:pt x="3585748" y="917419"/>
                  </a:lnTo>
                  <a:lnTo>
                    <a:pt x="3635476" y="934407"/>
                  </a:lnTo>
                  <a:lnTo>
                    <a:pt x="3684922" y="951459"/>
                  </a:lnTo>
                  <a:lnTo>
                    <a:pt x="3734088" y="968577"/>
                  </a:lnTo>
                  <a:lnTo>
                    <a:pt x="3782972" y="985760"/>
                  </a:lnTo>
                  <a:lnTo>
                    <a:pt x="3831575" y="1003007"/>
                  </a:lnTo>
                  <a:lnTo>
                    <a:pt x="3879896" y="1020320"/>
                  </a:lnTo>
                  <a:lnTo>
                    <a:pt x="3927937" y="1037697"/>
                  </a:lnTo>
                  <a:lnTo>
                    <a:pt x="3975696" y="1055139"/>
                  </a:lnTo>
                  <a:lnTo>
                    <a:pt x="4023174" y="1072646"/>
                  </a:lnTo>
                  <a:lnTo>
                    <a:pt x="4070371" y="1090219"/>
                  </a:lnTo>
                  <a:lnTo>
                    <a:pt x="4117287" y="1107856"/>
                  </a:lnTo>
                  <a:lnTo>
                    <a:pt x="4163921" y="1125558"/>
                  </a:lnTo>
                  <a:lnTo>
                    <a:pt x="4210274" y="1143324"/>
                  </a:lnTo>
                  <a:lnTo>
                    <a:pt x="4256346" y="1161156"/>
                  </a:lnTo>
                  <a:lnTo>
                    <a:pt x="4302137" y="1179053"/>
                  </a:lnTo>
                  <a:lnTo>
                    <a:pt x="4347646" y="1197015"/>
                  </a:lnTo>
                  <a:lnTo>
                    <a:pt x="4392874" y="1215041"/>
                  </a:lnTo>
                  <a:lnTo>
                    <a:pt x="4437822" y="1233133"/>
                  </a:lnTo>
                  <a:lnTo>
                    <a:pt x="4482487" y="1251289"/>
                  </a:lnTo>
                  <a:lnTo>
                    <a:pt x="4526872" y="1269511"/>
                  </a:lnTo>
                  <a:lnTo>
                    <a:pt x="4570975" y="1287797"/>
                  </a:lnTo>
                  <a:lnTo>
                    <a:pt x="4614798" y="1306148"/>
                  </a:lnTo>
                  <a:lnTo>
                    <a:pt x="4658338" y="1324565"/>
                  </a:lnTo>
                  <a:lnTo>
                    <a:pt x="4701598" y="1343046"/>
                  </a:lnTo>
                  <a:lnTo>
                    <a:pt x="4744577" y="1361592"/>
                  </a:lnTo>
                  <a:lnTo>
                    <a:pt x="4787274" y="1380203"/>
                  </a:lnTo>
                  <a:lnTo>
                    <a:pt x="4829690" y="1398879"/>
                  </a:lnTo>
                  <a:lnTo>
                    <a:pt x="4871825" y="1417619"/>
                  </a:lnTo>
                  <a:lnTo>
                    <a:pt x="4913679" y="1436425"/>
                  </a:lnTo>
                  <a:lnTo>
                    <a:pt x="4955251" y="1455296"/>
                  </a:lnTo>
                  <a:lnTo>
                    <a:pt x="4996542" y="1474231"/>
                  </a:lnTo>
                  <a:lnTo>
                    <a:pt x="5037552" y="1493232"/>
                  </a:lnTo>
                  <a:lnTo>
                    <a:pt x="5078281" y="1512297"/>
                  </a:lnTo>
                  <a:lnTo>
                    <a:pt x="5118728" y="1531428"/>
                  </a:lnTo>
                  <a:lnTo>
                    <a:pt x="5158895" y="1550623"/>
                  </a:lnTo>
                  <a:lnTo>
                    <a:pt x="5198780" y="1569883"/>
                  </a:lnTo>
                  <a:lnTo>
                    <a:pt x="5238384" y="1589208"/>
                  </a:lnTo>
                  <a:lnTo>
                    <a:pt x="5277706" y="1608599"/>
                  </a:lnTo>
                  <a:lnTo>
                    <a:pt x="5316748" y="1628054"/>
                  </a:lnTo>
                  <a:lnTo>
                    <a:pt x="5355508" y="1647574"/>
                  </a:lnTo>
                  <a:lnTo>
                    <a:pt x="5393987" y="1667158"/>
                  </a:lnTo>
                  <a:lnTo>
                    <a:pt x="5432185" y="1686808"/>
                  </a:lnTo>
                  <a:lnTo>
                    <a:pt x="5470101" y="1706523"/>
                  </a:lnTo>
                  <a:lnTo>
                    <a:pt x="5507736" y="1726303"/>
                  </a:lnTo>
                  <a:lnTo>
                    <a:pt x="5545091" y="1746147"/>
                  </a:lnTo>
                  <a:lnTo>
                    <a:pt x="5582163" y="1766057"/>
                  </a:lnTo>
                  <a:lnTo>
                    <a:pt x="5618955" y="1786031"/>
                  </a:lnTo>
                  <a:lnTo>
                    <a:pt x="5655466" y="1806070"/>
                  </a:lnTo>
                  <a:lnTo>
                    <a:pt x="5691695" y="1826175"/>
                  </a:lnTo>
                  <a:lnTo>
                    <a:pt x="5727643" y="1846344"/>
                  </a:lnTo>
                  <a:lnTo>
                    <a:pt x="5763310" y="1866578"/>
                  </a:lnTo>
                  <a:lnTo>
                    <a:pt x="5798695" y="1886877"/>
                  </a:lnTo>
                  <a:lnTo>
                    <a:pt x="5833799" y="1907241"/>
                  </a:lnTo>
                  <a:lnTo>
                    <a:pt x="5868623" y="1927670"/>
                  </a:lnTo>
                  <a:lnTo>
                    <a:pt x="5903164" y="1948164"/>
                  </a:lnTo>
                  <a:lnTo>
                    <a:pt x="5937425" y="1968723"/>
                  </a:lnTo>
                  <a:lnTo>
                    <a:pt x="5971405" y="1989346"/>
                  </a:lnTo>
                  <a:lnTo>
                    <a:pt x="6005103" y="2010035"/>
                  </a:lnTo>
                  <a:lnTo>
                    <a:pt x="6038520" y="2030788"/>
                  </a:lnTo>
                  <a:lnTo>
                    <a:pt x="6071656" y="2051607"/>
                  </a:lnTo>
                  <a:lnTo>
                    <a:pt x="6104510" y="2072490"/>
                  </a:lnTo>
                  <a:lnTo>
                    <a:pt x="6137084" y="2093439"/>
                  </a:lnTo>
                  <a:lnTo>
                    <a:pt x="6169376" y="2114452"/>
                  </a:lnTo>
                  <a:lnTo>
                    <a:pt x="6201387" y="2135530"/>
                  </a:lnTo>
                  <a:lnTo>
                    <a:pt x="6233116" y="2156673"/>
                  </a:lnTo>
                  <a:lnTo>
                    <a:pt x="6295732" y="2199154"/>
                  </a:lnTo>
                  <a:lnTo>
                    <a:pt x="6357223" y="2241895"/>
                  </a:lnTo>
                  <a:lnTo>
                    <a:pt x="6417589" y="2284895"/>
                  </a:lnTo>
                  <a:lnTo>
                    <a:pt x="6476830" y="2328156"/>
                  </a:lnTo>
                  <a:lnTo>
                    <a:pt x="6534946" y="2371675"/>
                  </a:lnTo>
                  <a:lnTo>
                    <a:pt x="6591937" y="2415455"/>
                  </a:lnTo>
                  <a:lnTo>
                    <a:pt x="6647804" y="2459494"/>
                  </a:lnTo>
                  <a:lnTo>
                    <a:pt x="6702545" y="2503793"/>
                  </a:lnTo>
                  <a:lnTo>
                    <a:pt x="6756162" y="2548352"/>
                  </a:lnTo>
                  <a:lnTo>
                    <a:pt x="6782548" y="2570728"/>
                  </a:lnTo>
                </a:path>
              </a:pathLst>
            </a:custGeom>
            <a:ln w="41883">
              <a:solidFill>
                <a:srgbClr val="000000"/>
              </a:solidFill>
            </a:ln>
          </p:spPr>
          <p:txBody>
            <a:bodyPr wrap="square" lIns="0" tIns="0" rIns="0" bIns="0" rtlCol="0"/>
            <a:lstStyle>
              <a:defPPr>
                <a:defRPr kern="0"/>
              </a:defPPr>
            </a:lstStyle>
            <a:p>
              <a:pPr algn="l" defTabSz="914357" rtl="0"/>
              <a:endParaRPr sz="1801">
                <a:latin typeface="Calibri"/>
                <a:ea typeface="+mn-ea"/>
                <a:cs typeface="+mn-cs"/>
              </a:endParaRPr>
            </a:p>
          </p:txBody>
        </p:sp>
        <p:sp>
          <p:nvSpPr>
            <p:cNvPr id="21" name="object 21">
              <a:extLst>
                <a:ext uri="{FF2B5EF4-FFF2-40B4-BE49-F238E27FC236}">
                  <a16:creationId xmlns:a16="http://schemas.microsoft.com/office/drawing/2014/main" id="{97AE0AB4-EE02-6558-19ED-48AE4760BA06}"/>
                </a:ext>
              </a:extLst>
            </p:cNvPr>
            <p:cNvSpPr/>
            <p:nvPr/>
          </p:nvSpPr>
          <p:spPr>
            <a:xfrm>
              <a:off x="6128260" y="5883276"/>
              <a:ext cx="189865" cy="173355"/>
            </a:xfrm>
            <a:custGeom>
              <a:avLst/>
              <a:gdLst/>
              <a:ahLst/>
              <a:cxnLst/>
              <a:rect l="l" t="t" r="r" b="b"/>
              <a:pathLst>
                <a:path w="189864" h="173354">
                  <a:moveTo>
                    <a:pt x="189320" y="0"/>
                  </a:moveTo>
                  <a:lnTo>
                    <a:pt x="0" y="53280"/>
                  </a:lnTo>
                  <a:lnTo>
                    <a:pt x="156216" y="172768"/>
                  </a:lnTo>
                  <a:lnTo>
                    <a:pt x="189320" y="0"/>
                  </a:lnTo>
                  <a:close/>
                </a:path>
              </a:pathLst>
            </a:custGeom>
            <a:solidFill>
              <a:srgbClr val="000000"/>
            </a:solidFill>
          </p:spPr>
          <p:txBody>
            <a:bodyPr wrap="square" lIns="0" tIns="0" rIns="0" bIns="0" rtlCol="0"/>
            <a:lstStyle>
              <a:defPPr>
                <a:defRPr kern="0"/>
              </a:defPPr>
            </a:lstStyle>
            <a:p>
              <a:pPr algn="l" defTabSz="914357" rtl="0"/>
              <a:endParaRPr sz="1801">
                <a:latin typeface="Calibri"/>
                <a:ea typeface="+mn-ea"/>
                <a:cs typeface="+mn-cs"/>
              </a:endParaRPr>
            </a:p>
          </p:txBody>
        </p:sp>
        <p:sp>
          <p:nvSpPr>
            <p:cNvPr id="22" name="object 22">
              <a:extLst>
                <a:ext uri="{FF2B5EF4-FFF2-40B4-BE49-F238E27FC236}">
                  <a16:creationId xmlns:a16="http://schemas.microsoft.com/office/drawing/2014/main" id="{535D6878-4389-7541-9628-870C84235119}"/>
                </a:ext>
              </a:extLst>
            </p:cNvPr>
            <p:cNvSpPr/>
            <p:nvPr/>
          </p:nvSpPr>
          <p:spPr>
            <a:xfrm>
              <a:off x="8126494" y="8660116"/>
              <a:ext cx="5002530" cy="706120"/>
            </a:xfrm>
            <a:custGeom>
              <a:avLst/>
              <a:gdLst/>
              <a:ahLst/>
              <a:cxnLst/>
              <a:rect l="l" t="t" r="r" b="b"/>
              <a:pathLst>
                <a:path w="5002530" h="706120">
                  <a:moveTo>
                    <a:pt x="0" y="70"/>
                  </a:moveTo>
                  <a:lnTo>
                    <a:pt x="78858" y="86"/>
                  </a:lnTo>
                  <a:lnTo>
                    <a:pt x="136612" y="314"/>
                  </a:lnTo>
                  <a:lnTo>
                    <a:pt x="194201" y="682"/>
                  </a:lnTo>
                  <a:lnTo>
                    <a:pt x="251628" y="1192"/>
                  </a:lnTo>
                  <a:lnTo>
                    <a:pt x="308890" y="1842"/>
                  </a:lnTo>
                  <a:lnTo>
                    <a:pt x="365989" y="2633"/>
                  </a:lnTo>
                  <a:lnTo>
                    <a:pt x="422924" y="3565"/>
                  </a:lnTo>
                  <a:lnTo>
                    <a:pt x="479696" y="4638"/>
                  </a:lnTo>
                  <a:lnTo>
                    <a:pt x="536304" y="5852"/>
                  </a:lnTo>
                  <a:lnTo>
                    <a:pt x="592748" y="7207"/>
                  </a:lnTo>
                  <a:lnTo>
                    <a:pt x="649028" y="8702"/>
                  </a:lnTo>
                  <a:lnTo>
                    <a:pt x="705145" y="10338"/>
                  </a:lnTo>
                  <a:lnTo>
                    <a:pt x="761099" y="12116"/>
                  </a:lnTo>
                  <a:lnTo>
                    <a:pt x="816888" y="14034"/>
                  </a:lnTo>
                  <a:lnTo>
                    <a:pt x="872514" y="16093"/>
                  </a:lnTo>
                  <a:lnTo>
                    <a:pt x="927977" y="18293"/>
                  </a:lnTo>
                  <a:lnTo>
                    <a:pt x="983275" y="20633"/>
                  </a:lnTo>
                  <a:lnTo>
                    <a:pt x="1038410" y="23115"/>
                  </a:lnTo>
                  <a:lnTo>
                    <a:pt x="1093382" y="25737"/>
                  </a:lnTo>
                  <a:lnTo>
                    <a:pt x="1148189" y="28501"/>
                  </a:lnTo>
                  <a:lnTo>
                    <a:pt x="1202833" y="31405"/>
                  </a:lnTo>
                  <a:lnTo>
                    <a:pt x="1257314" y="34450"/>
                  </a:lnTo>
                  <a:lnTo>
                    <a:pt x="1311631" y="37636"/>
                  </a:lnTo>
                  <a:lnTo>
                    <a:pt x="1365784" y="40963"/>
                  </a:lnTo>
                  <a:lnTo>
                    <a:pt x="1419773" y="44430"/>
                  </a:lnTo>
                  <a:lnTo>
                    <a:pt x="1473599" y="48039"/>
                  </a:lnTo>
                  <a:lnTo>
                    <a:pt x="1527261" y="51788"/>
                  </a:lnTo>
                  <a:lnTo>
                    <a:pt x="1580759" y="55679"/>
                  </a:lnTo>
                  <a:lnTo>
                    <a:pt x="1634094" y="59710"/>
                  </a:lnTo>
                  <a:lnTo>
                    <a:pt x="1687265" y="63882"/>
                  </a:lnTo>
                  <a:lnTo>
                    <a:pt x="1740273" y="68195"/>
                  </a:lnTo>
                  <a:lnTo>
                    <a:pt x="1793117" y="72648"/>
                  </a:lnTo>
                  <a:lnTo>
                    <a:pt x="1845797" y="77243"/>
                  </a:lnTo>
                  <a:lnTo>
                    <a:pt x="1898313" y="81979"/>
                  </a:lnTo>
                  <a:lnTo>
                    <a:pt x="1950666" y="86855"/>
                  </a:lnTo>
                  <a:lnTo>
                    <a:pt x="2002855" y="91872"/>
                  </a:lnTo>
                  <a:lnTo>
                    <a:pt x="2054881" y="97030"/>
                  </a:lnTo>
                  <a:lnTo>
                    <a:pt x="2106743" y="102329"/>
                  </a:lnTo>
                  <a:lnTo>
                    <a:pt x="2158441" y="107769"/>
                  </a:lnTo>
                  <a:lnTo>
                    <a:pt x="2209975" y="113350"/>
                  </a:lnTo>
                  <a:lnTo>
                    <a:pt x="2261346" y="119071"/>
                  </a:lnTo>
                  <a:lnTo>
                    <a:pt x="2312553" y="124934"/>
                  </a:lnTo>
                  <a:lnTo>
                    <a:pt x="2363597" y="130937"/>
                  </a:lnTo>
                  <a:lnTo>
                    <a:pt x="2414476" y="137082"/>
                  </a:lnTo>
                  <a:lnTo>
                    <a:pt x="2465193" y="143367"/>
                  </a:lnTo>
                  <a:lnTo>
                    <a:pt x="2515745" y="149793"/>
                  </a:lnTo>
                  <a:lnTo>
                    <a:pt x="2566134" y="156359"/>
                  </a:lnTo>
                  <a:lnTo>
                    <a:pt x="2616359" y="163067"/>
                  </a:lnTo>
                  <a:lnTo>
                    <a:pt x="2666420" y="169916"/>
                  </a:lnTo>
                  <a:lnTo>
                    <a:pt x="2716318" y="176905"/>
                  </a:lnTo>
                  <a:lnTo>
                    <a:pt x="2766052" y="184035"/>
                  </a:lnTo>
                  <a:lnTo>
                    <a:pt x="2815623" y="191307"/>
                  </a:lnTo>
                  <a:lnTo>
                    <a:pt x="2865030" y="198719"/>
                  </a:lnTo>
                  <a:lnTo>
                    <a:pt x="2914273" y="206271"/>
                  </a:lnTo>
                  <a:lnTo>
                    <a:pt x="2963352" y="213965"/>
                  </a:lnTo>
                  <a:lnTo>
                    <a:pt x="3012268" y="221800"/>
                  </a:lnTo>
                  <a:lnTo>
                    <a:pt x="3061020" y="229775"/>
                  </a:lnTo>
                  <a:lnTo>
                    <a:pt x="3109608" y="237892"/>
                  </a:lnTo>
                  <a:lnTo>
                    <a:pt x="3158033" y="246149"/>
                  </a:lnTo>
                  <a:lnTo>
                    <a:pt x="3206294" y="254547"/>
                  </a:lnTo>
                  <a:lnTo>
                    <a:pt x="3254392" y="263086"/>
                  </a:lnTo>
                  <a:lnTo>
                    <a:pt x="3302325" y="271766"/>
                  </a:lnTo>
                  <a:lnTo>
                    <a:pt x="3350095" y="280587"/>
                  </a:lnTo>
                  <a:lnTo>
                    <a:pt x="3397702" y="289549"/>
                  </a:lnTo>
                  <a:lnTo>
                    <a:pt x="3445144" y="298651"/>
                  </a:lnTo>
                  <a:lnTo>
                    <a:pt x="3492423" y="307894"/>
                  </a:lnTo>
                  <a:lnTo>
                    <a:pt x="3539538" y="317279"/>
                  </a:lnTo>
                  <a:lnTo>
                    <a:pt x="3586490" y="326804"/>
                  </a:lnTo>
                  <a:lnTo>
                    <a:pt x="3633278" y="336470"/>
                  </a:lnTo>
                  <a:lnTo>
                    <a:pt x="3679902" y="346276"/>
                  </a:lnTo>
                  <a:lnTo>
                    <a:pt x="3726363" y="356224"/>
                  </a:lnTo>
                  <a:lnTo>
                    <a:pt x="3772660" y="366313"/>
                  </a:lnTo>
                  <a:lnTo>
                    <a:pt x="3818793" y="376542"/>
                  </a:lnTo>
                  <a:lnTo>
                    <a:pt x="3864762" y="386913"/>
                  </a:lnTo>
                  <a:lnTo>
                    <a:pt x="3910568" y="397424"/>
                  </a:lnTo>
                  <a:lnTo>
                    <a:pt x="3956210" y="408076"/>
                  </a:lnTo>
                  <a:lnTo>
                    <a:pt x="4001689" y="418869"/>
                  </a:lnTo>
                  <a:lnTo>
                    <a:pt x="4047004" y="429803"/>
                  </a:lnTo>
                  <a:lnTo>
                    <a:pt x="4092155" y="440877"/>
                  </a:lnTo>
                  <a:lnTo>
                    <a:pt x="4137142" y="452093"/>
                  </a:lnTo>
                  <a:lnTo>
                    <a:pt x="4181966" y="463449"/>
                  </a:lnTo>
                  <a:lnTo>
                    <a:pt x="4226626" y="474946"/>
                  </a:lnTo>
                  <a:lnTo>
                    <a:pt x="4271122" y="486585"/>
                  </a:lnTo>
                  <a:lnTo>
                    <a:pt x="4315455" y="498364"/>
                  </a:lnTo>
                  <a:lnTo>
                    <a:pt x="4359624" y="510284"/>
                  </a:lnTo>
                  <a:lnTo>
                    <a:pt x="4403629" y="522344"/>
                  </a:lnTo>
                  <a:lnTo>
                    <a:pt x="4447471" y="534546"/>
                  </a:lnTo>
                  <a:lnTo>
                    <a:pt x="4491149" y="546888"/>
                  </a:lnTo>
                  <a:lnTo>
                    <a:pt x="4534663" y="559372"/>
                  </a:lnTo>
                  <a:lnTo>
                    <a:pt x="4578013" y="571996"/>
                  </a:lnTo>
                  <a:lnTo>
                    <a:pt x="4621200" y="584761"/>
                  </a:lnTo>
                  <a:lnTo>
                    <a:pt x="4664223" y="597667"/>
                  </a:lnTo>
                  <a:lnTo>
                    <a:pt x="4707083" y="610714"/>
                  </a:lnTo>
                  <a:lnTo>
                    <a:pt x="4749778" y="623902"/>
                  </a:lnTo>
                  <a:lnTo>
                    <a:pt x="4792310" y="637230"/>
                  </a:lnTo>
                  <a:lnTo>
                    <a:pt x="4834679" y="650700"/>
                  </a:lnTo>
                  <a:lnTo>
                    <a:pt x="4876883" y="664310"/>
                  </a:lnTo>
                  <a:lnTo>
                    <a:pt x="4918924" y="678061"/>
                  </a:lnTo>
                  <a:lnTo>
                    <a:pt x="4960801" y="691953"/>
                  </a:lnTo>
                  <a:lnTo>
                    <a:pt x="5002515" y="705986"/>
                  </a:lnTo>
                </a:path>
              </a:pathLst>
            </a:custGeom>
            <a:ln w="41883">
              <a:solidFill>
                <a:srgbClr val="000000"/>
              </a:solidFill>
            </a:ln>
          </p:spPr>
          <p:txBody>
            <a:bodyPr wrap="square" lIns="0" tIns="0" rIns="0" bIns="0" rtlCol="0"/>
            <a:lstStyle>
              <a:defPPr>
                <a:defRPr kern="0"/>
              </a:defPPr>
            </a:lstStyle>
            <a:p>
              <a:pPr algn="l" defTabSz="914357" rtl="0"/>
              <a:endParaRPr sz="1801">
                <a:latin typeface="Calibri"/>
                <a:ea typeface="+mn-ea"/>
                <a:cs typeface="+mn-cs"/>
              </a:endParaRPr>
            </a:p>
          </p:txBody>
        </p:sp>
        <p:sp>
          <p:nvSpPr>
            <p:cNvPr id="23" name="object 23">
              <a:extLst>
                <a:ext uri="{FF2B5EF4-FFF2-40B4-BE49-F238E27FC236}">
                  <a16:creationId xmlns:a16="http://schemas.microsoft.com/office/drawing/2014/main" id="{D0C76716-0228-9963-388A-B40BB0A11D01}"/>
                </a:ext>
              </a:extLst>
            </p:cNvPr>
            <p:cNvSpPr/>
            <p:nvPr/>
          </p:nvSpPr>
          <p:spPr>
            <a:xfrm>
              <a:off x="7971525" y="8572161"/>
              <a:ext cx="176530" cy="176530"/>
            </a:xfrm>
            <a:custGeom>
              <a:avLst/>
              <a:gdLst/>
              <a:ahLst/>
              <a:cxnLst/>
              <a:rect l="l" t="t" r="r" b="b"/>
              <a:pathLst>
                <a:path w="176529" h="176529">
                  <a:moveTo>
                    <a:pt x="175613" y="0"/>
                  </a:moveTo>
                  <a:lnTo>
                    <a:pt x="0" y="88547"/>
                  </a:lnTo>
                  <a:lnTo>
                    <a:pt x="176206" y="175909"/>
                  </a:lnTo>
                  <a:lnTo>
                    <a:pt x="175613" y="0"/>
                  </a:lnTo>
                  <a:close/>
                </a:path>
              </a:pathLst>
            </a:custGeom>
            <a:solidFill>
              <a:srgbClr val="000000"/>
            </a:solidFill>
          </p:spPr>
          <p:txBody>
            <a:bodyPr wrap="square" lIns="0" tIns="0" rIns="0" bIns="0" rtlCol="0"/>
            <a:lstStyle>
              <a:defPPr>
                <a:defRPr kern="0"/>
              </a:defPPr>
            </a:lstStyle>
            <a:p>
              <a:pPr algn="l" defTabSz="914357" rtl="0"/>
              <a:endParaRPr sz="1801">
                <a:latin typeface="Calibri"/>
                <a:ea typeface="+mn-ea"/>
                <a:cs typeface="+mn-cs"/>
              </a:endParaRPr>
            </a:p>
          </p:txBody>
        </p:sp>
        <p:pic>
          <p:nvPicPr>
            <p:cNvPr id="24" name="object 24">
              <a:extLst>
                <a:ext uri="{FF2B5EF4-FFF2-40B4-BE49-F238E27FC236}">
                  <a16:creationId xmlns:a16="http://schemas.microsoft.com/office/drawing/2014/main" id="{B49AA077-3C0D-F4BD-18FB-18C67EA68EFC}"/>
                </a:ext>
              </a:extLst>
            </p:cNvPr>
            <p:cNvPicPr/>
            <p:nvPr/>
          </p:nvPicPr>
          <p:blipFill>
            <a:blip r:embed="rId6" cstate="print"/>
            <a:stretch>
              <a:fillRect/>
            </a:stretch>
          </p:blipFill>
          <p:spPr>
            <a:xfrm>
              <a:off x="1252610" y="7600281"/>
              <a:ext cx="5430985" cy="2291893"/>
            </a:xfrm>
            <a:prstGeom prst="rect">
              <a:avLst/>
            </a:prstGeom>
          </p:spPr>
        </p:pic>
      </p:grpSp>
      <p:sp>
        <p:nvSpPr>
          <p:cNvPr id="11" name="object 11">
            <a:extLst>
              <a:ext uri="{FF2B5EF4-FFF2-40B4-BE49-F238E27FC236}">
                <a16:creationId xmlns:a16="http://schemas.microsoft.com/office/drawing/2014/main" id="{4379ADAF-D1C7-9E9D-41C4-91AB0950F59E}"/>
              </a:ext>
            </a:extLst>
          </p:cNvPr>
          <p:cNvSpPr txBox="1"/>
          <p:nvPr/>
        </p:nvSpPr>
        <p:spPr>
          <a:xfrm>
            <a:off x="-464684" y="1492379"/>
            <a:ext cx="4595807" cy="893643"/>
          </a:xfrm>
          <a:prstGeom prst="rect">
            <a:avLst/>
          </a:prstGeom>
        </p:spPr>
        <p:txBody>
          <a:bodyPr vert="horz" wrap="square" lIns="0" tIns="6350" rIns="0" bIns="0" rtlCol="0" anchor="t">
            <a:spAutoFit/>
          </a:bodyPr>
          <a:lstStyle>
            <a:defPPr>
              <a:defRPr kern="0"/>
            </a:defPPr>
          </a:lstStyle>
          <a:p>
            <a:pPr marL="800100" marR="5080" indent="-788035" algn="ctr" defTabSz="914357">
              <a:lnSpc>
                <a:spcPts val="3710"/>
              </a:lnSpc>
              <a:spcBef>
                <a:spcPts val="49"/>
              </a:spcBef>
            </a:pPr>
            <a:r>
              <a:rPr sz="2000" dirty="0">
                <a:latin typeface="Century Gothic"/>
                <a:cs typeface="NVIDIA Sans"/>
              </a:rPr>
              <a:t>3D</a:t>
            </a:r>
            <a:r>
              <a:rPr sz="2000" spc="-25" dirty="0">
                <a:latin typeface="Century Gothic"/>
                <a:cs typeface="NVIDIA Sans"/>
              </a:rPr>
              <a:t> </a:t>
            </a:r>
            <a:r>
              <a:rPr sz="2000" dirty="0">
                <a:latin typeface="Century Gothic"/>
                <a:cs typeface="NVIDIA Sans"/>
              </a:rPr>
              <a:t>Signed</a:t>
            </a:r>
            <a:r>
              <a:rPr sz="2000" spc="-15" dirty="0">
                <a:latin typeface="Century Gothic"/>
                <a:cs typeface="NVIDIA Sans"/>
              </a:rPr>
              <a:t> </a:t>
            </a:r>
            <a:r>
              <a:rPr sz="2000" dirty="0">
                <a:latin typeface="Century Gothic"/>
                <a:cs typeface="NVIDIA Sans"/>
              </a:rPr>
              <a:t>Distance</a:t>
            </a:r>
            <a:r>
              <a:rPr sz="2000" spc="-10" dirty="0">
                <a:latin typeface="Century Gothic"/>
                <a:cs typeface="NVIDIA Sans"/>
              </a:rPr>
              <a:t> Fields </a:t>
            </a:r>
            <a:endParaRPr lang="de-DE" sz="2000">
              <a:latin typeface="Century Gothic"/>
              <a:cs typeface="NVIDIA Sans"/>
            </a:endParaRPr>
          </a:p>
          <a:p>
            <a:pPr marL="800100" marR="5080" indent="-788035" algn="ctr" defTabSz="914357">
              <a:lnSpc>
                <a:spcPts val="3710"/>
              </a:lnSpc>
              <a:spcBef>
                <a:spcPts val="49"/>
              </a:spcBef>
            </a:pPr>
            <a:r>
              <a:rPr sz="2000">
                <a:latin typeface="Century Gothic"/>
                <a:cs typeface="NVIDIA Sans"/>
              </a:rPr>
              <a:t>(</a:t>
            </a:r>
            <a:r>
              <a:rPr sz="2000" err="1">
                <a:latin typeface="Century Gothic"/>
                <a:cs typeface="NVIDIA Sans"/>
              </a:rPr>
              <a:t>Implicit</a:t>
            </a:r>
            <a:r>
              <a:rPr sz="2000" spc="-35" dirty="0">
                <a:latin typeface="Century Gothic"/>
                <a:cs typeface="NVIDIA Sans"/>
              </a:rPr>
              <a:t> </a:t>
            </a:r>
            <a:r>
              <a:rPr sz="2000" spc="-10" dirty="0">
                <a:latin typeface="Century Gothic"/>
                <a:cs typeface="NVIDIA Sans"/>
              </a:rPr>
              <a:t>Surface)</a:t>
            </a:r>
            <a:endParaRPr lang="de-DE" sz="2000">
              <a:latin typeface="Century Gothic"/>
              <a:cs typeface="NVIDIA Sans"/>
            </a:endParaRPr>
          </a:p>
        </p:txBody>
      </p:sp>
      <p:grpSp>
        <p:nvGrpSpPr>
          <p:cNvPr id="12" name="object 12">
            <a:extLst>
              <a:ext uri="{FF2B5EF4-FFF2-40B4-BE49-F238E27FC236}">
                <a16:creationId xmlns:a16="http://schemas.microsoft.com/office/drawing/2014/main" id="{CA476825-1B76-977D-1E87-8D89D77A6B52}"/>
              </a:ext>
            </a:extLst>
          </p:cNvPr>
          <p:cNvGrpSpPr/>
          <p:nvPr/>
        </p:nvGrpSpPr>
        <p:grpSpPr>
          <a:xfrm>
            <a:off x="9064816" y="3252388"/>
            <a:ext cx="825252" cy="1906402"/>
            <a:chOff x="16046570" y="4981515"/>
            <a:chExt cx="1299894" cy="3044198"/>
          </a:xfrm>
        </p:grpSpPr>
        <p:sp>
          <p:nvSpPr>
            <p:cNvPr id="25" name="object 13">
              <a:extLst>
                <a:ext uri="{FF2B5EF4-FFF2-40B4-BE49-F238E27FC236}">
                  <a16:creationId xmlns:a16="http://schemas.microsoft.com/office/drawing/2014/main" id="{43604844-8D71-4CBA-0665-42D51E3EBB16}"/>
                </a:ext>
              </a:extLst>
            </p:cNvPr>
            <p:cNvSpPr/>
            <p:nvPr/>
          </p:nvSpPr>
          <p:spPr>
            <a:xfrm>
              <a:off x="16046570" y="5136463"/>
              <a:ext cx="1212215" cy="2889250"/>
            </a:xfrm>
            <a:custGeom>
              <a:avLst/>
              <a:gdLst/>
              <a:ahLst/>
              <a:cxnLst/>
              <a:rect l="l" t="t" r="r" b="b"/>
              <a:pathLst>
                <a:path w="1212215" h="2889250">
                  <a:moveTo>
                    <a:pt x="0" y="2888970"/>
                  </a:moveTo>
                  <a:lnTo>
                    <a:pt x="37080" y="2841818"/>
                  </a:lnTo>
                  <a:lnTo>
                    <a:pt x="73585" y="2794740"/>
                  </a:lnTo>
                  <a:lnTo>
                    <a:pt x="109514" y="2747736"/>
                  </a:lnTo>
                  <a:lnTo>
                    <a:pt x="144867" y="2700806"/>
                  </a:lnTo>
                  <a:lnTo>
                    <a:pt x="179644" y="2653951"/>
                  </a:lnTo>
                  <a:lnTo>
                    <a:pt x="213845" y="2607170"/>
                  </a:lnTo>
                  <a:lnTo>
                    <a:pt x="247470" y="2560463"/>
                  </a:lnTo>
                  <a:lnTo>
                    <a:pt x="280519" y="2513830"/>
                  </a:lnTo>
                  <a:lnTo>
                    <a:pt x="312992" y="2467272"/>
                  </a:lnTo>
                  <a:lnTo>
                    <a:pt x="344889" y="2420788"/>
                  </a:lnTo>
                  <a:lnTo>
                    <a:pt x="376209" y="2374379"/>
                  </a:lnTo>
                  <a:lnTo>
                    <a:pt x="406954" y="2328043"/>
                  </a:lnTo>
                  <a:lnTo>
                    <a:pt x="437123" y="2281782"/>
                  </a:lnTo>
                  <a:lnTo>
                    <a:pt x="466716" y="2235595"/>
                  </a:lnTo>
                  <a:lnTo>
                    <a:pt x="495733" y="2189482"/>
                  </a:lnTo>
                  <a:lnTo>
                    <a:pt x="524174" y="2143444"/>
                  </a:lnTo>
                  <a:lnTo>
                    <a:pt x="552038" y="2097480"/>
                  </a:lnTo>
                  <a:lnTo>
                    <a:pt x="579327" y="2051590"/>
                  </a:lnTo>
                  <a:lnTo>
                    <a:pt x="606040" y="2005774"/>
                  </a:lnTo>
                  <a:lnTo>
                    <a:pt x="632177" y="1960033"/>
                  </a:lnTo>
                  <a:lnTo>
                    <a:pt x="657737" y="1914366"/>
                  </a:lnTo>
                  <a:lnTo>
                    <a:pt x="682722" y="1868773"/>
                  </a:lnTo>
                  <a:lnTo>
                    <a:pt x="707131" y="1823255"/>
                  </a:lnTo>
                  <a:lnTo>
                    <a:pt x="730964" y="1777810"/>
                  </a:lnTo>
                  <a:lnTo>
                    <a:pt x="754220" y="1732440"/>
                  </a:lnTo>
                  <a:lnTo>
                    <a:pt x="776901" y="1687145"/>
                  </a:lnTo>
                  <a:lnTo>
                    <a:pt x="799006" y="1641923"/>
                  </a:lnTo>
                  <a:lnTo>
                    <a:pt x="820535" y="1596776"/>
                  </a:lnTo>
                  <a:lnTo>
                    <a:pt x="841487" y="1551703"/>
                  </a:lnTo>
                  <a:lnTo>
                    <a:pt x="861864" y="1506704"/>
                  </a:lnTo>
                  <a:lnTo>
                    <a:pt x="881665" y="1461780"/>
                  </a:lnTo>
                  <a:lnTo>
                    <a:pt x="900889" y="1416930"/>
                  </a:lnTo>
                  <a:lnTo>
                    <a:pt x="919538" y="1372154"/>
                  </a:lnTo>
                  <a:lnTo>
                    <a:pt x="937610" y="1327452"/>
                  </a:lnTo>
                  <a:lnTo>
                    <a:pt x="955107" y="1282825"/>
                  </a:lnTo>
                  <a:lnTo>
                    <a:pt x="972028" y="1238272"/>
                  </a:lnTo>
                  <a:lnTo>
                    <a:pt x="988372" y="1193793"/>
                  </a:lnTo>
                  <a:lnTo>
                    <a:pt x="1004141" y="1149389"/>
                  </a:lnTo>
                  <a:lnTo>
                    <a:pt x="1019334" y="1105058"/>
                  </a:lnTo>
                  <a:lnTo>
                    <a:pt x="1033950" y="1060802"/>
                  </a:lnTo>
                  <a:lnTo>
                    <a:pt x="1047991" y="1016621"/>
                  </a:lnTo>
                  <a:lnTo>
                    <a:pt x="1061455" y="972513"/>
                  </a:lnTo>
                  <a:lnTo>
                    <a:pt x="1074344" y="928480"/>
                  </a:lnTo>
                  <a:lnTo>
                    <a:pt x="1086656" y="884521"/>
                  </a:lnTo>
                  <a:lnTo>
                    <a:pt x="1098393" y="840636"/>
                  </a:lnTo>
                  <a:lnTo>
                    <a:pt x="1109553" y="796826"/>
                  </a:lnTo>
                  <a:lnTo>
                    <a:pt x="1120138" y="753090"/>
                  </a:lnTo>
                  <a:lnTo>
                    <a:pt x="1130146" y="709428"/>
                  </a:lnTo>
                  <a:lnTo>
                    <a:pt x="1139579" y="665840"/>
                  </a:lnTo>
                  <a:lnTo>
                    <a:pt x="1148435" y="622327"/>
                  </a:lnTo>
                  <a:lnTo>
                    <a:pt x="1156716" y="578888"/>
                  </a:lnTo>
                  <a:lnTo>
                    <a:pt x="1164420" y="535523"/>
                  </a:lnTo>
                  <a:lnTo>
                    <a:pt x="1171549" y="492233"/>
                  </a:lnTo>
                  <a:lnTo>
                    <a:pt x="1178101" y="449017"/>
                  </a:lnTo>
                  <a:lnTo>
                    <a:pt x="1184077" y="405875"/>
                  </a:lnTo>
                  <a:lnTo>
                    <a:pt x="1189478" y="362807"/>
                  </a:lnTo>
                  <a:lnTo>
                    <a:pt x="1194302" y="319813"/>
                  </a:lnTo>
                  <a:lnTo>
                    <a:pt x="1198551" y="276894"/>
                  </a:lnTo>
                  <a:lnTo>
                    <a:pt x="1202223" y="234049"/>
                  </a:lnTo>
                  <a:lnTo>
                    <a:pt x="1205319" y="191279"/>
                  </a:lnTo>
                  <a:lnTo>
                    <a:pt x="1207840" y="148582"/>
                  </a:lnTo>
                  <a:lnTo>
                    <a:pt x="1209784" y="105960"/>
                  </a:lnTo>
                  <a:lnTo>
                    <a:pt x="1211152" y="63412"/>
                  </a:lnTo>
                  <a:lnTo>
                    <a:pt x="1211945" y="20939"/>
                  </a:lnTo>
                  <a:lnTo>
                    <a:pt x="1211601" y="0"/>
                  </a:lnTo>
                </a:path>
              </a:pathLst>
            </a:custGeom>
            <a:ln w="41883">
              <a:solidFill>
                <a:srgbClr val="000000"/>
              </a:solidFill>
            </a:ln>
          </p:spPr>
          <p:txBody>
            <a:bodyPr wrap="square" lIns="0" tIns="0" rIns="0" bIns="0" rtlCol="0"/>
            <a:lstStyle>
              <a:defPPr>
                <a:defRPr kern="0"/>
              </a:defPPr>
            </a:lstStyle>
            <a:p>
              <a:pPr algn="l" defTabSz="914357" rtl="0"/>
              <a:endParaRPr sz="1801">
                <a:latin typeface="Calibri"/>
                <a:ea typeface="+mn-ea"/>
                <a:cs typeface="+mn-cs"/>
              </a:endParaRPr>
            </a:p>
          </p:txBody>
        </p:sp>
        <p:sp>
          <p:nvSpPr>
            <p:cNvPr id="26" name="object 14">
              <a:extLst>
                <a:ext uri="{FF2B5EF4-FFF2-40B4-BE49-F238E27FC236}">
                  <a16:creationId xmlns:a16="http://schemas.microsoft.com/office/drawing/2014/main" id="{EC54C6B4-C6BB-CC6B-012A-E143AE989C59}"/>
                </a:ext>
              </a:extLst>
            </p:cNvPr>
            <p:cNvSpPr/>
            <p:nvPr/>
          </p:nvSpPr>
          <p:spPr>
            <a:xfrm>
              <a:off x="17170567" y="4981515"/>
              <a:ext cx="175895" cy="177800"/>
            </a:xfrm>
            <a:custGeom>
              <a:avLst/>
              <a:gdLst/>
              <a:ahLst/>
              <a:cxnLst/>
              <a:rect l="l" t="t" r="r" b="b"/>
              <a:pathLst>
                <a:path w="175894" h="177800">
                  <a:moveTo>
                    <a:pt x="85065" y="0"/>
                  </a:moveTo>
                  <a:lnTo>
                    <a:pt x="0" y="177329"/>
                  </a:lnTo>
                  <a:lnTo>
                    <a:pt x="175889" y="174443"/>
                  </a:lnTo>
                  <a:lnTo>
                    <a:pt x="85065" y="0"/>
                  </a:lnTo>
                  <a:close/>
                </a:path>
              </a:pathLst>
            </a:custGeom>
            <a:solidFill>
              <a:srgbClr val="000000"/>
            </a:solidFill>
          </p:spPr>
          <p:txBody>
            <a:bodyPr wrap="square" lIns="0" tIns="0" rIns="0" bIns="0" rtlCol="0"/>
            <a:lstStyle>
              <a:defPPr>
                <a:defRPr kern="0"/>
              </a:defPPr>
            </a:lstStyle>
            <a:p>
              <a:pPr algn="l" defTabSz="914357" rtl="0"/>
              <a:endParaRPr sz="1801">
                <a:latin typeface="Calibri"/>
                <a:ea typeface="+mn-ea"/>
                <a:cs typeface="+mn-cs"/>
              </a:endParaRPr>
            </a:p>
          </p:txBody>
        </p:sp>
      </p:grpSp>
      <p:sp>
        <p:nvSpPr>
          <p:cNvPr id="14" name="object 25">
            <a:extLst>
              <a:ext uri="{FF2B5EF4-FFF2-40B4-BE49-F238E27FC236}">
                <a16:creationId xmlns:a16="http://schemas.microsoft.com/office/drawing/2014/main" id="{FE184DA0-AB49-A98B-494B-2088862A8D6B}"/>
              </a:ext>
            </a:extLst>
          </p:cNvPr>
          <p:cNvSpPr txBox="1"/>
          <p:nvPr/>
        </p:nvSpPr>
        <p:spPr>
          <a:xfrm>
            <a:off x="8211165" y="4841734"/>
            <a:ext cx="2779083" cy="1316066"/>
          </a:xfrm>
          <a:prstGeom prst="rect">
            <a:avLst/>
          </a:prstGeom>
        </p:spPr>
        <p:txBody>
          <a:bodyPr vert="horz" wrap="square" lIns="0" tIns="0" rIns="0" bIns="0" rtlCol="0" anchor="t">
            <a:spAutoFit/>
          </a:bodyPr>
          <a:lstStyle>
            <a:defPPr>
              <a:defRPr kern="0"/>
            </a:defPPr>
          </a:lstStyle>
          <a:p>
            <a:pPr marL="12065" algn="l" defTabSz="914357">
              <a:lnSpc>
                <a:spcPts val="12549"/>
              </a:lnSpc>
            </a:pPr>
            <a:r>
              <a:rPr lang="de-DE" sz="4000" b="1" spc="-54" dirty="0">
                <a:latin typeface="Century Gothic"/>
                <a:cs typeface="NVIDIA Sans"/>
              </a:rPr>
              <a:t>Fields</a:t>
            </a:r>
            <a:endParaRPr lang="de-DE" sz="4000" b="1">
              <a:latin typeface="Century Gothic"/>
              <a:cs typeface="NVIDIA Sans"/>
            </a:endParaRPr>
          </a:p>
        </p:txBody>
      </p:sp>
      <p:sp>
        <p:nvSpPr>
          <p:cNvPr id="2" name="object 11">
            <a:extLst>
              <a:ext uri="{FF2B5EF4-FFF2-40B4-BE49-F238E27FC236}">
                <a16:creationId xmlns:a16="http://schemas.microsoft.com/office/drawing/2014/main" id="{6F92E12B-AB9A-941B-A62F-F504EB7D66EA}"/>
              </a:ext>
            </a:extLst>
          </p:cNvPr>
          <p:cNvSpPr txBox="1"/>
          <p:nvPr/>
        </p:nvSpPr>
        <p:spPr>
          <a:xfrm>
            <a:off x="-100624" y="6036210"/>
            <a:ext cx="4595807" cy="419154"/>
          </a:xfrm>
          <a:prstGeom prst="rect">
            <a:avLst/>
          </a:prstGeom>
        </p:spPr>
        <p:txBody>
          <a:bodyPr vert="horz" wrap="square" lIns="0" tIns="6350" rIns="0" bIns="0" rtlCol="0" anchor="t">
            <a:spAutoFit/>
          </a:bodyPr>
          <a:lstStyle>
            <a:defPPr>
              <a:defRPr kern="0"/>
            </a:defPPr>
          </a:lstStyle>
          <a:p>
            <a:pPr marL="800100" marR="5080" indent="-788035" algn="ctr" defTabSz="914357">
              <a:lnSpc>
                <a:spcPts val="3710"/>
              </a:lnSpc>
              <a:spcBef>
                <a:spcPts val="49"/>
              </a:spcBef>
            </a:pPr>
            <a:r>
              <a:rPr lang="de-DE" sz="2000" dirty="0">
                <a:latin typeface="Century Gothic"/>
              </a:rPr>
              <a:t>Audio</a:t>
            </a:r>
            <a:endParaRPr lang="de-DE" dirty="0"/>
          </a:p>
        </p:txBody>
      </p:sp>
      <p:sp>
        <p:nvSpPr>
          <p:cNvPr id="29" name="object 11">
            <a:extLst>
              <a:ext uri="{FF2B5EF4-FFF2-40B4-BE49-F238E27FC236}">
                <a16:creationId xmlns:a16="http://schemas.microsoft.com/office/drawing/2014/main" id="{FEE7A130-55F4-569A-FA84-2DAFA63FC8F1}"/>
              </a:ext>
            </a:extLst>
          </p:cNvPr>
          <p:cNvSpPr txBox="1"/>
          <p:nvPr/>
        </p:nvSpPr>
        <p:spPr>
          <a:xfrm>
            <a:off x="4885412" y="452302"/>
            <a:ext cx="4595807" cy="419154"/>
          </a:xfrm>
          <a:prstGeom prst="rect">
            <a:avLst/>
          </a:prstGeom>
        </p:spPr>
        <p:txBody>
          <a:bodyPr vert="horz" wrap="square" lIns="0" tIns="6350" rIns="0" bIns="0" rtlCol="0" anchor="t">
            <a:spAutoFit/>
          </a:bodyPr>
          <a:lstStyle>
            <a:defPPr>
              <a:defRPr kern="0"/>
            </a:defPPr>
          </a:lstStyle>
          <a:p>
            <a:pPr marL="800100" marR="5080" indent="-788035" algn="ctr" defTabSz="914357">
              <a:lnSpc>
                <a:spcPts val="3710"/>
              </a:lnSpc>
              <a:spcBef>
                <a:spcPts val="49"/>
              </a:spcBef>
            </a:pPr>
            <a:r>
              <a:rPr lang="de-DE" sz="2000" dirty="0">
                <a:latin typeface="Century Gothic"/>
              </a:rPr>
              <a:t>Image</a:t>
            </a:r>
            <a:endParaRPr lang="de-DE" dirty="0"/>
          </a:p>
        </p:txBody>
      </p:sp>
      <p:sp>
        <p:nvSpPr>
          <p:cNvPr id="30" name="object 11">
            <a:extLst>
              <a:ext uri="{FF2B5EF4-FFF2-40B4-BE49-F238E27FC236}">
                <a16:creationId xmlns:a16="http://schemas.microsoft.com/office/drawing/2014/main" id="{69130C80-5863-E52E-6997-E9F7AE17A8CC}"/>
              </a:ext>
            </a:extLst>
          </p:cNvPr>
          <p:cNvSpPr txBox="1"/>
          <p:nvPr/>
        </p:nvSpPr>
        <p:spPr>
          <a:xfrm>
            <a:off x="7537520" y="660317"/>
            <a:ext cx="4595807" cy="419154"/>
          </a:xfrm>
          <a:prstGeom prst="rect">
            <a:avLst/>
          </a:prstGeom>
        </p:spPr>
        <p:txBody>
          <a:bodyPr vert="horz" wrap="square" lIns="0" tIns="6350" rIns="0" bIns="0" rtlCol="0" anchor="t">
            <a:spAutoFit/>
          </a:bodyPr>
          <a:lstStyle>
            <a:defPPr>
              <a:defRPr kern="0"/>
            </a:defPPr>
          </a:lstStyle>
          <a:p>
            <a:pPr marL="800100" marR="5080" indent="-788035" algn="ctr" defTabSz="914357">
              <a:lnSpc>
                <a:spcPts val="3710"/>
              </a:lnSpc>
              <a:spcBef>
                <a:spcPts val="49"/>
              </a:spcBef>
            </a:pPr>
            <a:r>
              <a:rPr lang="de-DE" sz="2000" dirty="0">
                <a:latin typeface="Century Gothic"/>
              </a:rPr>
              <a:t>Vector Field</a:t>
            </a:r>
            <a:endParaRPr lang="de-DE" dirty="0"/>
          </a:p>
        </p:txBody>
      </p:sp>
    </p:spTree>
    <p:extLst>
      <p:ext uri="{BB962C8B-B14F-4D97-AF65-F5344CB8AC3E}">
        <p14:creationId xmlns:p14="http://schemas.microsoft.com/office/powerpoint/2010/main" val="158898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DCEC8-FCC5-0B0B-399A-C5F9B4CADF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8249E8-E884-B95A-0FB6-1679BE867E0A}"/>
              </a:ext>
            </a:extLst>
          </p:cNvPr>
          <p:cNvSpPr>
            <a:spLocks noGrp="1"/>
          </p:cNvSpPr>
          <p:nvPr>
            <p:ph type="title"/>
          </p:nvPr>
        </p:nvSpPr>
        <p:spPr/>
        <p:txBody>
          <a:bodyPr/>
          <a:lstStyle/>
          <a:p>
            <a:r>
              <a:rPr lang="de-DE" dirty="0" err="1"/>
              <a:t>You</a:t>
            </a:r>
            <a:r>
              <a:rPr lang="de-DE" dirty="0"/>
              <a:t> </a:t>
            </a:r>
            <a:r>
              <a:rPr lang="de-DE" dirty="0" err="1"/>
              <a:t>have</a:t>
            </a:r>
            <a:r>
              <a:rPr lang="de-DE" dirty="0"/>
              <a:t> </a:t>
            </a:r>
            <a:r>
              <a:rPr lang="de-DE" dirty="0" err="1"/>
              <a:t>already</a:t>
            </a:r>
            <a:r>
              <a:rPr lang="de-DE" dirty="0"/>
              <a:t> </a:t>
            </a:r>
            <a:r>
              <a:rPr lang="de-DE" dirty="0" err="1"/>
              <a:t>seen</a:t>
            </a:r>
            <a:r>
              <a:rPr lang="de-DE" dirty="0"/>
              <a:t> </a:t>
            </a:r>
            <a:r>
              <a:rPr lang="de-DE" dirty="0" err="1"/>
              <a:t>fields</a:t>
            </a:r>
            <a:r>
              <a:rPr lang="de-DE" dirty="0"/>
              <a:t>!</a:t>
            </a:r>
          </a:p>
        </p:txBody>
      </p:sp>
      <p:sp>
        <p:nvSpPr>
          <p:cNvPr id="4" name="Foliennummernplatzhalter 3">
            <a:extLst>
              <a:ext uri="{FF2B5EF4-FFF2-40B4-BE49-F238E27FC236}">
                <a16:creationId xmlns:a16="http://schemas.microsoft.com/office/drawing/2014/main" id="{29F134CC-8B61-47E0-8229-09117636A802}"/>
              </a:ext>
            </a:extLst>
          </p:cNvPr>
          <p:cNvSpPr>
            <a:spLocks noGrp="1"/>
          </p:cNvSpPr>
          <p:nvPr>
            <p:ph type="sldNum" sz="quarter" idx="12"/>
          </p:nvPr>
        </p:nvSpPr>
        <p:spPr/>
        <p:txBody>
          <a:bodyPr/>
          <a:lstStyle/>
          <a:p>
            <a:fld id="{8A803A37-EECB-FE4B-B36F-12216F01F2EC}" type="slidenum">
              <a:rPr lang="en-US" smtClean="0"/>
              <a:t>13</a:t>
            </a:fld>
            <a:endParaRPr lang="en-US"/>
          </a:p>
        </p:txBody>
      </p:sp>
      <p:pic>
        <p:nvPicPr>
          <p:cNvPr id="3" name="Grafik 2" descr="Ein Bild, das Eisen, Gerät enthält.&#10;&#10;KI-generierte Inhalte können fehlerhaft sein.">
            <a:extLst>
              <a:ext uri="{FF2B5EF4-FFF2-40B4-BE49-F238E27FC236}">
                <a16:creationId xmlns:a16="http://schemas.microsoft.com/office/drawing/2014/main" id="{85C6A0C7-56F6-052A-F6C2-6ED283994DE0}"/>
              </a:ext>
            </a:extLst>
          </p:cNvPr>
          <p:cNvPicPr>
            <a:picLocks noChangeAspect="1"/>
          </p:cNvPicPr>
          <p:nvPr/>
        </p:nvPicPr>
        <p:blipFill>
          <a:blip r:embed="rId2"/>
          <a:stretch>
            <a:fillRect/>
          </a:stretch>
        </p:blipFill>
        <p:spPr>
          <a:xfrm>
            <a:off x="0" y="1183130"/>
            <a:ext cx="12183769" cy="4491740"/>
          </a:xfrm>
          <a:prstGeom prst="rect">
            <a:avLst/>
          </a:prstGeom>
        </p:spPr>
      </p:pic>
      <p:sp>
        <p:nvSpPr>
          <p:cNvPr id="5" name="Textfeld 4">
            <a:extLst>
              <a:ext uri="{FF2B5EF4-FFF2-40B4-BE49-F238E27FC236}">
                <a16:creationId xmlns:a16="http://schemas.microsoft.com/office/drawing/2014/main" id="{1DBDD272-9FC8-9364-B938-B0A2D32BCB57}"/>
              </a:ext>
            </a:extLst>
          </p:cNvPr>
          <p:cNvSpPr txBox="1"/>
          <p:nvPr/>
        </p:nvSpPr>
        <p:spPr>
          <a:xfrm>
            <a:off x="98942" y="6431259"/>
            <a:ext cx="46750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dirty="0" err="1"/>
              <a:t>Implicit</a:t>
            </a:r>
            <a:r>
              <a:rPr lang="de-DE" sz="1000" dirty="0"/>
              <a:t> </a:t>
            </a:r>
            <a:r>
              <a:rPr lang="de-DE" sz="1000" dirty="0" err="1"/>
              <a:t>Geometric</a:t>
            </a:r>
            <a:r>
              <a:rPr lang="de-DE" sz="1000" dirty="0"/>
              <a:t> </a:t>
            </a:r>
            <a:r>
              <a:rPr lang="de-DE" sz="1000" dirty="0" err="1"/>
              <a:t>Regularization</a:t>
            </a:r>
            <a:r>
              <a:rPr lang="de-DE" sz="1000" dirty="0"/>
              <a:t> </a:t>
            </a:r>
            <a:r>
              <a:rPr lang="de-DE" sz="1000" dirty="0" err="1"/>
              <a:t>for</a:t>
            </a:r>
            <a:r>
              <a:rPr lang="de-DE" sz="1000" dirty="0"/>
              <a:t> Learning Shapes. Gropp et al.</a:t>
            </a:r>
          </a:p>
          <a:p>
            <a:pPr algn="l"/>
            <a:endParaRPr lang="de-DE" sz="1000" dirty="0">
              <a:latin typeface="Arial"/>
              <a:cs typeface="Arial"/>
            </a:endParaRPr>
          </a:p>
        </p:txBody>
      </p:sp>
    </p:spTree>
    <p:extLst>
      <p:ext uri="{BB962C8B-B14F-4D97-AF65-F5344CB8AC3E}">
        <p14:creationId xmlns:p14="http://schemas.microsoft.com/office/powerpoint/2010/main" val="142412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7208E-0080-4F61-07A6-2D848C630A1F}"/>
              </a:ext>
            </a:extLst>
          </p:cNvPr>
          <p:cNvSpPr>
            <a:spLocks noGrp="1"/>
          </p:cNvSpPr>
          <p:nvPr>
            <p:ph type="title"/>
          </p:nvPr>
        </p:nvSpPr>
        <p:spPr/>
        <p:txBody>
          <a:bodyPr/>
          <a:lstStyle/>
          <a:p>
            <a:r>
              <a:rPr lang="de-DE" dirty="0" err="1"/>
              <a:t>You</a:t>
            </a:r>
            <a:r>
              <a:rPr lang="de-DE" dirty="0"/>
              <a:t> </a:t>
            </a:r>
            <a:r>
              <a:rPr lang="de-DE" dirty="0" err="1"/>
              <a:t>have</a:t>
            </a:r>
            <a:r>
              <a:rPr lang="de-DE" dirty="0"/>
              <a:t> </a:t>
            </a:r>
            <a:r>
              <a:rPr lang="de-DE" dirty="0" err="1"/>
              <a:t>already</a:t>
            </a:r>
            <a:r>
              <a:rPr lang="de-DE" dirty="0"/>
              <a:t> </a:t>
            </a:r>
            <a:r>
              <a:rPr lang="de-DE" dirty="0" err="1"/>
              <a:t>seen</a:t>
            </a:r>
            <a:r>
              <a:rPr lang="de-DE" dirty="0"/>
              <a:t> </a:t>
            </a:r>
            <a:r>
              <a:rPr lang="de-DE" dirty="0" err="1"/>
              <a:t>fields</a:t>
            </a:r>
            <a:r>
              <a:rPr lang="de-DE" dirty="0"/>
              <a:t>!</a:t>
            </a:r>
          </a:p>
        </p:txBody>
      </p:sp>
      <p:sp>
        <p:nvSpPr>
          <p:cNvPr id="4" name="Foliennummernplatzhalter 3">
            <a:extLst>
              <a:ext uri="{FF2B5EF4-FFF2-40B4-BE49-F238E27FC236}">
                <a16:creationId xmlns:a16="http://schemas.microsoft.com/office/drawing/2014/main" id="{B2BBCF16-55A5-0616-AA2B-FECC1D3529F8}"/>
              </a:ext>
            </a:extLst>
          </p:cNvPr>
          <p:cNvSpPr>
            <a:spLocks noGrp="1"/>
          </p:cNvSpPr>
          <p:nvPr>
            <p:ph type="sldNum" sz="quarter" idx="12"/>
          </p:nvPr>
        </p:nvSpPr>
        <p:spPr/>
        <p:txBody>
          <a:bodyPr/>
          <a:lstStyle/>
          <a:p>
            <a:fld id="{8A803A37-EECB-FE4B-B36F-12216F01F2EC}" type="slidenum">
              <a:rPr lang="en-US" smtClean="0"/>
              <a:t>14</a:t>
            </a:fld>
            <a:endParaRPr lang="en-US"/>
          </a:p>
        </p:txBody>
      </p:sp>
      <p:sp>
        <p:nvSpPr>
          <p:cNvPr id="105" name="Textfeld 104">
            <a:extLst>
              <a:ext uri="{FF2B5EF4-FFF2-40B4-BE49-F238E27FC236}">
                <a16:creationId xmlns:a16="http://schemas.microsoft.com/office/drawing/2014/main" id="{B8674099-65A9-60A7-F14D-266C997D99B3}"/>
              </a:ext>
            </a:extLst>
          </p:cNvPr>
          <p:cNvSpPr txBox="1"/>
          <p:nvPr/>
        </p:nvSpPr>
        <p:spPr>
          <a:xfrm>
            <a:off x="1068214" y="1805993"/>
            <a:ext cx="37268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err="1">
                <a:latin typeface="Arial"/>
                <a:cs typeface="Arial"/>
              </a:rPr>
              <a:t>Occupancy</a:t>
            </a:r>
            <a:r>
              <a:rPr lang="de-DE" sz="2400" dirty="0">
                <a:latin typeface="Arial"/>
                <a:cs typeface="Arial"/>
              </a:rPr>
              <a:t> Fields:</a:t>
            </a:r>
          </a:p>
        </p:txBody>
      </p:sp>
      <p:pic>
        <p:nvPicPr>
          <p:cNvPr id="106" name="Grafik 105" descr="f(\mathbf{p}) = \operatorname{dist}(\mathbf{p}, \mathcal{S})">
            <a:extLst>
              <a:ext uri="{FF2B5EF4-FFF2-40B4-BE49-F238E27FC236}">
                <a16:creationId xmlns:a16="http://schemas.microsoft.com/office/drawing/2014/main" id="{AE32F8AF-3AEB-AD34-9784-4281697C17F2}"/>
              </a:ext>
            </a:extLst>
          </p:cNvPr>
          <p:cNvPicPr>
            <a:picLocks noChangeAspect="1"/>
          </p:cNvPicPr>
          <p:nvPr/>
        </p:nvPicPr>
        <p:blipFill>
          <a:blip r:embed="rId2"/>
          <a:stretch>
            <a:fillRect/>
          </a:stretch>
        </p:blipFill>
        <p:spPr>
          <a:xfrm>
            <a:off x="4880223" y="3170762"/>
            <a:ext cx="1907074" cy="261729"/>
          </a:xfrm>
          <a:prstGeom prst="rect">
            <a:avLst/>
          </a:prstGeom>
        </p:spPr>
      </p:pic>
      <p:sp>
        <p:nvSpPr>
          <p:cNvPr id="109" name="Textfeld 108">
            <a:extLst>
              <a:ext uri="{FF2B5EF4-FFF2-40B4-BE49-F238E27FC236}">
                <a16:creationId xmlns:a16="http://schemas.microsoft.com/office/drawing/2014/main" id="{21E0DA6D-C1D4-670C-1CD6-AA5B8A6A6A26}"/>
              </a:ext>
            </a:extLst>
          </p:cNvPr>
          <p:cNvSpPr txBox="1"/>
          <p:nvPr/>
        </p:nvSpPr>
        <p:spPr>
          <a:xfrm>
            <a:off x="1068214" y="3073013"/>
            <a:ext cx="3954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err="1">
                <a:latin typeface="Arial"/>
                <a:cs typeface="Arial"/>
              </a:rPr>
              <a:t>Unsigned</a:t>
            </a:r>
            <a:r>
              <a:rPr lang="de-DE" sz="2400" dirty="0">
                <a:latin typeface="Arial"/>
                <a:cs typeface="Arial"/>
              </a:rPr>
              <a:t> </a:t>
            </a:r>
            <a:r>
              <a:rPr lang="de-DE" sz="2400" dirty="0" err="1">
                <a:latin typeface="Arial"/>
                <a:cs typeface="Arial"/>
              </a:rPr>
              <a:t>Distance</a:t>
            </a:r>
            <a:r>
              <a:rPr lang="de-DE" sz="2400" dirty="0">
                <a:latin typeface="Arial"/>
                <a:cs typeface="Arial"/>
              </a:rPr>
              <a:t> Fields:</a:t>
            </a:r>
          </a:p>
        </p:txBody>
      </p:sp>
      <p:pic>
        <p:nvPicPr>
          <p:cNvPr id="110" name="Grafik 109" descr="f(\mathbf{p}) =  \begin{cases} \operatorname{dist}(\mathbf{p}, \mathcal{S}), &amp; { if } \mathbf{p} \in \mathcal{V} \\&#10;-\operatorname{dist}(\mathbf{p}, \mathcal{S}), &amp; { if } \mathbf{p} \not \in \mathcal{V} &#10;\end{cases}">
            <a:extLst>
              <a:ext uri="{FF2B5EF4-FFF2-40B4-BE49-F238E27FC236}">
                <a16:creationId xmlns:a16="http://schemas.microsoft.com/office/drawing/2014/main" id="{2D12922E-421D-43EC-6813-6B0E494DCAF8}"/>
              </a:ext>
            </a:extLst>
          </p:cNvPr>
          <p:cNvPicPr>
            <a:picLocks noChangeAspect="1"/>
          </p:cNvPicPr>
          <p:nvPr/>
        </p:nvPicPr>
        <p:blipFill>
          <a:blip r:embed="rId3"/>
          <a:stretch>
            <a:fillRect/>
          </a:stretch>
        </p:blipFill>
        <p:spPr>
          <a:xfrm>
            <a:off x="4880474" y="4303427"/>
            <a:ext cx="3676566" cy="778481"/>
          </a:xfrm>
          <a:prstGeom prst="rect">
            <a:avLst/>
          </a:prstGeom>
        </p:spPr>
      </p:pic>
      <p:sp>
        <p:nvSpPr>
          <p:cNvPr id="111" name="Textfeld 110">
            <a:extLst>
              <a:ext uri="{FF2B5EF4-FFF2-40B4-BE49-F238E27FC236}">
                <a16:creationId xmlns:a16="http://schemas.microsoft.com/office/drawing/2014/main" id="{40FD727A-22A5-03B5-C2B1-83FCFE7F381C}"/>
              </a:ext>
            </a:extLst>
          </p:cNvPr>
          <p:cNvSpPr txBox="1"/>
          <p:nvPr/>
        </p:nvSpPr>
        <p:spPr>
          <a:xfrm>
            <a:off x="1068214" y="4460702"/>
            <a:ext cx="3954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err="1">
                <a:latin typeface="Arial"/>
                <a:cs typeface="Arial"/>
              </a:rPr>
              <a:t>Signed</a:t>
            </a:r>
            <a:r>
              <a:rPr lang="de-DE" sz="2400" dirty="0">
                <a:latin typeface="Arial"/>
                <a:cs typeface="Arial"/>
              </a:rPr>
              <a:t> </a:t>
            </a:r>
            <a:r>
              <a:rPr lang="de-DE" sz="2400" dirty="0" err="1">
                <a:latin typeface="Arial"/>
                <a:cs typeface="Arial"/>
              </a:rPr>
              <a:t>Distance</a:t>
            </a:r>
            <a:r>
              <a:rPr lang="de-DE" sz="2400" dirty="0">
                <a:latin typeface="Arial"/>
                <a:cs typeface="Arial"/>
              </a:rPr>
              <a:t> Fields:</a:t>
            </a:r>
          </a:p>
        </p:txBody>
      </p:sp>
      <p:pic>
        <p:nvPicPr>
          <p:cNvPr id="5" name="Grafik 4" descr="f(\mathbf{p}) = \begin{cases}&#10;1, &amp; { if } \mathbf{p} \in \mathcal{V} \\&#10;0, &amp; { if } \mathbf{p} \not \in \mathcal{V}&#10;\end{cases}">
            <a:extLst>
              <a:ext uri="{FF2B5EF4-FFF2-40B4-BE49-F238E27FC236}">
                <a16:creationId xmlns:a16="http://schemas.microsoft.com/office/drawing/2014/main" id="{F31AB30C-2C11-48FE-1202-5647DB1082FB}"/>
              </a:ext>
            </a:extLst>
          </p:cNvPr>
          <p:cNvPicPr>
            <a:picLocks noChangeAspect="1"/>
          </p:cNvPicPr>
          <p:nvPr/>
        </p:nvPicPr>
        <p:blipFill>
          <a:blip r:embed="rId4"/>
          <a:stretch>
            <a:fillRect/>
          </a:stretch>
        </p:blipFill>
        <p:spPr>
          <a:xfrm>
            <a:off x="4922476" y="1644948"/>
            <a:ext cx="2553363" cy="779319"/>
          </a:xfrm>
          <a:prstGeom prst="rect">
            <a:avLst/>
          </a:prstGeom>
        </p:spPr>
      </p:pic>
      <p:pic>
        <p:nvPicPr>
          <p:cNvPr id="7" name="Grafik 3">
            <a:extLst>
              <a:ext uri="{FF2B5EF4-FFF2-40B4-BE49-F238E27FC236}">
                <a16:creationId xmlns:a16="http://schemas.microsoft.com/office/drawing/2014/main" id="{9159FED4-3DAB-0399-13A9-DBF375758E4B}"/>
              </a:ext>
            </a:extLst>
          </p:cNvPr>
          <p:cNvPicPr>
            <a:picLocks noChangeAspect="1"/>
          </p:cNvPicPr>
          <p:nvPr/>
        </p:nvPicPr>
        <p:blipFill rotWithShape="1">
          <a:blip r:embed="rId5"/>
          <a:srcRect l="50102"/>
          <a:stretch/>
        </p:blipFill>
        <p:spPr>
          <a:xfrm>
            <a:off x="10170706" y="1448334"/>
            <a:ext cx="1966006" cy="2815489"/>
          </a:xfrm>
          <a:prstGeom prst="rect">
            <a:avLst/>
          </a:prstGeom>
          <a:solidFill>
            <a:srgbClr val="FF0000"/>
          </a:solidFill>
          <a:ln>
            <a:noFill/>
          </a:ln>
        </p:spPr>
      </p:pic>
      <p:pic>
        <p:nvPicPr>
          <p:cNvPr id="9" name="Grafik 8" descr="Ein Bild, das Grün, Grafiken enthält.&#10;&#10;KI-generierte Inhalte können fehlerhaft sein.">
            <a:extLst>
              <a:ext uri="{FF2B5EF4-FFF2-40B4-BE49-F238E27FC236}">
                <a16:creationId xmlns:a16="http://schemas.microsoft.com/office/drawing/2014/main" id="{FDAEEF2A-2036-9395-DDB9-92C9F4DA8229}"/>
              </a:ext>
            </a:extLst>
          </p:cNvPr>
          <p:cNvPicPr>
            <a:picLocks noChangeAspect="1"/>
          </p:cNvPicPr>
          <p:nvPr/>
        </p:nvPicPr>
        <p:blipFill rotWithShape="1">
          <a:blip r:embed="rId5"/>
          <a:srcRect r="61295"/>
          <a:stretch/>
        </p:blipFill>
        <p:spPr>
          <a:xfrm>
            <a:off x="7550459" y="1581667"/>
            <a:ext cx="1525014" cy="2815489"/>
          </a:xfrm>
          <a:prstGeom prst="rect">
            <a:avLst/>
          </a:prstGeom>
          <a:solidFill>
            <a:srgbClr val="FF0000"/>
          </a:solidFill>
          <a:ln>
            <a:noFill/>
          </a:ln>
        </p:spPr>
      </p:pic>
      <p:sp>
        <p:nvSpPr>
          <p:cNvPr id="11" name="Oval 5">
            <a:extLst>
              <a:ext uri="{FF2B5EF4-FFF2-40B4-BE49-F238E27FC236}">
                <a16:creationId xmlns:a16="http://schemas.microsoft.com/office/drawing/2014/main" id="{16B5A9AB-687F-A2A0-B48C-F826DA65879E}"/>
              </a:ext>
            </a:extLst>
          </p:cNvPr>
          <p:cNvSpPr/>
          <p:nvPr/>
        </p:nvSpPr>
        <p:spPr>
          <a:xfrm>
            <a:off x="7413630" y="315140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8">
            <a:extLst>
              <a:ext uri="{FF2B5EF4-FFF2-40B4-BE49-F238E27FC236}">
                <a16:creationId xmlns:a16="http://schemas.microsoft.com/office/drawing/2014/main" id="{452E95C3-3AB1-62B7-002F-705666020F01}"/>
              </a:ext>
            </a:extLst>
          </p:cNvPr>
          <p:cNvSpPr/>
          <p:nvPr/>
        </p:nvSpPr>
        <p:spPr>
          <a:xfrm>
            <a:off x="7996403" y="2892558"/>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4748D5B7-910E-9B80-4FD2-852BE386403D}"/>
              </a:ext>
            </a:extLst>
          </p:cNvPr>
          <p:cNvSpPr/>
          <p:nvPr/>
        </p:nvSpPr>
        <p:spPr>
          <a:xfrm flipV="1">
            <a:off x="8650331" y="206444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68B9015A-2DEC-88E9-6621-BBEDA7BE7037}"/>
              </a:ext>
            </a:extLst>
          </p:cNvPr>
          <p:cNvSpPr/>
          <p:nvPr/>
        </p:nvSpPr>
        <p:spPr>
          <a:xfrm flipV="1">
            <a:off x="8278369" y="190250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6">
            <a:extLst>
              <a:ext uri="{FF2B5EF4-FFF2-40B4-BE49-F238E27FC236}">
                <a16:creationId xmlns:a16="http://schemas.microsoft.com/office/drawing/2014/main" id="{E6ACDBB7-B499-12CD-7562-E7A0D9E8B82B}"/>
              </a:ext>
            </a:extLst>
          </p:cNvPr>
          <p:cNvSpPr/>
          <p:nvPr/>
        </p:nvSpPr>
        <p:spPr>
          <a:xfrm flipV="1">
            <a:off x="8650331" y="321574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86A970D9-313A-6121-408D-C9D5C9D60738}"/>
              </a:ext>
            </a:extLst>
          </p:cNvPr>
          <p:cNvSpPr/>
          <p:nvPr/>
        </p:nvSpPr>
        <p:spPr>
          <a:xfrm flipV="1">
            <a:off x="8628109" y="282910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18">
            <a:extLst>
              <a:ext uri="{FF2B5EF4-FFF2-40B4-BE49-F238E27FC236}">
                <a16:creationId xmlns:a16="http://schemas.microsoft.com/office/drawing/2014/main" id="{CE91577A-D1F1-BD0F-586D-D9693FD976DE}"/>
              </a:ext>
            </a:extLst>
          </p:cNvPr>
          <p:cNvSpPr/>
          <p:nvPr/>
        </p:nvSpPr>
        <p:spPr>
          <a:xfrm flipV="1">
            <a:off x="8335992" y="217268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0">
            <a:extLst>
              <a:ext uri="{FF2B5EF4-FFF2-40B4-BE49-F238E27FC236}">
                <a16:creationId xmlns:a16="http://schemas.microsoft.com/office/drawing/2014/main" id="{FEEF0B79-6AB5-D289-2193-A53077AAD4BC}"/>
              </a:ext>
            </a:extLst>
          </p:cNvPr>
          <p:cNvSpPr/>
          <p:nvPr/>
        </p:nvSpPr>
        <p:spPr>
          <a:xfrm>
            <a:off x="7779896" y="243352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1">
            <a:extLst>
              <a:ext uri="{FF2B5EF4-FFF2-40B4-BE49-F238E27FC236}">
                <a16:creationId xmlns:a16="http://schemas.microsoft.com/office/drawing/2014/main" id="{C094881E-26F2-6AF5-7469-C000061A39B0}"/>
              </a:ext>
            </a:extLst>
          </p:cNvPr>
          <p:cNvSpPr/>
          <p:nvPr/>
        </p:nvSpPr>
        <p:spPr>
          <a:xfrm>
            <a:off x="7907233" y="267857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2">
            <a:extLst>
              <a:ext uri="{FF2B5EF4-FFF2-40B4-BE49-F238E27FC236}">
                <a16:creationId xmlns:a16="http://schemas.microsoft.com/office/drawing/2014/main" id="{19AB6891-A06F-11F7-173C-C75067E586DD}"/>
              </a:ext>
            </a:extLst>
          </p:cNvPr>
          <p:cNvSpPr/>
          <p:nvPr/>
        </p:nvSpPr>
        <p:spPr>
          <a:xfrm>
            <a:off x="7443618" y="267857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23">
            <a:extLst>
              <a:ext uri="{FF2B5EF4-FFF2-40B4-BE49-F238E27FC236}">
                <a16:creationId xmlns:a16="http://schemas.microsoft.com/office/drawing/2014/main" id="{DADF7150-63D2-B9A3-0E1D-2A8DB09D1E7F}"/>
              </a:ext>
            </a:extLst>
          </p:cNvPr>
          <p:cNvSpPr/>
          <p:nvPr/>
        </p:nvSpPr>
        <p:spPr>
          <a:xfrm>
            <a:off x="7729644" y="3025449"/>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27">
            <a:extLst>
              <a:ext uri="{FF2B5EF4-FFF2-40B4-BE49-F238E27FC236}">
                <a16:creationId xmlns:a16="http://schemas.microsoft.com/office/drawing/2014/main" id="{F1E77BC8-D085-9C44-04FE-F5631A7A7C13}"/>
              </a:ext>
            </a:extLst>
          </p:cNvPr>
          <p:cNvSpPr/>
          <p:nvPr/>
        </p:nvSpPr>
        <p:spPr>
          <a:xfrm>
            <a:off x="9359372" y="274515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8">
            <a:extLst>
              <a:ext uri="{FF2B5EF4-FFF2-40B4-BE49-F238E27FC236}">
                <a16:creationId xmlns:a16="http://schemas.microsoft.com/office/drawing/2014/main" id="{998309DA-3DE4-7488-01D9-074F185161C4}"/>
              </a:ext>
            </a:extLst>
          </p:cNvPr>
          <p:cNvSpPr/>
          <p:nvPr/>
        </p:nvSpPr>
        <p:spPr>
          <a:xfrm>
            <a:off x="9767468" y="2794670"/>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29">
            <a:extLst>
              <a:ext uri="{FF2B5EF4-FFF2-40B4-BE49-F238E27FC236}">
                <a16:creationId xmlns:a16="http://schemas.microsoft.com/office/drawing/2014/main" id="{FA1B1858-BA07-C073-1DF0-ACFFDEBC1990}"/>
              </a:ext>
            </a:extLst>
          </p:cNvPr>
          <p:cNvSpPr/>
          <p:nvPr/>
        </p:nvSpPr>
        <p:spPr>
          <a:xfrm>
            <a:off x="9278349" y="237869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0">
            <a:extLst>
              <a:ext uri="{FF2B5EF4-FFF2-40B4-BE49-F238E27FC236}">
                <a16:creationId xmlns:a16="http://schemas.microsoft.com/office/drawing/2014/main" id="{BF7FF482-044D-08BA-BFE3-EC5F4E6DD450}"/>
              </a:ext>
            </a:extLst>
          </p:cNvPr>
          <p:cNvSpPr/>
          <p:nvPr/>
        </p:nvSpPr>
        <p:spPr>
          <a:xfrm>
            <a:off x="9762333" y="332502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1">
            <a:extLst>
              <a:ext uri="{FF2B5EF4-FFF2-40B4-BE49-F238E27FC236}">
                <a16:creationId xmlns:a16="http://schemas.microsoft.com/office/drawing/2014/main" id="{4B6FCC36-8C91-81C4-A531-1342704ABFE7}"/>
              </a:ext>
            </a:extLst>
          </p:cNvPr>
          <p:cNvSpPr/>
          <p:nvPr/>
        </p:nvSpPr>
        <p:spPr>
          <a:xfrm>
            <a:off x="9562482" y="2490468"/>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32">
            <a:extLst>
              <a:ext uri="{FF2B5EF4-FFF2-40B4-BE49-F238E27FC236}">
                <a16:creationId xmlns:a16="http://schemas.microsoft.com/office/drawing/2014/main" id="{75ADE917-A18F-6CE3-4090-44180B0CED65}"/>
              </a:ext>
            </a:extLst>
          </p:cNvPr>
          <p:cNvSpPr/>
          <p:nvPr/>
        </p:nvSpPr>
        <p:spPr>
          <a:xfrm>
            <a:off x="9364646" y="3204065"/>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33">
            <a:extLst>
              <a:ext uri="{FF2B5EF4-FFF2-40B4-BE49-F238E27FC236}">
                <a16:creationId xmlns:a16="http://schemas.microsoft.com/office/drawing/2014/main" id="{C3C4E69D-51D9-365F-70AF-9D0970EF2D70}"/>
              </a:ext>
            </a:extLst>
          </p:cNvPr>
          <p:cNvSpPr/>
          <p:nvPr/>
        </p:nvSpPr>
        <p:spPr>
          <a:xfrm>
            <a:off x="11020575" y="374106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4">
            <a:extLst>
              <a:ext uri="{FF2B5EF4-FFF2-40B4-BE49-F238E27FC236}">
                <a16:creationId xmlns:a16="http://schemas.microsoft.com/office/drawing/2014/main" id="{B6E791B4-2A6B-141D-ACD7-6860171871F3}"/>
              </a:ext>
            </a:extLst>
          </p:cNvPr>
          <p:cNvSpPr/>
          <p:nvPr/>
        </p:nvSpPr>
        <p:spPr>
          <a:xfrm>
            <a:off x="10980368" y="292696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5">
            <a:extLst>
              <a:ext uri="{FF2B5EF4-FFF2-40B4-BE49-F238E27FC236}">
                <a16:creationId xmlns:a16="http://schemas.microsoft.com/office/drawing/2014/main" id="{0AAE4716-58A0-36AF-DBB5-9E1C5AE461A5}"/>
              </a:ext>
            </a:extLst>
          </p:cNvPr>
          <p:cNvSpPr/>
          <p:nvPr/>
        </p:nvSpPr>
        <p:spPr>
          <a:xfrm>
            <a:off x="11410288" y="2942211"/>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36">
            <a:extLst>
              <a:ext uri="{FF2B5EF4-FFF2-40B4-BE49-F238E27FC236}">
                <a16:creationId xmlns:a16="http://schemas.microsoft.com/office/drawing/2014/main" id="{367E51E1-9C28-D0F9-B1A7-3B60541ACC94}"/>
              </a:ext>
            </a:extLst>
          </p:cNvPr>
          <p:cNvSpPr/>
          <p:nvPr/>
        </p:nvSpPr>
        <p:spPr>
          <a:xfrm>
            <a:off x="11514178" y="326823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37">
            <a:extLst>
              <a:ext uri="{FF2B5EF4-FFF2-40B4-BE49-F238E27FC236}">
                <a16:creationId xmlns:a16="http://schemas.microsoft.com/office/drawing/2014/main" id="{D0B511AA-4E07-E7AE-67DC-C72EFA0997F1}"/>
              </a:ext>
            </a:extLst>
          </p:cNvPr>
          <p:cNvSpPr/>
          <p:nvPr/>
        </p:nvSpPr>
        <p:spPr>
          <a:xfrm>
            <a:off x="11050563" y="326823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38">
            <a:extLst>
              <a:ext uri="{FF2B5EF4-FFF2-40B4-BE49-F238E27FC236}">
                <a16:creationId xmlns:a16="http://schemas.microsoft.com/office/drawing/2014/main" id="{8E9337E5-D43A-833D-2312-020D30388836}"/>
              </a:ext>
            </a:extLst>
          </p:cNvPr>
          <p:cNvSpPr/>
          <p:nvPr/>
        </p:nvSpPr>
        <p:spPr>
          <a:xfrm>
            <a:off x="11336589" y="361510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39">
            <a:extLst>
              <a:ext uri="{FF2B5EF4-FFF2-40B4-BE49-F238E27FC236}">
                <a16:creationId xmlns:a16="http://schemas.microsoft.com/office/drawing/2014/main" id="{A8869580-3386-1156-DB6D-C21C18C0F3E1}"/>
              </a:ext>
            </a:extLst>
          </p:cNvPr>
          <p:cNvSpPr/>
          <p:nvPr/>
        </p:nvSpPr>
        <p:spPr>
          <a:xfrm flipV="1">
            <a:off x="10256621" y="250015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40">
            <a:extLst>
              <a:ext uri="{FF2B5EF4-FFF2-40B4-BE49-F238E27FC236}">
                <a16:creationId xmlns:a16="http://schemas.microsoft.com/office/drawing/2014/main" id="{A50CE468-6E0C-A40C-0D38-0211349ABF54}"/>
              </a:ext>
            </a:extLst>
          </p:cNvPr>
          <p:cNvSpPr/>
          <p:nvPr/>
        </p:nvSpPr>
        <p:spPr>
          <a:xfrm flipV="1">
            <a:off x="11021120" y="210680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41">
            <a:extLst>
              <a:ext uri="{FF2B5EF4-FFF2-40B4-BE49-F238E27FC236}">
                <a16:creationId xmlns:a16="http://schemas.microsoft.com/office/drawing/2014/main" id="{52786835-4263-6C1D-2520-F13C59EE2555}"/>
              </a:ext>
            </a:extLst>
          </p:cNvPr>
          <p:cNvSpPr/>
          <p:nvPr/>
        </p:nvSpPr>
        <p:spPr>
          <a:xfrm flipV="1">
            <a:off x="10189703" y="291877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42">
            <a:extLst>
              <a:ext uri="{FF2B5EF4-FFF2-40B4-BE49-F238E27FC236}">
                <a16:creationId xmlns:a16="http://schemas.microsoft.com/office/drawing/2014/main" id="{90B7A809-A070-0985-11F1-B410417BDFDF}"/>
              </a:ext>
            </a:extLst>
          </p:cNvPr>
          <p:cNvSpPr/>
          <p:nvPr/>
        </p:nvSpPr>
        <p:spPr>
          <a:xfrm flipV="1">
            <a:off x="10189703" y="3435410"/>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43">
            <a:extLst>
              <a:ext uri="{FF2B5EF4-FFF2-40B4-BE49-F238E27FC236}">
                <a16:creationId xmlns:a16="http://schemas.microsoft.com/office/drawing/2014/main" id="{B1CCD424-C429-D912-7450-FDBBDDA6F01B}"/>
              </a:ext>
            </a:extLst>
          </p:cNvPr>
          <p:cNvSpPr/>
          <p:nvPr/>
        </p:nvSpPr>
        <p:spPr>
          <a:xfrm flipV="1">
            <a:off x="10544642" y="261670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44">
            <a:extLst>
              <a:ext uri="{FF2B5EF4-FFF2-40B4-BE49-F238E27FC236}">
                <a16:creationId xmlns:a16="http://schemas.microsoft.com/office/drawing/2014/main" id="{97F6234C-A1C0-BA5D-83AD-D000D3455321}"/>
              </a:ext>
            </a:extLst>
          </p:cNvPr>
          <p:cNvSpPr/>
          <p:nvPr/>
        </p:nvSpPr>
        <p:spPr>
          <a:xfrm flipV="1">
            <a:off x="10543486" y="302544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45">
            <a:extLst>
              <a:ext uri="{FF2B5EF4-FFF2-40B4-BE49-F238E27FC236}">
                <a16:creationId xmlns:a16="http://schemas.microsoft.com/office/drawing/2014/main" id="{540D1FC9-F7AD-9CE1-F185-4E49F66F8D8C}"/>
              </a:ext>
            </a:extLst>
          </p:cNvPr>
          <p:cNvSpPr/>
          <p:nvPr/>
        </p:nvSpPr>
        <p:spPr>
          <a:xfrm flipV="1">
            <a:off x="8596004" y="2477180"/>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46">
            <a:extLst>
              <a:ext uri="{FF2B5EF4-FFF2-40B4-BE49-F238E27FC236}">
                <a16:creationId xmlns:a16="http://schemas.microsoft.com/office/drawing/2014/main" id="{B99B587D-7465-FA94-97BA-F7DEDE405A60}"/>
              </a:ext>
            </a:extLst>
          </p:cNvPr>
          <p:cNvSpPr/>
          <p:nvPr/>
        </p:nvSpPr>
        <p:spPr>
          <a:xfrm flipV="1">
            <a:off x="10413343" y="364092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47">
            <a:extLst>
              <a:ext uri="{FF2B5EF4-FFF2-40B4-BE49-F238E27FC236}">
                <a16:creationId xmlns:a16="http://schemas.microsoft.com/office/drawing/2014/main" id="{074A66A1-E589-A32C-849E-6F304506EC86}"/>
              </a:ext>
            </a:extLst>
          </p:cNvPr>
          <p:cNvSpPr/>
          <p:nvPr/>
        </p:nvSpPr>
        <p:spPr>
          <a:xfrm flipV="1">
            <a:off x="8702333" y="350761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48">
            <a:extLst>
              <a:ext uri="{FF2B5EF4-FFF2-40B4-BE49-F238E27FC236}">
                <a16:creationId xmlns:a16="http://schemas.microsoft.com/office/drawing/2014/main" id="{EC0D5B1C-F9F5-D5E3-A7FB-6A797D095F8D}"/>
              </a:ext>
            </a:extLst>
          </p:cNvPr>
          <p:cNvSpPr/>
          <p:nvPr/>
        </p:nvSpPr>
        <p:spPr>
          <a:xfrm flipV="1">
            <a:off x="8670228" y="375273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49">
            <a:extLst>
              <a:ext uri="{FF2B5EF4-FFF2-40B4-BE49-F238E27FC236}">
                <a16:creationId xmlns:a16="http://schemas.microsoft.com/office/drawing/2014/main" id="{51D93D41-0798-DBD4-E782-0366212B88B2}"/>
              </a:ext>
            </a:extLst>
          </p:cNvPr>
          <p:cNvSpPr/>
          <p:nvPr/>
        </p:nvSpPr>
        <p:spPr>
          <a:xfrm flipV="1">
            <a:off x="10363527" y="277876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50">
            <a:extLst>
              <a:ext uri="{FF2B5EF4-FFF2-40B4-BE49-F238E27FC236}">
                <a16:creationId xmlns:a16="http://schemas.microsoft.com/office/drawing/2014/main" id="{01DF8305-3E59-B0C6-318A-672C65BD4B30}"/>
              </a:ext>
            </a:extLst>
          </p:cNvPr>
          <p:cNvSpPr/>
          <p:nvPr/>
        </p:nvSpPr>
        <p:spPr>
          <a:xfrm flipV="1">
            <a:off x="10413343" y="332502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51">
            <a:extLst>
              <a:ext uri="{FF2B5EF4-FFF2-40B4-BE49-F238E27FC236}">
                <a16:creationId xmlns:a16="http://schemas.microsoft.com/office/drawing/2014/main" id="{1FB041B4-DC28-8366-895B-31AE568AC35B}"/>
              </a:ext>
            </a:extLst>
          </p:cNvPr>
          <p:cNvSpPr/>
          <p:nvPr/>
        </p:nvSpPr>
        <p:spPr>
          <a:xfrm flipV="1">
            <a:off x="11124448" y="177760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52">
            <a:extLst>
              <a:ext uri="{FF2B5EF4-FFF2-40B4-BE49-F238E27FC236}">
                <a16:creationId xmlns:a16="http://schemas.microsoft.com/office/drawing/2014/main" id="{BC8655B3-3A84-A8BA-CF87-CB596967EA72}"/>
              </a:ext>
            </a:extLst>
          </p:cNvPr>
          <p:cNvSpPr/>
          <p:nvPr/>
        </p:nvSpPr>
        <p:spPr>
          <a:xfrm flipV="1">
            <a:off x="10918465" y="196874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53">
            <a:extLst>
              <a:ext uri="{FF2B5EF4-FFF2-40B4-BE49-F238E27FC236}">
                <a16:creationId xmlns:a16="http://schemas.microsoft.com/office/drawing/2014/main" id="{B8DF2E6C-CB42-091F-3859-D1E097F55B00}"/>
              </a:ext>
            </a:extLst>
          </p:cNvPr>
          <p:cNvSpPr/>
          <p:nvPr/>
        </p:nvSpPr>
        <p:spPr>
          <a:xfrm flipV="1">
            <a:off x="11199682" y="213958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54">
            <a:extLst>
              <a:ext uri="{FF2B5EF4-FFF2-40B4-BE49-F238E27FC236}">
                <a16:creationId xmlns:a16="http://schemas.microsoft.com/office/drawing/2014/main" id="{94F305DC-F7A4-C3E3-711E-9B9FADC09715}"/>
              </a:ext>
            </a:extLst>
          </p:cNvPr>
          <p:cNvSpPr/>
          <p:nvPr/>
        </p:nvSpPr>
        <p:spPr>
          <a:xfrm flipV="1">
            <a:off x="10945218" y="243786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55">
            <a:extLst>
              <a:ext uri="{FF2B5EF4-FFF2-40B4-BE49-F238E27FC236}">
                <a16:creationId xmlns:a16="http://schemas.microsoft.com/office/drawing/2014/main" id="{6435567B-100C-9BB8-46F6-7BCE155B01FD}"/>
              </a:ext>
            </a:extLst>
          </p:cNvPr>
          <p:cNvSpPr/>
          <p:nvPr/>
        </p:nvSpPr>
        <p:spPr>
          <a:xfrm flipV="1">
            <a:off x="11473596" y="193011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56">
            <a:extLst>
              <a:ext uri="{FF2B5EF4-FFF2-40B4-BE49-F238E27FC236}">
                <a16:creationId xmlns:a16="http://schemas.microsoft.com/office/drawing/2014/main" id="{9F4AE68D-2E0E-6920-34C9-8F25F3700CE1}"/>
              </a:ext>
            </a:extLst>
          </p:cNvPr>
          <p:cNvSpPr/>
          <p:nvPr/>
        </p:nvSpPr>
        <p:spPr>
          <a:xfrm flipV="1">
            <a:off x="11553465" y="224625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Freeform 2">
            <a:extLst>
              <a:ext uri="{FF2B5EF4-FFF2-40B4-BE49-F238E27FC236}">
                <a16:creationId xmlns:a16="http://schemas.microsoft.com/office/drawing/2014/main" id="{10A541E7-457B-027A-BC00-E29093C662E5}"/>
              </a:ext>
            </a:extLst>
          </p:cNvPr>
          <p:cNvSpPr/>
          <p:nvPr/>
        </p:nvSpPr>
        <p:spPr>
          <a:xfrm>
            <a:off x="7934122" y="1757202"/>
            <a:ext cx="1154801" cy="2381482"/>
          </a:xfrm>
          <a:custGeom>
            <a:avLst/>
            <a:gdLst>
              <a:gd name="connsiteX0" fmla="*/ 1115485 w 1154801"/>
              <a:gd name="connsiteY0" fmla="*/ 388526 h 2381482"/>
              <a:gd name="connsiteX1" fmla="*/ 617774 w 1154801"/>
              <a:gd name="connsiteY1" fmla="*/ 41285 h 2381482"/>
              <a:gd name="connsiteX2" fmla="*/ 316832 w 1154801"/>
              <a:gd name="connsiteY2" fmla="*/ 6561 h 2381482"/>
              <a:gd name="connsiteX3" fmla="*/ 50614 w 1154801"/>
              <a:gd name="connsiteY3" fmla="*/ 41285 h 2381482"/>
              <a:gd name="connsiteX4" fmla="*/ 15890 w 1154801"/>
              <a:gd name="connsiteY4" fmla="*/ 180181 h 2381482"/>
              <a:gd name="connsiteX5" fmla="*/ 235809 w 1154801"/>
              <a:gd name="connsiteY5" fmla="*/ 677893 h 2381482"/>
              <a:gd name="connsiteX6" fmla="*/ 478878 w 1154801"/>
              <a:gd name="connsiteY6" fmla="*/ 1059857 h 2381482"/>
              <a:gd name="connsiteX7" fmla="*/ 559901 w 1154801"/>
              <a:gd name="connsiteY7" fmla="*/ 1326075 h 2381482"/>
              <a:gd name="connsiteX8" fmla="*/ 455728 w 1154801"/>
              <a:gd name="connsiteY8" fmla="*/ 1580718 h 2381482"/>
              <a:gd name="connsiteX9" fmla="*/ 258959 w 1154801"/>
              <a:gd name="connsiteY9" fmla="*/ 1823786 h 2381482"/>
              <a:gd name="connsiteX10" fmla="*/ 143212 w 1154801"/>
              <a:gd name="connsiteY10" fmla="*/ 1997407 h 2381482"/>
              <a:gd name="connsiteX11" fmla="*/ 293683 w 1154801"/>
              <a:gd name="connsiteY11" fmla="*/ 2159452 h 2381482"/>
              <a:gd name="connsiteX12" fmla="*/ 802969 w 1154801"/>
              <a:gd name="connsiteY12" fmla="*/ 2309923 h 2381482"/>
              <a:gd name="connsiteX13" fmla="*/ 1127060 w 1154801"/>
              <a:gd name="connsiteY13" fmla="*/ 2356222 h 2381482"/>
              <a:gd name="connsiteX14" fmla="*/ 1138635 w 1154801"/>
              <a:gd name="connsiteY14" fmla="*/ 1916384 h 2381482"/>
              <a:gd name="connsiteX15" fmla="*/ 1138635 w 1154801"/>
              <a:gd name="connsiteY15" fmla="*/ 1083007 h 2381482"/>
              <a:gd name="connsiteX16" fmla="*/ 1115485 w 1154801"/>
              <a:gd name="connsiteY16" fmla="*/ 388526 h 238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4801" h="2381482">
                <a:moveTo>
                  <a:pt x="1115485" y="388526"/>
                </a:moveTo>
                <a:cubicBezTo>
                  <a:pt x="933184" y="246736"/>
                  <a:pt x="750883" y="104946"/>
                  <a:pt x="617774" y="41285"/>
                </a:cubicBezTo>
                <a:cubicBezTo>
                  <a:pt x="484665" y="-22376"/>
                  <a:pt x="411359" y="6561"/>
                  <a:pt x="316832" y="6561"/>
                </a:cubicBezTo>
                <a:cubicBezTo>
                  <a:pt x="222305" y="6561"/>
                  <a:pt x="100771" y="12348"/>
                  <a:pt x="50614" y="41285"/>
                </a:cubicBezTo>
                <a:cubicBezTo>
                  <a:pt x="457" y="70222"/>
                  <a:pt x="-14976" y="74080"/>
                  <a:pt x="15890" y="180181"/>
                </a:cubicBezTo>
                <a:cubicBezTo>
                  <a:pt x="46756" y="286282"/>
                  <a:pt x="158644" y="531280"/>
                  <a:pt x="235809" y="677893"/>
                </a:cubicBezTo>
                <a:cubicBezTo>
                  <a:pt x="312974" y="824506"/>
                  <a:pt x="424863" y="951827"/>
                  <a:pt x="478878" y="1059857"/>
                </a:cubicBezTo>
                <a:cubicBezTo>
                  <a:pt x="532893" y="1167887"/>
                  <a:pt x="563759" y="1239265"/>
                  <a:pt x="559901" y="1326075"/>
                </a:cubicBezTo>
                <a:cubicBezTo>
                  <a:pt x="556043" y="1412885"/>
                  <a:pt x="505885" y="1497766"/>
                  <a:pt x="455728" y="1580718"/>
                </a:cubicBezTo>
                <a:cubicBezTo>
                  <a:pt x="405571" y="1663670"/>
                  <a:pt x="311045" y="1754338"/>
                  <a:pt x="258959" y="1823786"/>
                </a:cubicBezTo>
                <a:cubicBezTo>
                  <a:pt x="206873" y="1893234"/>
                  <a:pt x="137425" y="1941463"/>
                  <a:pt x="143212" y="1997407"/>
                </a:cubicBezTo>
                <a:cubicBezTo>
                  <a:pt x="148999" y="2053351"/>
                  <a:pt x="183724" y="2107366"/>
                  <a:pt x="293683" y="2159452"/>
                </a:cubicBezTo>
                <a:cubicBezTo>
                  <a:pt x="403642" y="2211538"/>
                  <a:pt x="664073" y="2277128"/>
                  <a:pt x="802969" y="2309923"/>
                </a:cubicBezTo>
                <a:cubicBezTo>
                  <a:pt x="941865" y="2342718"/>
                  <a:pt x="1071116" y="2421812"/>
                  <a:pt x="1127060" y="2356222"/>
                </a:cubicBezTo>
                <a:cubicBezTo>
                  <a:pt x="1183004" y="2290632"/>
                  <a:pt x="1136706" y="2128586"/>
                  <a:pt x="1138635" y="1916384"/>
                </a:cubicBezTo>
                <a:cubicBezTo>
                  <a:pt x="1140564" y="1704182"/>
                  <a:pt x="1138635" y="1083007"/>
                  <a:pt x="1138635" y="1083007"/>
                </a:cubicBezTo>
                <a:lnTo>
                  <a:pt x="1115485" y="388526"/>
                </a:lnTo>
                <a:close/>
              </a:path>
            </a:pathLst>
          </a:cu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Freeform 6">
            <a:extLst>
              <a:ext uri="{FF2B5EF4-FFF2-40B4-BE49-F238E27FC236}">
                <a16:creationId xmlns:a16="http://schemas.microsoft.com/office/drawing/2014/main" id="{B9D8B36F-2676-3A04-9A8D-2CF41D4F1EF4}"/>
              </a:ext>
            </a:extLst>
          </p:cNvPr>
          <p:cNvSpPr/>
          <p:nvPr/>
        </p:nvSpPr>
        <p:spPr>
          <a:xfrm>
            <a:off x="10153393" y="1615595"/>
            <a:ext cx="1733328" cy="2421178"/>
          </a:xfrm>
          <a:custGeom>
            <a:avLst/>
            <a:gdLst>
              <a:gd name="connsiteX0" fmla="*/ 30533 w 1733328"/>
              <a:gd name="connsiteY0" fmla="*/ 669028 h 2421178"/>
              <a:gd name="connsiteX1" fmla="*/ 215728 w 1733328"/>
              <a:gd name="connsiteY1" fmla="*/ 715327 h 2421178"/>
              <a:gd name="connsiteX2" fmla="*/ 435647 w 1733328"/>
              <a:gd name="connsiteY2" fmla="*/ 576430 h 2421178"/>
              <a:gd name="connsiteX3" fmla="*/ 1014381 w 1733328"/>
              <a:gd name="connsiteY3" fmla="*/ 20846 h 2421178"/>
              <a:gd name="connsiteX4" fmla="*/ 1361622 w 1733328"/>
              <a:gd name="connsiteY4" fmla="*/ 148167 h 2421178"/>
              <a:gd name="connsiteX5" fmla="*/ 1627840 w 1733328"/>
              <a:gd name="connsiteY5" fmla="*/ 437534 h 2421178"/>
              <a:gd name="connsiteX6" fmla="*/ 1732012 w 1733328"/>
              <a:gd name="connsiteY6" fmla="*/ 680603 h 2421178"/>
              <a:gd name="connsiteX7" fmla="*/ 1662564 w 1733328"/>
              <a:gd name="connsiteY7" fmla="*/ 854223 h 2421178"/>
              <a:gd name="connsiteX8" fmla="*/ 1350047 w 1733328"/>
              <a:gd name="connsiteY8" fmla="*/ 1004694 h 2421178"/>
              <a:gd name="connsiteX9" fmla="*/ 956508 w 1733328"/>
              <a:gd name="connsiteY9" fmla="*/ 1189889 h 2421178"/>
              <a:gd name="connsiteX10" fmla="*/ 725014 w 1733328"/>
              <a:gd name="connsiteY10" fmla="*/ 1351934 h 2421178"/>
              <a:gd name="connsiteX11" fmla="*/ 632417 w 1733328"/>
              <a:gd name="connsiteY11" fmla="*/ 1595003 h 2421178"/>
              <a:gd name="connsiteX12" fmla="*/ 655566 w 1733328"/>
              <a:gd name="connsiteY12" fmla="*/ 2011691 h 2421178"/>
              <a:gd name="connsiteX13" fmla="*/ 632417 w 1733328"/>
              <a:gd name="connsiteY13" fmla="*/ 2243185 h 2421178"/>
              <a:gd name="connsiteX14" fmla="*/ 505095 w 1733328"/>
              <a:gd name="connsiteY14" fmla="*/ 2370506 h 2421178"/>
              <a:gd name="connsiteX15" fmla="*/ 204154 w 1733328"/>
              <a:gd name="connsiteY15" fmla="*/ 2405230 h 2421178"/>
              <a:gd name="connsiteX16" fmla="*/ 18959 w 1733328"/>
              <a:gd name="connsiteY16" fmla="*/ 2405230 h 2421178"/>
              <a:gd name="connsiteX17" fmla="*/ 7384 w 1733328"/>
              <a:gd name="connsiteY17" fmla="*/ 2208461 h 2421178"/>
              <a:gd name="connsiteX18" fmla="*/ 30533 w 1733328"/>
              <a:gd name="connsiteY18" fmla="*/ 1745473 h 2421178"/>
              <a:gd name="connsiteX19" fmla="*/ 30533 w 1733328"/>
              <a:gd name="connsiteY19" fmla="*/ 669028 h 242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3328" h="2421178">
                <a:moveTo>
                  <a:pt x="30533" y="669028"/>
                </a:moveTo>
                <a:cubicBezTo>
                  <a:pt x="61399" y="497337"/>
                  <a:pt x="148209" y="730760"/>
                  <a:pt x="215728" y="715327"/>
                </a:cubicBezTo>
                <a:cubicBezTo>
                  <a:pt x="283247" y="699894"/>
                  <a:pt x="302538" y="692177"/>
                  <a:pt x="435647" y="576430"/>
                </a:cubicBezTo>
                <a:cubicBezTo>
                  <a:pt x="568756" y="460683"/>
                  <a:pt x="860052" y="92223"/>
                  <a:pt x="1014381" y="20846"/>
                </a:cubicBezTo>
                <a:cubicBezTo>
                  <a:pt x="1168710" y="-50531"/>
                  <a:pt x="1259379" y="78719"/>
                  <a:pt x="1361622" y="148167"/>
                </a:cubicBezTo>
                <a:cubicBezTo>
                  <a:pt x="1463865" y="217615"/>
                  <a:pt x="1566108" y="348795"/>
                  <a:pt x="1627840" y="437534"/>
                </a:cubicBezTo>
                <a:cubicBezTo>
                  <a:pt x="1689572" y="526273"/>
                  <a:pt x="1726225" y="611155"/>
                  <a:pt x="1732012" y="680603"/>
                </a:cubicBezTo>
                <a:cubicBezTo>
                  <a:pt x="1737799" y="750051"/>
                  <a:pt x="1726225" y="800208"/>
                  <a:pt x="1662564" y="854223"/>
                </a:cubicBezTo>
                <a:cubicBezTo>
                  <a:pt x="1598903" y="908238"/>
                  <a:pt x="1350047" y="1004694"/>
                  <a:pt x="1350047" y="1004694"/>
                </a:cubicBezTo>
                <a:cubicBezTo>
                  <a:pt x="1232371" y="1060638"/>
                  <a:pt x="1060680" y="1132016"/>
                  <a:pt x="956508" y="1189889"/>
                </a:cubicBezTo>
                <a:cubicBezTo>
                  <a:pt x="852336" y="1247762"/>
                  <a:pt x="779029" y="1284415"/>
                  <a:pt x="725014" y="1351934"/>
                </a:cubicBezTo>
                <a:cubicBezTo>
                  <a:pt x="670999" y="1419453"/>
                  <a:pt x="643992" y="1485044"/>
                  <a:pt x="632417" y="1595003"/>
                </a:cubicBezTo>
                <a:cubicBezTo>
                  <a:pt x="620842" y="1704962"/>
                  <a:pt x="655566" y="1903661"/>
                  <a:pt x="655566" y="2011691"/>
                </a:cubicBezTo>
                <a:cubicBezTo>
                  <a:pt x="655566" y="2119721"/>
                  <a:pt x="657496" y="2183383"/>
                  <a:pt x="632417" y="2243185"/>
                </a:cubicBezTo>
                <a:cubicBezTo>
                  <a:pt x="607339" y="2302988"/>
                  <a:pt x="576472" y="2343499"/>
                  <a:pt x="505095" y="2370506"/>
                </a:cubicBezTo>
                <a:cubicBezTo>
                  <a:pt x="433718" y="2397513"/>
                  <a:pt x="285177" y="2399443"/>
                  <a:pt x="204154" y="2405230"/>
                </a:cubicBezTo>
                <a:cubicBezTo>
                  <a:pt x="123131" y="2411017"/>
                  <a:pt x="51754" y="2438025"/>
                  <a:pt x="18959" y="2405230"/>
                </a:cubicBezTo>
                <a:cubicBezTo>
                  <a:pt x="-13836" y="2372435"/>
                  <a:pt x="5455" y="2318420"/>
                  <a:pt x="7384" y="2208461"/>
                </a:cubicBezTo>
                <a:cubicBezTo>
                  <a:pt x="9313" y="2098502"/>
                  <a:pt x="30533" y="2003974"/>
                  <a:pt x="30533" y="1745473"/>
                </a:cubicBezTo>
                <a:cubicBezTo>
                  <a:pt x="30533" y="1486972"/>
                  <a:pt x="-333" y="840719"/>
                  <a:pt x="30533" y="669028"/>
                </a:cubicBezTo>
                <a:close/>
              </a:path>
            </a:pathLst>
          </a:cu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71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EAA8E-96DF-F7D5-CB51-80D5BC6A67A4}"/>
              </a:ext>
            </a:extLst>
          </p:cNvPr>
          <p:cNvSpPr>
            <a:spLocks noGrp="1"/>
          </p:cNvSpPr>
          <p:nvPr>
            <p:ph type="title"/>
          </p:nvPr>
        </p:nvSpPr>
        <p:spPr/>
        <p:txBody>
          <a:bodyPr/>
          <a:lstStyle/>
          <a:p>
            <a:r>
              <a:rPr lang="de-DE" dirty="0"/>
              <a:t>Fields </a:t>
            </a:r>
            <a:r>
              <a:rPr lang="de-DE" dirty="0" err="1"/>
              <a:t>can</a:t>
            </a:r>
            <a:r>
              <a:rPr lang="de-DE" dirty="0"/>
              <a:t> </a:t>
            </a:r>
            <a:r>
              <a:rPr lang="de-DE" dirty="0" err="1"/>
              <a:t>be</a:t>
            </a:r>
            <a:r>
              <a:rPr lang="de-DE" dirty="0"/>
              <a:t> </a:t>
            </a:r>
            <a:r>
              <a:rPr lang="de-DE" dirty="0" err="1"/>
              <a:t>anything</a:t>
            </a:r>
          </a:p>
        </p:txBody>
      </p:sp>
      <p:sp>
        <p:nvSpPr>
          <p:cNvPr id="4" name="Foliennummernplatzhalter 3">
            <a:extLst>
              <a:ext uri="{FF2B5EF4-FFF2-40B4-BE49-F238E27FC236}">
                <a16:creationId xmlns:a16="http://schemas.microsoft.com/office/drawing/2014/main" id="{2EA060D8-5904-D8A9-8572-F39B979C014F}"/>
              </a:ext>
            </a:extLst>
          </p:cNvPr>
          <p:cNvSpPr>
            <a:spLocks noGrp="1"/>
          </p:cNvSpPr>
          <p:nvPr>
            <p:ph type="sldNum" sz="quarter" idx="12"/>
          </p:nvPr>
        </p:nvSpPr>
        <p:spPr/>
        <p:txBody>
          <a:bodyPr/>
          <a:lstStyle/>
          <a:p>
            <a:fld id="{8A803A37-EECB-FE4B-B36F-12216F01F2EC}" type="slidenum">
              <a:rPr lang="en-US" smtClean="0"/>
              <a:t>15</a:t>
            </a:fld>
            <a:endParaRPr lang="en-US"/>
          </a:p>
        </p:txBody>
      </p:sp>
      <p:pic>
        <p:nvPicPr>
          <p:cNvPr id="5" name="Grafik 4" descr="Ein Bild, das Screenshot, Text, Diagramm, Design enthält.&#10;&#10;KI-generierte Inhalte können fehlerhaft sein.">
            <a:extLst>
              <a:ext uri="{FF2B5EF4-FFF2-40B4-BE49-F238E27FC236}">
                <a16:creationId xmlns:a16="http://schemas.microsoft.com/office/drawing/2014/main" id="{D46D4A09-9688-2DDE-C82E-328332FCF835}"/>
              </a:ext>
            </a:extLst>
          </p:cNvPr>
          <p:cNvPicPr>
            <a:picLocks noChangeAspect="1"/>
          </p:cNvPicPr>
          <p:nvPr/>
        </p:nvPicPr>
        <p:blipFill>
          <a:blip r:embed="rId3"/>
          <a:stretch>
            <a:fillRect/>
          </a:stretch>
        </p:blipFill>
        <p:spPr>
          <a:xfrm>
            <a:off x="1882881" y="1617114"/>
            <a:ext cx="8431414" cy="4039411"/>
          </a:xfrm>
          <a:prstGeom prst="rect">
            <a:avLst/>
          </a:prstGeom>
        </p:spPr>
      </p:pic>
      <p:sp>
        <p:nvSpPr>
          <p:cNvPr id="7" name="Textfeld 6">
            <a:extLst>
              <a:ext uri="{FF2B5EF4-FFF2-40B4-BE49-F238E27FC236}">
                <a16:creationId xmlns:a16="http://schemas.microsoft.com/office/drawing/2014/main" id="{E9C52616-BCA4-7ABC-7755-329626DE8BFF}"/>
              </a:ext>
            </a:extLst>
          </p:cNvPr>
          <p:cNvSpPr txBox="1"/>
          <p:nvPr/>
        </p:nvSpPr>
        <p:spPr>
          <a:xfrm>
            <a:off x="98942" y="6431259"/>
            <a:ext cx="467503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dirty="0"/>
              <a:t>Nerf: </a:t>
            </a:r>
            <a:r>
              <a:rPr lang="de-DE" sz="1000" dirty="0" err="1"/>
              <a:t>Representing</a:t>
            </a:r>
            <a:r>
              <a:rPr lang="de-DE" sz="1000" dirty="0"/>
              <a:t> </a:t>
            </a:r>
            <a:r>
              <a:rPr lang="de-DE" sz="1000" dirty="0" err="1"/>
              <a:t>scenes</a:t>
            </a:r>
            <a:r>
              <a:rPr lang="de-DE" sz="1000" dirty="0"/>
              <a:t> </a:t>
            </a:r>
            <a:r>
              <a:rPr lang="de-DE" sz="1000" dirty="0" err="1"/>
              <a:t>as</a:t>
            </a:r>
            <a:r>
              <a:rPr lang="de-DE" sz="1000" dirty="0"/>
              <a:t> </a:t>
            </a:r>
            <a:r>
              <a:rPr lang="de-DE" sz="1000" dirty="0" err="1"/>
              <a:t>neural</a:t>
            </a:r>
            <a:r>
              <a:rPr lang="de-DE" sz="1000" dirty="0"/>
              <a:t> </a:t>
            </a:r>
            <a:r>
              <a:rPr lang="de-DE" sz="1000" dirty="0" err="1"/>
              <a:t>radiance</a:t>
            </a:r>
            <a:r>
              <a:rPr lang="de-DE" sz="1000" dirty="0"/>
              <a:t> </a:t>
            </a:r>
            <a:r>
              <a:rPr lang="de-DE" sz="1000" dirty="0" err="1"/>
              <a:t>fields</a:t>
            </a:r>
            <a:r>
              <a:rPr lang="de-DE" sz="1000" dirty="0"/>
              <a:t> </a:t>
            </a:r>
            <a:r>
              <a:rPr lang="de-DE" sz="1000" dirty="0" err="1"/>
              <a:t>for</a:t>
            </a:r>
            <a:r>
              <a:rPr lang="de-DE" sz="1000" dirty="0"/>
              <a:t> </a:t>
            </a:r>
            <a:r>
              <a:rPr lang="de-DE" sz="1000" dirty="0" err="1"/>
              <a:t>view</a:t>
            </a:r>
            <a:r>
              <a:rPr lang="de-DE" sz="1000" dirty="0"/>
              <a:t> </a:t>
            </a:r>
            <a:r>
              <a:rPr lang="de-DE" sz="1000" dirty="0" err="1"/>
              <a:t>synthesis</a:t>
            </a:r>
            <a:r>
              <a:rPr lang="de-DE" sz="1000" dirty="0"/>
              <a:t>. </a:t>
            </a:r>
            <a:r>
              <a:rPr lang="de-DE" sz="1000" dirty="0" err="1"/>
              <a:t>Mildenhall</a:t>
            </a:r>
            <a:r>
              <a:rPr lang="de-DE" sz="1000" dirty="0"/>
              <a:t> et al.</a:t>
            </a:r>
            <a:endParaRPr lang="de-DE" dirty="0"/>
          </a:p>
          <a:p>
            <a:pPr algn="l"/>
            <a:endParaRPr lang="de-DE" sz="1000" dirty="0">
              <a:latin typeface="Arial"/>
              <a:cs typeface="Arial"/>
            </a:endParaRPr>
          </a:p>
        </p:txBody>
      </p:sp>
    </p:spTree>
    <p:extLst>
      <p:ext uri="{BB962C8B-B14F-4D97-AF65-F5344CB8AC3E}">
        <p14:creationId xmlns:p14="http://schemas.microsoft.com/office/powerpoint/2010/main" val="4126712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9F8FF-A006-D6BF-7988-859C3D9A6281}"/>
              </a:ext>
            </a:extLst>
          </p:cNvPr>
          <p:cNvSpPr>
            <a:spLocks noGrp="1"/>
          </p:cNvSpPr>
          <p:nvPr>
            <p:ph type="title"/>
          </p:nvPr>
        </p:nvSpPr>
        <p:spPr/>
        <p:txBody>
          <a:bodyPr/>
          <a:lstStyle/>
          <a:p>
            <a:r>
              <a:rPr lang="de-DE" dirty="0" err="1"/>
              <a:t>Parameterizing</a:t>
            </a:r>
            <a:r>
              <a:rPr lang="de-DE" dirty="0"/>
              <a:t> Fields</a:t>
            </a:r>
          </a:p>
        </p:txBody>
      </p:sp>
      <p:sp>
        <p:nvSpPr>
          <p:cNvPr id="4" name="Foliennummernplatzhalter 3">
            <a:extLst>
              <a:ext uri="{FF2B5EF4-FFF2-40B4-BE49-F238E27FC236}">
                <a16:creationId xmlns:a16="http://schemas.microsoft.com/office/drawing/2014/main" id="{396CD81E-16E9-10C7-D96B-DEB322DDDD00}"/>
              </a:ext>
            </a:extLst>
          </p:cNvPr>
          <p:cNvSpPr>
            <a:spLocks noGrp="1"/>
          </p:cNvSpPr>
          <p:nvPr>
            <p:ph type="sldNum" sz="quarter" idx="12"/>
          </p:nvPr>
        </p:nvSpPr>
        <p:spPr/>
        <p:txBody>
          <a:bodyPr/>
          <a:lstStyle/>
          <a:p>
            <a:fld id="{8A803A37-EECB-FE4B-B36F-12216F01F2EC}" type="slidenum">
              <a:rPr lang="en-US" smtClean="0"/>
              <a:t>16</a:t>
            </a:fld>
            <a:endParaRPr lang="en-US"/>
          </a:p>
        </p:txBody>
      </p:sp>
      <p:pic>
        <p:nvPicPr>
          <p:cNvPr id="5" name="Grafik 4" descr="Ein Bild, das Entwurf, Zeichnung, Hase Kaninchen, Kunst enthält.&#10;&#10;KI-generierte Inhalte können fehlerhaft sein.">
            <a:extLst>
              <a:ext uri="{FF2B5EF4-FFF2-40B4-BE49-F238E27FC236}">
                <a16:creationId xmlns:a16="http://schemas.microsoft.com/office/drawing/2014/main" id="{9BD16F00-0760-E2E2-ADA0-9B4B1013A4B7}"/>
              </a:ext>
            </a:extLst>
          </p:cNvPr>
          <p:cNvPicPr>
            <a:picLocks noChangeAspect="1"/>
          </p:cNvPicPr>
          <p:nvPr/>
        </p:nvPicPr>
        <p:blipFill>
          <a:blip r:embed="rId3"/>
          <a:srcRect l="1480" t="2305" r="-1480" b="-532"/>
          <a:stretch>
            <a:fillRect/>
          </a:stretch>
        </p:blipFill>
        <p:spPr>
          <a:xfrm>
            <a:off x="610191" y="1042205"/>
            <a:ext cx="1958647" cy="2293206"/>
          </a:xfrm>
          <a:prstGeom prst="rect">
            <a:avLst/>
          </a:prstGeom>
        </p:spPr>
      </p:pic>
      <p:pic>
        <p:nvPicPr>
          <p:cNvPr id="6" name="Grafik 5" descr="Octree for Voxel Outlines of a Triangular Mesh – Martin Cavarga">
            <a:extLst>
              <a:ext uri="{FF2B5EF4-FFF2-40B4-BE49-F238E27FC236}">
                <a16:creationId xmlns:a16="http://schemas.microsoft.com/office/drawing/2014/main" id="{A5BFABD2-AC5A-45B8-0E22-EF20C5374E00}"/>
              </a:ext>
            </a:extLst>
          </p:cNvPr>
          <p:cNvPicPr>
            <a:picLocks noChangeAspect="1"/>
          </p:cNvPicPr>
          <p:nvPr/>
        </p:nvPicPr>
        <p:blipFill>
          <a:blip r:embed="rId4"/>
          <a:stretch>
            <a:fillRect/>
          </a:stretch>
        </p:blipFill>
        <p:spPr>
          <a:xfrm>
            <a:off x="1451004" y="3430147"/>
            <a:ext cx="2743199" cy="2558561"/>
          </a:xfrm>
          <a:prstGeom prst="rect">
            <a:avLst/>
          </a:prstGeom>
        </p:spPr>
      </p:pic>
      <p:sp>
        <p:nvSpPr>
          <p:cNvPr id="3" name="Textfeld 2">
            <a:extLst>
              <a:ext uri="{FF2B5EF4-FFF2-40B4-BE49-F238E27FC236}">
                <a16:creationId xmlns:a16="http://schemas.microsoft.com/office/drawing/2014/main" id="{47652888-2C61-3F96-008A-C468D05BF3E3}"/>
              </a:ext>
            </a:extLst>
          </p:cNvPr>
          <p:cNvSpPr txBox="1"/>
          <p:nvPr/>
        </p:nvSpPr>
        <p:spPr>
          <a:xfrm>
            <a:off x="333092"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err="1">
                <a:latin typeface="Arial"/>
                <a:cs typeface="Arial"/>
              </a:rPr>
              <a:t>Discrete</a:t>
            </a:r>
            <a:endParaRPr lang="de-DE" err="1"/>
          </a:p>
        </p:txBody>
      </p:sp>
      <p:pic>
        <p:nvPicPr>
          <p:cNvPr id="7" name="Grafik 6" descr="Ein Bild, das Reihe, Design, Typografie enthält.&#10;&#10;KI-generierte Inhalte können fehlerhaft sein.">
            <a:extLst>
              <a:ext uri="{FF2B5EF4-FFF2-40B4-BE49-F238E27FC236}">
                <a16:creationId xmlns:a16="http://schemas.microsoft.com/office/drawing/2014/main" id="{B82E0456-8A61-5927-0770-8D1B5297B569}"/>
              </a:ext>
            </a:extLst>
          </p:cNvPr>
          <p:cNvPicPr>
            <a:picLocks noChangeAspect="1"/>
          </p:cNvPicPr>
          <p:nvPr/>
        </p:nvPicPr>
        <p:blipFill>
          <a:blip r:embed="rId5"/>
          <a:stretch>
            <a:fillRect/>
          </a:stretch>
        </p:blipFill>
        <p:spPr>
          <a:xfrm>
            <a:off x="5488520" y="1283822"/>
            <a:ext cx="1562070" cy="1474755"/>
          </a:xfrm>
          <a:prstGeom prst="rect">
            <a:avLst/>
          </a:prstGeom>
        </p:spPr>
      </p:pic>
      <p:pic>
        <p:nvPicPr>
          <p:cNvPr id="8" name="Grafik 7" descr="Ein Bild, das Diagramm, Kreis, Reihe, Design enthält.&#10;&#10;KI-generierte Inhalte können fehlerhaft sein.">
            <a:extLst>
              <a:ext uri="{FF2B5EF4-FFF2-40B4-BE49-F238E27FC236}">
                <a16:creationId xmlns:a16="http://schemas.microsoft.com/office/drawing/2014/main" id="{ADAE57CE-B60F-28E9-4519-64439E10B37F}"/>
              </a:ext>
            </a:extLst>
          </p:cNvPr>
          <p:cNvPicPr>
            <a:picLocks noChangeAspect="1"/>
          </p:cNvPicPr>
          <p:nvPr/>
        </p:nvPicPr>
        <p:blipFill>
          <a:blip r:embed="rId6"/>
          <a:stretch>
            <a:fillRect/>
          </a:stretch>
        </p:blipFill>
        <p:spPr>
          <a:xfrm>
            <a:off x="5480779" y="3935376"/>
            <a:ext cx="1624479" cy="1548107"/>
          </a:xfrm>
          <a:prstGeom prst="rect">
            <a:avLst/>
          </a:prstGeom>
        </p:spPr>
      </p:pic>
      <p:sp>
        <p:nvSpPr>
          <p:cNvPr id="10" name="Pfeil: nach unten 9">
            <a:extLst>
              <a:ext uri="{FF2B5EF4-FFF2-40B4-BE49-F238E27FC236}">
                <a16:creationId xmlns:a16="http://schemas.microsoft.com/office/drawing/2014/main" id="{4528AA3D-DA3B-D945-C782-21BC747583E5}"/>
              </a:ext>
            </a:extLst>
          </p:cNvPr>
          <p:cNvSpPr/>
          <p:nvPr/>
        </p:nvSpPr>
        <p:spPr>
          <a:xfrm>
            <a:off x="6088833" y="2941890"/>
            <a:ext cx="377361" cy="6029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897E452F-6044-BC45-88BE-0C5ABD550B63}"/>
              </a:ext>
            </a:extLst>
          </p:cNvPr>
          <p:cNvSpPr txBox="1"/>
          <p:nvPr/>
        </p:nvSpPr>
        <p:spPr>
          <a:xfrm>
            <a:off x="4214961"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Neural</a:t>
            </a:r>
          </a:p>
        </p:txBody>
      </p:sp>
      <p:pic>
        <p:nvPicPr>
          <p:cNvPr id="12" name="Grafik 11" descr="Ein Bild, das Text, Diagramm, Reihe, Schrift enthält.&#10;&#10;KI-generierte Inhalte können fehlerhaft sein.">
            <a:extLst>
              <a:ext uri="{FF2B5EF4-FFF2-40B4-BE49-F238E27FC236}">
                <a16:creationId xmlns:a16="http://schemas.microsoft.com/office/drawing/2014/main" id="{A1D75C8E-8CBC-3710-C28A-D6E91133DA61}"/>
              </a:ext>
            </a:extLst>
          </p:cNvPr>
          <p:cNvPicPr>
            <a:picLocks noChangeAspect="1"/>
          </p:cNvPicPr>
          <p:nvPr/>
        </p:nvPicPr>
        <p:blipFill>
          <a:blip r:embed="rId7"/>
          <a:stretch>
            <a:fillRect/>
          </a:stretch>
        </p:blipFill>
        <p:spPr>
          <a:xfrm>
            <a:off x="8448189" y="3835391"/>
            <a:ext cx="3413274" cy="1748075"/>
          </a:xfrm>
          <a:prstGeom prst="rect">
            <a:avLst/>
          </a:prstGeom>
        </p:spPr>
      </p:pic>
      <p:pic>
        <p:nvPicPr>
          <p:cNvPr id="13" name="Grafik 12" descr="Ein Bild, das Text, Diagramm, Reihe, Screenshot enthält.&#10;&#10;KI-generierte Inhalte können fehlerhaft sein.">
            <a:extLst>
              <a:ext uri="{FF2B5EF4-FFF2-40B4-BE49-F238E27FC236}">
                <a16:creationId xmlns:a16="http://schemas.microsoft.com/office/drawing/2014/main" id="{5DD9EF34-F5E9-5FFE-7401-618BC5751442}"/>
              </a:ext>
            </a:extLst>
          </p:cNvPr>
          <p:cNvPicPr>
            <a:picLocks noChangeAspect="1"/>
          </p:cNvPicPr>
          <p:nvPr/>
        </p:nvPicPr>
        <p:blipFill>
          <a:blip r:embed="rId8"/>
          <a:stretch>
            <a:fillRect/>
          </a:stretch>
        </p:blipFill>
        <p:spPr>
          <a:xfrm>
            <a:off x="8532554" y="1722810"/>
            <a:ext cx="3217725" cy="1615758"/>
          </a:xfrm>
          <a:prstGeom prst="rect">
            <a:avLst/>
          </a:prstGeom>
        </p:spPr>
      </p:pic>
      <p:sp>
        <p:nvSpPr>
          <p:cNvPr id="14" name="Textfeld 13">
            <a:extLst>
              <a:ext uri="{FF2B5EF4-FFF2-40B4-BE49-F238E27FC236}">
                <a16:creationId xmlns:a16="http://schemas.microsoft.com/office/drawing/2014/main" id="{9089BE2C-317A-A1FF-D284-F6259D9B49A6}"/>
              </a:ext>
            </a:extLst>
          </p:cNvPr>
          <p:cNvSpPr txBox="1"/>
          <p:nvPr/>
        </p:nvSpPr>
        <p:spPr>
          <a:xfrm>
            <a:off x="8076304"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a:latin typeface="Arial"/>
                <a:cs typeface="Arial"/>
              </a:rPr>
              <a:t>Hybrid</a:t>
            </a:r>
            <a:endParaRPr lang="de-DE" dirty="0"/>
          </a:p>
        </p:txBody>
      </p:sp>
    </p:spTree>
    <p:extLst>
      <p:ext uri="{BB962C8B-B14F-4D97-AF65-F5344CB8AC3E}">
        <p14:creationId xmlns:p14="http://schemas.microsoft.com/office/powerpoint/2010/main" val="2561032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3969-0FA9-11CA-82A4-371A28EBDB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90390D-59CB-D73B-895F-A6A3A480861D}"/>
              </a:ext>
            </a:extLst>
          </p:cNvPr>
          <p:cNvSpPr>
            <a:spLocks noGrp="1"/>
          </p:cNvSpPr>
          <p:nvPr>
            <p:ph type="title"/>
          </p:nvPr>
        </p:nvSpPr>
        <p:spPr/>
        <p:txBody>
          <a:bodyPr/>
          <a:lstStyle/>
          <a:p>
            <a:r>
              <a:rPr lang="de-DE" dirty="0" err="1"/>
              <a:t>Parameterizing</a:t>
            </a:r>
            <a:r>
              <a:rPr lang="de-DE" dirty="0"/>
              <a:t> Fields</a:t>
            </a:r>
          </a:p>
        </p:txBody>
      </p:sp>
      <p:sp>
        <p:nvSpPr>
          <p:cNvPr id="4" name="Foliennummernplatzhalter 3">
            <a:extLst>
              <a:ext uri="{FF2B5EF4-FFF2-40B4-BE49-F238E27FC236}">
                <a16:creationId xmlns:a16="http://schemas.microsoft.com/office/drawing/2014/main" id="{815A1895-793F-4D13-4B5D-8EFC90AB3E60}"/>
              </a:ext>
            </a:extLst>
          </p:cNvPr>
          <p:cNvSpPr>
            <a:spLocks noGrp="1"/>
          </p:cNvSpPr>
          <p:nvPr>
            <p:ph type="sldNum" sz="quarter" idx="12"/>
          </p:nvPr>
        </p:nvSpPr>
        <p:spPr/>
        <p:txBody>
          <a:bodyPr/>
          <a:lstStyle/>
          <a:p>
            <a:fld id="{8A803A37-EECB-FE4B-B36F-12216F01F2EC}" type="slidenum">
              <a:rPr lang="en-US" smtClean="0"/>
              <a:t>17</a:t>
            </a:fld>
            <a:endParaRPr lang="en-US"/>
          </a:p>
        </p:txBody>
      </p:sp>
      <p:pic>
        <p:nvPicPr>
          <p:cNvPr id="5" name="Grafik 4" descr="Ein Bild, das Entwurf, Zeichnung, Hase Kaninchen, Kunst enthält.&#10;&#10;KI-generierte Inhalte können fehlerhaft sein.">
            <a:extLst>
              <a:ext uri="{FF2B5EF4-FFF2-40B4-BE49-F238E27FC236}">
                <a16:creationId xmlns:a16="http://schemas.microsoft.com/office/drawing/2014/main" id="{BF10FF74-0359-98B3-95AA-21A097C8EF4D}"/>
              </a:ext>
            </a:extLst>
          </p:cNvPr>
          <p:cNvPicPr>
            <a:picLocks noChangeAspect="1"/>
          </p:cNvPicPr>
          <p:nvPr/>
        </p:nvPicPr>
        <p:blipFill>
          <a:blip r:embed="rId3"/>
          <a:srcRect l="1480" t="2305" r="-1480" b="-532"/>
          <a:stretch>
            <a:fillRect/>
          </a:stretch>
        </p:blipFill>
        <p:spPr>
          <a:xfrm>
            <a:off x="610191" y="1042205"/>
            <a:ext cx="1958647" cy="2293206"/>
          </a:xfrm>
          <a:prstGeom prst="rect">
            <a:avLst/>
          </a:prstGeom>
        </p:spPr>
      </p:pic>
      <p:pic>
        <p:nvPicPr>
          <p:cNvPr id="6" name="Grafik 5" descr="Octree for Voxel Outlines of a Triangular Mesh – Martin Cavarga">
            <a:extLst>
              <a:ext uri="{FF2B5EF4-FFF2-40B4-BE49-F238E27FC236}">
                <a16:creationId xmlns:a16="http://schemas.microsoft.com/office/drawing/2014/main" id="{7C36D5A6-7BF1-C56A-2CD9-02A1C2343355}"/>
              </a:ext>
            </a:extLst>
          </p:cNvPr>
          <p:cNvPicPr>
            <a:picLocks noChangeAspect="1"/>
          </p:cNvPicPr>
          <p:nvPr/>
        </p:nvPicPr>
        <p:blipFill>
          <a:blip r:embed="rId4"/>
          <a:stretch>
            <a:fillRect/>
          </a:stretch>
        </p:blipFill>
        <p:spPr>
          <a:xfrm>
            <a:off x="1451004" y="3430147"/>
            <a:ext cx="2743199" cy="2558561"/>
          </a:xfrm>
          <a:prstGeom prst="rect">
            <a:avLst/>
          </a:prstGeom>
        </p:spPr>
      </p:pic>
      <p:sp>
        <p:nvSpPr>
          <p:cNvPr id="3" name="Textfeld 2">
            <a:extLst>
              <a:ext uri="{FF2B5EF4-FFF2-40B4-BE49-F238E27FC236}">
                <a16:creationId xmlns:a16="http://schemas.microsoft.com/office/drawing/2014/main" id="{91FD4907-0FD1-7021-948C-3E6714B6A921}"/>
              </a:ext>
            </a:extLst>
          </p:cNvPr>
          <p:cNvSpPr txBox="1"/>
          <p:nvPr/>
        </p:nvSpPr>
        <p:spPr>
          <a:xfrm>
            <a:off x="333092"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Discrete</a:t>
            </a:r>
          </a:p>
        </p:txBody>
      </p:sp>
      <p:pic>
        <p:nvPicPr>
          <p:cNvPr id="7" name="Grafik 6" descr="Ein Bild, das Reihe, Design, Typografie enthält.&#10;&#10;KI-generierte Inhalte können fehlerhaft sein.">
            <a:extLst>
              <a:ext uri="{FF2B5EF4-FFF2-40B4-BE49-F238E27FC236}">
                <a16:creationId xmlns:a16="http://schemas.microsoft.com/office/drawing/2014/main" id="{3CEED576-20A4-C56F-4210-2A77A79CD5D1}"/>
              </a:ext>
            </a:extLst>
          </p:cNvPr>
          <p:cNvPicPr>
            <a:picLocks noChangeAspect="1"/>
          </p:cNvPicPr>
          <p:nvPr/>
        </p:nvPicPr>
        <p:blipFill>
          <a:blip r:embed="rId5"/>
          <a:stretch>
            <a:fillRect/>
          </a:stretch>
        </p:blipFill>
        <p:spPr>
          <a:xfrm>
            <a:off x="5488520" y="1283822"/>
            <a:ext cx="1562070" cy="1474755"/>
          </a:xfrm>
          <a:prstGeom prst="rect">
            <a:avLst/>
          </a:prstGeom>
        </p:spPr>
      </p:pic>
      <p:pic>
        <p:nvPicPr>
          <p:cNvPr id="8" name="Grafik 7" descr="Ein Bild, das Diagramm, Kreis, Reihe, Design enthält.&#10;&#10;KI-generierte Inhalte können fehlerhaft sein.">
            <a:extLst>
              <a:ext uri="{FF2B5EF4-FFF2-40B4-BE49-F238E27FC236}">
                <a16:creationId xmlns:a16="http://schemas.microsoft.com/office/drawing/2014/main" id="{612C9574-753F-5E54-AD7A-3060A4ED3CA3}"/>
              </a:ext>
            </a:extLst>
          </p:cNvPr>
          <p:cNvPicPr>
            <a:picLocks noChangeAspect="1"/>
          </p:cNvPicPr>
          <p:nvPr/>
        </p:nvPicPr>
        <p:blipFill>
          <a:blip r:embed="rId6"/>
          <a:stretch>
            <a:fillRect/>
          </a:stretch>
        </p:blipFill>
        <p:spPr>
          <a:xfrm>
            <a:off x="5480779" y="3935376"/>
            <a:ext cx="1624479" cy="1548107"/>
          </a:xfrm>
          <a:prstGeom prst="rect">
            <a:avLst/>
          </a:prstGeom>
        </p:spPr>
      </p:pic>
      <p:sp>
        <p:nvSpPr>
          <p:cNvPr id="10" name="Pfeil: nach unten 9">
            <a:extLst>
              <a:ext uri="{FF2B5EF4-FFF2-40B4-BE49-F238E27FC236}">
                <a16:creationId xmlns:a16="http://schemas.microsoft.com/office/drawing/2014/main" id="{2B43619D-4358-39A7-7F19-16E71895858B}"/>
              </a:ext>
            </a:extLst>
          </p:cNvPr>
          <p:cNvSpPr/>
          <p:nvPr/>
        </p:nvSpPr>
        <p:spPr>
          <a:xfrm>
            <a:off x="6088833" y="2941890"/>
            <a:ext cx="377361" cy="6029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C3E55291-62E6-B3F5-498C-C2AF26259EA2}"/>
              </a:ext>
            </a:extLst>
          </p:cNvPr>
          <p:cNvSpPr txBox="1"/>
          <p:nvPr/>
        </p:nvSpPr>
        <p:spPr>
          <a:xfrm>
            <a:off x="4214961"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Neural</a:t>
            </a:r>
          </a:p>
        </p:txBody>
      </p:sp>
      <p:pic>
        <p:nvPicPr>
          <p:cNvPr id="12" name="Grafik 11" descr="Ein Bild, das Text, Diagramm, Reihe, Schrift enthält.&#10;&#10;KI-generierte Inhalte können fehlerhaft sein.">
            <a:extLst>
              <a:ext uri="{FF2B5EF4-FFF2-40B4-BE49-F238E27FC236}">
                <a16:creationId xmlns:a16="http://schemas.microsoft.com/office/drawing/2014/main" id="{AB397F16-F678-87C7-1FBB-4BC96A70FD4B}"/>
              </a:ext>
            </a:extLst>
          </p:cNvPr>
          <p:cNvPicPr>
            <a:picLocks noChangeAspect="1"/>
          </p:cNvPicPr>
          <p:nvPr/>
        </p:nvPicPr>
        <p:blipFill>
          <a:blip r:embed="rId7"/>
          <a:stretch>
            <a:fillRect/>
          </a:stretch>
        </p:blipFill>
        <p:spPr>
          <a:xfrm>
            <a:off x="8448189" y="3835391"/>
            <a:ext cx="3413274" cy="1748075"/>
          </a:xfrm>
          <a:prstGeom prst="rect">
            <a:avLst/>
          </a:prstGeom>
        </p:spPr>
      </p:pic>
      <p:pic>
        <p:nvPicPr>
          <p:cNvPr id="13" name="Grafik 12" descr="Ein Bild, das Text, Diagramm, Reihe, Screenshot enthält.&#10;&#10;KI-generierte Inhalte können fehlerhaft sein.">
            <a:extLst>
              <a:ext uri="{FF2B5EF4-FFF2-40B4-BE49-F238E27FC236}">
                <a16:creationId xmlns:a16="http://schemas.microsoft.com/office/drawing/2014/main" id="{4446066D-3018-1FF2-9DB6-A8E5F477124D}"/>
              </a:ext>
            </a:extLst>
          </p:cNvPr>
          <p:cNvPicPr>
            <a:picLocks noChangeAspect="1"/>
          </p:cNvPicPr>
          <p:nvPr/>
        </p:nvPicPr>
        <p:blipFill>
          <a:blip r:embed="rId8"/>
          <a:stretch>
            <a:fillRect/>
          </a:stretch>
        </p:blipFill>
        <p:spPr>
          <a:xfrm>
            <a:off x="8532554" y="1722810"/>
            <a:ext cx="3217725" cy="1615758"/>
          </a:xfrm>
          <a:prstGeom prst="rect">
            <a:avLst/>
          </a:prstGeom>
        </p:spPr>
      </p:pic>
      <p:sp>
        <p:nvSpPr>
          <p:cNvPr id="14" name="Textfeld 13">
            <a:extLst>
              <a:ext uri="{FF2B5EF4-FFF2-40B4-BE49-F238E27FC236}">
                <a16:creationId xmlns:a16="http://schemas.microsoft.com/office/drawing/2014/main" id="{EA24FBED-6143-E220-E9C9-CDEFC9AAB24A}"/>
              </a:ext>
            </a:extLst>
          </p:cNvPr>
          <p:cNvSpPr txBox="1"/>
          <p:nvPr/>
        </p:nvSpPr>
        <p:spPr>
          <a:xfrm>
            <a:off x="8076304"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a:latin typeface="Arial"/>
                <a:cs typeface="Arial"/>
              </a:rPr>
              <a:t>Hybrid</a:t>
            </a:r>
            <a:endParaRPr lang="de-DE" dirty="0"/>
          </a:p>
        </p:txBody>
      </p:sp>
      <p:sp>
        <p:nvSpPr>
          <p:cNvPr id="9" name="Rechteck: abgerundete Ecken 8">
            <a:extLst>
              <a:ext uri="{FF2B5EF4-FFF2-40B4-BE49-F238E27FC236}">
                <a16:creationId xmlns:a16="http://schemas.microsoft.com/office/drawing/2014/main" id="{71E56860-4F70-986B-CC48-FF950BCA24EC}"/>
              </a:ext>
            </a:extLst>
          </p:cNvPr>
          <p:cNvSpPr/>
          <p:nvPr/>
        </p:nvSpPr>
        <p:spPr>
          <a:xfrm>
            <a:off x="199842" y="947247"/>
            <a:ext cx="4092345" cy="5774665"/>
          </a:xfrm>
          <a:prstGeom prst="roundRect">
            <a:avLst/>
          </a:prstGeom>
          <a:no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5711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69427-E111-ED09-49CE-F7EA74CE8C29}"/>
              </a:ext>
            </a:extLst>
          </p:cNvPr>
          <p:cNvSpPr>
            <a:spLocks noGrp="1"/>
          </p:cNvSpPr>
          <p:nvPr>
            <p:ph type="title"/>
          </p:nvPr>
        </p:nvSpPr>
        <p:spPr/>
        <p:txBody>
          <a:bodyPr/>
          <a:lstStyle/>
          <a:p>
            <a:r>
              <a:rPr lang="de-DE" dirty="0" err="1"/>
              <a:t>Voxel</a:t>
            </a:r>
            <a:r>
              <a:rPr lang="de-DE" dirty="0"/>
              <a:t> </a:t>
            </a:r>
            <a:r>
              <a:rPr lang="de-DE" dirty="0" err="1"/>
              <a:t>Grid</a:t>
            </a:r>
          </a:p>
        </p:txBody>
      </p:sp>
      <p:sp>
        <p:nvSpPr>
          <p:cNvPr id="3" name="Inhaltsplatzhalter 2">
            <a:extLst>
              <a:ext uri="{FF2B5EF4-FFF2-40B4-BE49-F238E27FC236}">
                <a16:creationId xmlns:a16="http://schemas.microsoft.com/office/drawing/2014/main" id="{8FD70469-E3A9-D750-78D0-7BE77364BC65}"/>
              </a:ext>
            </a:extLst>
          </p:cNvPr>
          <p:cNvSpPr>
            <a:spLocks noGrp="1"/>
          </p:cNvSpPr>
          <p:nvPr>
            <p:ph idx="1"/>
          </p:nvPr>
        </p:nvSpPr>
        <p:spPr>
          <a:xfrm>
            <a:off x="609441" y="1085074"/>
            <a:ext cx="4513487" cy="5041092"/>
          </a:xfrm>
        </p:spPr>
        <p:txBody>
          <a:bodyPr vert="horz" lIns="91440" tIns="45720" rIns="91440" bIns="45720" rtlCol="0" anchor="t">
            <a:normAutofit/>
          </a:bodyPr>
          <a:lstStyle/>
          <a:p>
            <a:r>
              <a:rPr lang="de-DE" dirty="0" err="1"/>
              <a:t>Subdivide</a:t>
            </a:r>
            <a:r>
              <a:rPr lang="de-DE" dirty="0"/>
              <a:t> 3D </a:t>
            </a:r>
            <a:r>
              <a:rPr lang="de-DE" dirty="0" err="1"/>
              <a:t>space</a:t>
            </a:r>
            <a:r>
              <a:rPr lang="de-DE" dirty="0"/>
              <a:t> </a:t>
            </a:r>
            <a:r>
              <a:rPr lang="de-DE" dirty="0" err="1"/>
              <a:t>into</a:t>
            </a:r>
            <a:r>
              <a:rPr lang="de-DE" dirty="0"/>
              <a:t> </a:t>
            </a:r>
            <a:r>
              <a:rPr lang="de-DE" dirty="0" err="1"/>
              <a:t>voxel</a:t>
            </a:r>
            <a:r>
              <a:rPr lang="de-DE" dirty="0"/>
              <a:t> </a:t>
            </a:r>
            <a:r>
              <a:rPr lang="de-DE" dirty="0" err="1"/>
              <a:t>grid</a:t>
            </a:r>
            <a:r>
              <a:rPr lang="de-DE" dirty="0"/>
              <a:t> </a:t>
            </a:r>
            <a:r>
              <a:rPr lang="de-DE" dirty="0" err="1"/>
              <a:t>of</a:t>
            </a:r>
            <a:r>
              <a:rPr lang="de-DE" dirty="0"/>
              <a:t> </a:t>
            </a:r>
            <a:r>
              <a:rPr lang="de-DE" dirty="0" err="1"/>
              <a:t>equal</a:t>
            </a:r>
            <a:r>
              <a:rPr lang="de-DE" dirty="0"/>
              <a:t> </a:t>
            </a:r>
            <a:r>
              <a:rPr lang="de-DE" dirty="0" err="1"/>
              <a:t>sized</a:t>
            </a:r>
            <a:r>
              <a:rPr lang="de-DE" dirty="0"/>
              <a:t> </a:t>
            </a:r>
            <a:r>
              <a:rPr lang="de-DE" dirty="0" err="1"/>
              <a:t>bins</a:t>
            </a:r>
            <a:endParaRPr lang="de-DE"/>
          </a:p>
          <a:p>
            <a:r>
              <a:rPr lang="de-DE" dirty="0" err="1"/>
              <a:t>For</a:t>
            </a:r>
            <a:r>
              <a:rPr lang="de-DE" dirty="0"/>
              <a:t> </a:t>
            </a:r>
            <a:r>
              <a:rPr lang="de-DE" dirty="0" err="1"/>
              <a:t>each</a:t>
            </a:r>
            <a:r>
              <a:rPr lang="de-DE" dirty="0"/>
              <a:t> </a:t>
            </a:r>
            <a:r>
              <a:rPr lang="de-DE" dirty="0" err="1"/>
              <a:t>voxel</a:t>
            </a:r>
            <a:r>
              <a:rPr lang="de-DE" dirty="0"/>
              <a:t> </a:t>
            </a:r>
            <a:r>
              <a:rPr lang="de-DE" dirty="0" err="1"/>
              <a:t>store</a:t>
            </a:r>
            <a:r>
              <a:rPr lang="de-DE" dirty="0"/>
              <a:t> </a:t>
            </a:r>
            <a:r>
              <a:rPr lang="de-DE" dirty="0" err="1"/>
              <a:t>field</a:t>
            </a:r>
            <a:r>
              <a:rPr lang="de-DE" dirty="0"/>
              <a:t> </a:t>
            </a:r>
            <a:r>
              <a:rPr lang="de-DE" dirty="0" err="1"/>
              <a:t>value</a:t>
            </a:r>
            <a:endParaRPr lang="de-DE"/>
          </a:p>
        </p:txBody>
      </p:sp>
      <p:sp>
        <p:nvSpPr>
          <p:cNvPr id="4" name="Foliennummernplatzhalter 3">
            <a:extLst>
              <a:ext uri="{FF2B5EF4-FFF2-40B4-BE49-F238E27FC236}">
                <a16:creationId xmlns:a16="http://schemas.microsoft.com/office/drawing/2014/main" id="{CE6336CA-756C-0E50-BA7D-13EF2775D322}"/>
              </a:ext>
            </a:extLst>
          </p:cNvPr>
          <p:cNvSpPr>
            <a:spLocks noGrp="1"/>
          </p:cNvSpPr>
          <p:nvPr>
            <p:ph type="sldNum" sz="quarter" idx="12"/>
          </p:nvPr>
        </p:nvSpPr>
        <p:spPr/>
        <p:txBody>
          <a:bodyPr/>
          <a:lstStyle/>
          <a:p>
            <a:fld id="{8A803A37-EECB-FE4B-B36F-12216F01F2EC}" type="slidenum">
              <a:rPr lang="en-US" smtClean="0"/>
              <a:t>18</a:t>
            </a:fld>
            <a:endParaRPr lang="en-US"/>
          </a:p>
        </p:txBody>
      </p:sp>
      <p:pic>
        <p:nvPicPr>
          <p:cNvPr id="6" name="Grafik 5" descr="Ein Bild, das Entwurf, Zeichnung, Hase Kaninchen, Kunst enthält.&#10;&#10;KI-generierte Inhalte können fehlerhaft sein.">
            <a:extLst>
              <a:ext uri="{FF2B5EF4-FFF2-40B4-BE49-F238E27FC236}">
                <a16:creationId xmlns:a16="http://schemas.microsoft.com/office/drawing/2014/main" id="{5D5EED89-BCE4-3213-623A-1DF8D60E2617}"/>
              </a:ext>
            </a:extLst>
          </p:cNvPr>
          <p:cNvPicPr>
            <a:picLocks noChangeAspect="1"/>
          </p:cNvPicPr>
          <p:nvPr/>
        </p:nvPicPr>
        <p:blipFill>
          <a:blip r:embed="rId2"/>
          <a:srcRect l="1480" t="2305" r="-1480" b="-532"/>
          <a:stretch>
            <a:fillRect/>
          </a:stretch>
        </p:blipFill>
        <p:spPr>
          <a:xfrm>
            <a:off x="8737463" y="718872"/>
            <a:ext cx="2434669" cy="2883141"/>
          </a:xfrm>
          <a:prstGeom prst="rect">
            <a:avLst/>
          </a:prstGeom>
        </p:spPr>
      </p:pic>
      <p:pic>
        <p:nvPicPr>
          <p:cNvPr id="10" name="Grafik 9" descr="Ein Bild, das Diagramm, Entwurf, Origami enthält.&#10;&#10;KI-generierte Inhalte können fehlerhaft sein.">
            <a:extLst>
              <a:ext uri="{FF2B5EF4-FFF2-40B4-BE49-F238E27FC236}">
                <a16:creationId xmlns:a16="http://schemas.microsoft.com/office/drawing/2014/main" id="{0E793B89-9A16-22DF-025A-01457FDD970F}"/>
              </a:ext>
            </a:extLst>
          </p:cNvPr>
          <p:cNvPicPr>
            <a:picLocks noChangeAspect="1"/>
          </p:cNvPicPr>
          <p:nvPr/>
        </p:nvPicPr>
        <p:blipFill>
          <a:blip r:embed="rId3"/>
          <a:stretch>
            <a:fillRect/>
          </a:stretch>
        </p:blipFill>
        <p:spPr>
          <a:xfrm>
            <a:off x="5692141" y="3791855"/>
            <a:ext cx="5365268" cy="2525638"/>
          </a:xfrm>
          <a:prstGeom prst="rect">
            <a:avLst/>
          </a:prstGeom>
        </p:spPr>
      </p:pic>
      <p:pic>
        <p:nvPicPr>
          <p:cNvPr id="5" name="Grafik 4" descr="Ein Bild, das Kunst, Zeichnung, Entwurf, Bild enthält.&#10;&#10;KI-generierte Inhalte können fehlerhaft sein.">
            <a:extLst>
              <a:ext uri="{FF2B5EF4-FFF2-40B4-BE49-F238E27FC236}">
                <a16:creationId xmlns:a16="http://schemas.microsoft.com/office/drawing/2014/main" id="{DAC15B79-A38B-29E8-CF89-C8B9607745D9}"/>
              </a:ext>
            </a:extLst>
          </p:cNvPr>
          <p:cNvPicPr>
            <a:picLocks noChangeAspect="1"/>
          </p:cNvPicPr>
          <p:nvPr/>
        </p:nvPicPr>
        <p:blipFill>
          <a:blip r:embed="rId4"/>
          <a:stretch>
            <a:fillRect/>
          </a:stretch>
        </p:blipFill>
        <p:spPr>
          <a:xfrm>
            <a:off x="1299154" y="3789763"/>
            <a:ext cx="2593288" cy="2744346"/>
          </a:xfrm>
          <a:prstGeom prst="rect">
            <a:avLst/>
          </a:prstGeom>
        </p:spPr>
      </p:pic>
    </p:spTree>
    <p:extLst>
      <p:ext uri="{BB962C8B-B14F-4D97-AF65-F5344CB8AC3E}">
        <p14:creationId xmlns:p14="http://schemas.microsoft.com/office/powerpoint/2010/main" val="1367724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8269D-0E17-8644-A0B5-2BE3D225260F}"/>
              </a:ext>
            </a:extLst>
          </p:cNvPr>
          <p:cNvSpPr>
            <a:spLocks noGrp="1"/>
          </p:cNvSpPr>
          <p:nvPr>
            <p:ph type="title"/>
          </p:nvPr>
        </p:nvSpPr>
        <p:spPr/>
        <p:txBody>
          <a:bodyPr/>
          <a:lstStyle/>
          <a:p>
            <a:r>
              <a:rPr lang="de-DE" dirty="0"/>
              <a:t>Images </a:t>
            </a:r>
            <a:r>
              <a:rPr lang="de-DE" dirty="0" err="1"/>
              <a:t>are</a:t>
            </a:r>
            <a:r>
              <a:rPr lang="de-DE" dirty="0"/>
              <a:t> 2D </a:t>
            </a:r>
            <a:r>
              <a:rPr lang="de-DE" dirty="0" err="1"/>
              <a:t>Voxel</a:t>
            </a:r>
            <a:r>
              <a:rPr lang="de-DE" dirty="0"/>
              <a:t> Grids</a:t>
            </a:r>
          </a:p>
        </p:txBody>
      </p:sp>
      <p:sp>
        <p:nvSpPr>
          <p:cNvPr id="4" name="Foliennummernplatzhalter 3">
            <a:extLst>
              <a:ext uri="{FF2B5EF4-FFF2-40B4-BE49-F238E27FC236}">
                <a16:creationId xmlns:a16="http://schemas.microsoft.com/office/drawing/2014/main" id="{54AFE443-95EA-17DF-0044-E80AA7F83A5C}"/>
              </a:ext>
            </a:extLst>
          </p:cNvPr>
          <p:cNvSpPr>
            <a:spLocks noGrp="1"/>
          </p:cNvSpPr>
          <p:nvPr>
            <p:ph type="sldNum" sz="quarter" idx="12"/>
          </p:nvPr>
        </p:nvSpPr>
        <p:spPr/>
        <p:txBody>
          <a:bodyPr/>
          <a:lstStyle/>
          <a:p>
            <a:fld id="{8A803A37-EECB-FE4B-B36F-12216F01F2EC}" type="slidenum">
              <a:rPr lang="en-US" smtClean="0"/>
              <a:t>19</a:t>
            </a:fld>
            <a:endParaRPr lang="en-US"/>
          </a:p>
        </p:txBody>
      </p:sp>
      <p:pic>
        <p:nvPicPr>
          <p:cNvPr id="6" name="Grafik 5" descr="Image Processing Basics: Understanding Pixels, Image Sizes, Formats,  Transformations and Enhancements | by Abha Singh Sardar | Medium">
            <a:extLst>
              <a:ext uri="{FF2B5EF4-FFF2-40B4-BE49-F238E27FC236}">
                <a16:creationId xmlns:a16="http://schemas.microsoft.com/office/drawing/2014/main" id="{984F0868-D435-36A2-0D50-5C276FDFA845}"/>
              </a:ext>
            </a:extLst>
          </p:cNvPr>
          <p:cNvPicPr>
            <a:picLocks noChangeAspect="1"/>
          </p:cNvPicPr>
          <p:nvPr/>
        </p:nvPicPr>
        <p:blipFill>
          <a:blip r:embed="rId2"/>
          <a:stretch>
            <a:fillRect/>
          </a:stretch>
        </p:blipFill>
        <p:spPr>
          <a:xfrm>
            <a:off x="1595677" y="2028097"/>
            <a:ext cx="8992415" cy="2801807"/>
          </a:xfrm>
          <a:prstGeom prst="rect">
            <a:avLst/>
          </a:prstGeom>
        </p:spPr>
      </p:pic>
    </p:spTree>
    <p:extLst>
      <p:ext uri="{BB962C8B-B14F-4D97-AF65-F5344CB8AC3E}">
        <p14:creationId xmlns:p14="http://schemas.microsoft.com/office/powerpoint/2010/main" val="50363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AD621-F892-9D2B-80CB-4F2BE107D67F}"/>
              </a:ext>
            </a:extLst>
          </p:cNvPr>
          <p:cNvSpPr>
            <a:spLocks noGrp="1"/>
          </p:cNvSpPr>
          <p:nvPr>
            <p:ph idx="1"/>
          </p:nvPr>
        </p:nvSpPr>
        <p:spPr>
          <a:xfrm>
            <a:off x="609441" y="908454"/>
            <a:ext cx="10969943" cy="5041092"/>
          </a:xfrm>
        </p:spPr>
        <p:txBody>
          <a:bodyPr vert="horz" lIns="91440" tIns="45720" rIns="91440" bIns="45720" rtlCol="0" anchor="t">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latin typeface="Century Gothic"/>
              </a:rPr>
              <a:t>What is a good representation for 3D data?</a:t>
            </a:r>
          </a:p>
          <a:p>
            <a:pPr algn="ctr"/>
            <a:endParaRPr lang="en-US" sz="2400" dirty="0"/>
          </a:p>
        </p:txBody>
      </p:sp>
      <p:sp>
        <p:nvSpPr>
          <p:cNvPr id="5" name="Foliennummernplatzhalter 2">
            <a:extLst>
              <a:ext uri="{FF2B5EF4-FFF2-40B4-BE49-F238E27FC236}">
                <a16:creationId xmlns:a16="http://schemas.microsoft.com/office/drawing/2014/main" id="{4A82D234-BDFD-4A62-B1B5-5D904AE350AF}"/>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2</a:t>
            </a:fld>
            <a:endParaRPr lang="en-US" dirty="0"/>
          </a:p>
        </p:txBody>
      </p:sp>
    </p:spTree>
    <p:extLst>
      <p:ext uri="{BB962C8B-B14F-4D97-AF65-F5344CB8AC3E}">
        <p14:creationId xmlns:p14="http://schemas.microsoft.com/office/powerpoint/2010/main" val="1469124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FBFCE-ECFE-A2BF-D131-63A89305457D}"/>
              </a:ext>
            </a:extLst>
          </p:cNvPr>
          <p:cNvSpPr>
            <a:spLocks noGrp="1"/>
          </p:cNvSpPr>
          <p:nvPr>
            <p:ph type="title"/>
          </p:nvPr>
        </p:nvSpPr>
        <p:spPr/>
        <p:txBody>
          <a:bodyPr/>
          <a:lstStyle/>
          <a:p>
            <a:r>
              <a:rPr lang="de-DE" dirty="0" err="1"/>
              <a:t>Continuous</a:t>
            </a:r>
            <a:r>
              <a:rPr lang="de-DE" dirty="0"/>
              <a:t> Fields </a:t>
            </a:r>
            <a:r>
              <a:rPr lang="de-DE" dirty="0" err="1"/>
              <a:t>with</a:t>
            </a:r>
            <a:r>
              <a:rPr lang="de-DE" dirty="0"/>
              <a:t> </a:t>
            </a:r>
            <a:r>
              <a:rPr lang="de-DE" dirty="0" err="1"/>
              <a:t>Voxels</a:t>
            </a:r>
          </a:p>
        </p:txBody>
      </p:sp>
      <p:sp>
        <p:nvSpPr>
          <p:cNvPr id="3" name="Inhaltsplatzhalter 2">
            <a:extLst>
              <a:ext uri="{FF2B5EF4-FFF2-40B4-BE49-F238E27FC236}">
                <a16:creationId xmlns:a16="http://schemas.microsoft.com/office/drawing/2014/main" id="{65DDFC3B-4F16-907A-52E0-74F6716F148A}"/>
              </a:ext>
            </a:extLst>
          </p:cNvPr>
          <p:cNvSpPr>
            <a:spLocks noGrp="1"/>
          </p:cNvSpPr>
          <p:nvPr>
            <p:ph idx="1"/>
          </p:nvPr>
        </p:nvSpPr>
        <p:spPr>
          <a:xfrm>
            <a:off x="609441" y="1064963"/>
            <a:ext cx="5968368" cy="5041092"/>
          </a:xfrm>
        </p:spPr>
        <p:txBody>
          <a:bodyPr vert="horz" lIns="91440" tIns="45720" rIns="91440" bIns="45720" rtlCol="0" anchor="t">
            <a:normAutofit/>
          </a:bodyPr>
          <a:lstStyle/>
          <a:p>
            <a:r>
              <a:rPr lang="de-DE" dirty="0"/>
              <a:t>Values </a:t>
            </a:r>
            <a:r>
              <a:rPr lang="de-DE" err="1"/>
              <a:t>can</a:t>
            </a:r>
            <a:r>
              <a:rPr lang="de-DE" dirty="0"/>
              <a:t> also </a:t>
            </a:r>
            <a:r>
              <a:rPr lang="de-DE" err="1"/>
              <a:t>be</a:t>
            </a:r>
            <a:r>
              <a:rPr lang="de-DE" dirty="0"/>
              <a:t> </a:t>
            </a:r>
            <a:r>
              <a:rPr lang="de-DE" err="1"/>
              <a:t>stored</a:t>
            </a:r>
            <a:r>
              <a:rPr lang="de-DE" dirty="0"/>
              <a:t> at </a:t>
            </a:r>
            <a:r>
              <a:rPr lang="de-DE" err="1"/>
              <a:t>corners</a:t>
            </a:r>
            <a:r>
              <a:rPr lang="de-DE" dirty="0"/>
              <a:t> </a:t>
            </a:r>
            <a:r>
              <a:rPr lang="de-DE" err="1"/>
              <a:t>of</a:t>
            </a:r>
            <a:r>
              <a:rPr lang="de-DE" dirty="0"/>
              <a:t> </a:t>
            </a:r>
            <a:r>
              <a:rPr lang="de-DE" err="1"/>
              <a:t>the</a:t>
            </a:r>
            <a:r>
              <a:rPr lang="de-DE" dirty="0"/>
              <a:t> </a:t>
            </a:r>
            <a:r>
              <a:rPr lang="de-DE" err="1"/>
              <a:t>voxels</a:t>
            </a:r>
            <a:endParaRPr lang="de-DE" dirty="0"/>
          </a:p>
          <a:p>
            <a:r>
              <a:rPr lang="de-DE" dirty="0" err="1"/>
              <a:t>For</a:t>
            </a:r>
            <a:r>
              <a:rPr lang="de-DE" dirty="0"/>
              <a:t> a </a:t>
            </a:r>
            <a:r>
              <a:rPr lang="de-DE" dirty="0" err="1"/>
              <a:t>query</a:t>
            </a:r>
            <a:r>
              <a:rPr lang="de-DE" dirty="0"/>
              <a:t> </a:t>
            </a:r>
            <a:r>
              <a:rPr lang="de-DE" dirty="0" err="1"/>
              <a:t>point</a:t>
            </a:r>
            <a:r>
              <a:rPr lang="de-DE" dirty="0"/>
              <a:t>     </a:t>
            </a:r>
            <a:r>
              <a:rPr lang="de-DE" dirty="0" err="1"/>
              <a:t>interpolate</a:t>
            </a:r>
            <a:r>
              <a:rPr lang="de-DE" dirty="0"/>
              <a:t> via </a:t>
            </a:r>
          </a:p>
        </p:txBody>
      </p:sp>
      <p:sp>
        <p:nvSpPr>
          <p:cNvPr id="4" name="Foliennummernplatzhalter 3">
            <a:extLst>
              <a:ext uri="{FF2B5EF4-FFF2-40B4-BE49-F238E27FC236}">
                <a16:creationId xmlns:a16="http://schemas.microsoft.com/office/drawing/2014/main" id="{344D98F1-884A-D01F-7EFC-10B2AC5B1B60}"/>
              </a:ext>
            </a:extLst>
          </p:cNvPr>
          <p:cNvSpPr>
            <a:spLocks noGrp="1"/>
          </p:cNvSpPr>
          <p:nvPr>
            <p:ph type="sldNum" sz="quarter" idx="12"/>
          </p:nvPr>
        </p:nvSpPr>
        <p:spPr/>
        <p:txBody>
          <a:bodyPr/>
          <a:lstStyle/>
          <a:p>
            <a:fld id="{8A803A37-EECB-FE4B-B36F-12216F01F2EC}" type="slidenum">
              <a:rPr lang="en-US" smtClean="0"/>
              <a:t>20</a:t>
            </a:fld>
            <a:endParaRPr lang="en-US"/>
          </a:p>
        </p:txBody>
      </p:sp>
      <p:pic>
        <p:nvPicPr>
          <p:cNvPr id="5" name="Grafik 4" descr="\mathbf{p} \in \mathbb{R}^3">
            <a:extLst>
              <a:ext uri="{FF2B5EF4-FFF2-40B4-BE49-F238E27FC236}">
                <a16:creationId xmlns:a16="http://schemas.microsoft.com/office/drawing/2014/main" id="{0FA024D9-752B-C30E-D47B-ACEE48407A35}"/>
              </a:ext>
            </a:extLst>
          </p:cNvPr>
          <p:cNvPicPr>
            <a:picLocks noChangeAspect="1"/>
          </p:cNvPicPr>
          <p:nvPr/>
        </p:nvPicPr>
        <p:blipFill>
          <a:blip r:embed="rId3"/>
          <a:stretch>
            <a:fillRect/>
          </a:stretch>
        </p:blipFill>
        <p:spPr>
          <a:xfrm>
            <a:off x="4292180" y="2168195"/>
            <a:ext cx="1400324" cy="523875"/>
          </a:xfrm>
          <a:prstGeom prst="rect">
            <a:avLst/>
          </a:prstGeom>
        </p:spPr>
      </p:pic>
      <p:pic>
        <p:nvPicPr>
          <p:cNvPr id="6" name="Grafik 5" descr="f(\mathbf{p}) = \sum \limits_{c_i} f(\mathbf{c}_i) k(\mathbf{p}, \mathbf{c_i})">
            <a:extLst>
              <a:ext uri="{FF2B5EF4-FFF2-40B4-BE49-F238E27FC236}">
                <a16:creationId xmlns:a16="http://schemas.microsoft.com/office/drawing/2014/main" id="{C49ADC0E-5D10-D6B2-2862-C93B85EB5C28}"/>
              </a:ext>
            </a:extLst>
          </p:cNvPr>
          <p:cNvPicPr>
            <a:picLocks noChangeAspect="1"/>
          </p:cNvPicPr>
          <p:nvPr/>
        </p:nvPicPr>
        <p:blipFill>
          <a:blip r:embed="rId4"/>
          <a:stretch>
            <a:fillRect/>
          </a:stretch>
        </p:blipFill>
        <p:spPr>
          <a:xfrm>
            <a:off x="931188" y="3461542"/>
            <a:ext cx="4877318" cy="1047750"/>
          </a:xfrm>
          <a:prstGeom prst="rect">
            <a:avLst/>
          </a:prstGeom>
        </p:spPr>
      </p:pic>
      <p:pic>
        <p:nvPicPr>
          <p:cNvPr id="8" name="Grafik 7" descr="Ein Bild, das Origami, Reihe, Design enthält.&#10;&#10;KI-generierte Inhalte können fehlerhaft sein.">
            <a:extLst>
              <a:ext uri="{FF2B5EF4-FFF2-40B4-BE49-F238E27FC236}">
                <a16:creationId xmlns:a16="http://schemas.microsoft.com/office/drawing/2014/main" id="{B0540331-F22F-C357-CC18-619E5AD17815}"/>
              </a:ext>
            </a:extLst>
          </p:cNvPr>
          <p:cNvPicPr>
            <a:picLocks noChangeAspect="1"/>
          </p:cNvPicPr>
          <p:nvPr/>
        </p:nvPicPr>
        <p:blipFill>
          <a:blip r:embed="rId5"/>
          <a:stretch>
            <a:fillRect/>
          </a:stretch>
        </p:blipFill>
        <p:spPr>
          <a:xfrm>
            <a:off x="6901638" y="1421208"/>
            <a:ext cx="4374339" cy="3687097"/>
          </a:xfrm>
          <a:prstGeom prst="rect">
            <a:avLst/>
          </a:prstGeom>
        </p:spPr>
      </p:pic>
      <p:sp>
        <p:nvSpPr>
          <p:cNvPr id="10" name="Textfeld 9">
            <a:extLst>
              <a:ext uri="{FF2B5EF4-FFF2-40B4-BE49-F238E27FC236}">
                <a16:creationId xmlns:a16="http://schemas.microsoft.com/office/drawing/2014/main" id="{96445669-2A68-CC0B-5D88-1E68E1808485}"/>
              </a:ext>
            </a:extLst>
          </p:cNvPr>
          <p:cNvSpPr txBox="1"/>
          <p:nvPr/>
        </p:nvSpPr>
        <p:spPr>
          <a:xfrm>
            <a:off x="825000" y="5076419"/>
            <a:ext cx="2763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i="1" err="1">
                <a:latin typeface="Arial"/>
                <a:cs typeface="Arial"/>
              </a:rPr>
              <a:t>Stored</a:t>
            </a:r>
            <a:r>
              <a:rPr lang="de-DE" sz="2000" i="1" dirty="0">
                <a:latin typeface="Arial"/>
                <a:cs typeface="Arial"/>
              </a:rPr>
              <a:t> </a:t>
            </a:r>
            <a:r>
              <a:rPr lang="de-DE" sz="2000" i="1" err="1">
                <a:latin typeface="Arial"/>
                <a:cs typeface="Arial"/>
              </a:rPr>
              <a:t>value</a:t>
            </a:r>
            <a:r>
              <a:rPr lang="de-DE" sz="2000" i="1" dirty="0">
                <a:latin typeface="Arial"/>
                <a:cs typeface="Arial"/>
              </a:rPr>
              <a:t> at </a:t>
            </a:r>
            <a:r>
              <a:rPr lang="de-DE" sz="2000" i="1" err="1">
                <a:latin typeface="Arial"/>
                <a:cs typeface="Arial"/>
              </a:rPr>
              <a:t>corner</a:t>
            </a:r>
            <a:endParaRPr lang="de-DE" sz="2000" i="1">
              <a:latin typeface="Arial"/>
              <a:cs typeface="Arial"/>
            </a:endParaRPr>
          </a:p>
        </p:txBody>
      </p:sp>
      <p:sp>
        <p:nvSpPr>
          <p:cNvPr id="11" name="Textfeld 10">
            <a:extLst>
              <a:ext uri="{FF2B5EF4-FFF2-40B4-BE49-F238E27FC236}">
                <a16:creationId xmlns:a16="http://schemas.microsoft.com/office/drawing/2014/main" id="{2637F173-C6E7-063C-CBC2-39E3AFEFA855}"/>
              </a:ext>
            </a:extLst>
          </p:cNvPr>
          <p:cNvSpPr txBox="1"/>
          <p:nvPr/>
        </p:nvSpPr>
        <p:spPr>
          <a:xfrm>
            <a:off x="4425227" y="5076419"/>
            <a:ext cx="2763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i="1" dirty="0">
                <a:latin typeface="Arial"/>
                <a:cs typeface="Arial"/>
              </a:rPr>
              <a:t>Kernel </a:t>
            </a:r>
            <a:r>
              <a:rPr lang="de-DE" sz="2000" i="1" dirty="0" err="1">
                <a:latin typeface="Arial"/>
                <a:cs typeface="Arial"/>
              </a:rPr>
              <a:t>function</a:t>
            </a:r>
            <a:endParaRPr lang="de-DE" dirty="0" err="1"/>
          </a:p>
        </p:txBody>
      </p:sp>
      <p:sp>
        <p:nvSpPr>
          <p:cNvPr id="12" name="Pfeil: nach rechts 11">
            <a:extLst>
              <a:ext uri="{FF2B5EF4-FFF2-40B4-BE49-F238E27FC236}">
                <a16:creationId xmlns:a16="http://schemas.microsoft.com/office/drawing/2014/main" id="{CE559267-FE1D-B1AA-6276-2E95A2BF4390}"/>
              </a:ext>
            </a:extLst>
          </p:cNvPr>
          <p:cNvSpPr/>
          <p:nvPr/>
        </p:nvSpPr>
        <p:spPr>
          <a:xfrm rot="-2640000">
            <a:off x="2645969" y="4417672"/>
            <a:ext cx="1199657" cy="484632"/>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6C6BC4C-53E5-146A-A98E-0A7B892DE69B}"/>
              </a:ext>
            </a:extLst>
          </p:cNvPr>
          <p:cNvSpPr/>
          <p:nvPr/>
        </p:nvSpPr>
        <p:spPr>
          <a:xfrm rot="14760000">
            <a:off x="4431173" y="4383389"/>
            <a:ext cx="1018635" cy="498040"/>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Inhaltsplatzhalter 2">
            <a:extLst>
              <a:ext uri="{FF2B5EF4-FFF2-40B4-BE49-F238E27FC236}">
                <a16:creationId xmlns:a16="http://schemas.microsoft.com/office/drawing/2014/main" id="{720E43F8-66AF-291B-92A6-9CC4AAFED1C6}"/>
              </a:ext>
            </a:extLst>
          </p:cNvPr>
          <p:cNvSpPr txBox="1">
            <a:spLocks/>
          </p:cNvSpPr>
          <p:nvPr/>
        </p:nvSpPr>
        <p:spPr>
          <a:xfrm>
            <a:off x="822182" y="5789363"/>
            <a:ext cx="852817" cy="710430"/>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dirty="0"/>
              <a:t>E.g.     </a:t>
            </a:r>
          </a:p>
        </p:txBody>
      </p:sp>
      <p:pic>
        <p:nvPicPr>
          <p:cNvPr id="16" name="Grafik 15" descr=" k(\mathbf{p}, \mathbf{c_i}) = \frac{d(\mathbf{p}, \mathbf{c}_i)}{\sum \limits_{c_j} d(\mathbf{p}, \mathbf{c}_j)}">
            <a:extLst>
              <a:ext uri="{FF2B5EF4-FFF2-40B4-BE49-F238E27FC236}">
                <a16:creationId xmlns:a16="http://schemas.microsoft.com/office/drawing/2014/main" id="{101EAFBA-A63B-F58A-13DF-EF6BF6088D15}"/>
              </a:ext>
            </a:extLst>
          </p:cNvPr>
          <p:cNvPicPr>
            <a:picLocks noChangeAspect="1"/>
          </p:cNvPicPr>
          <p:nvPr/>
        </p:nvPicPr>
        <p:blipFill>
          <a:blip r:embed="rId6"/>
          <a:stretch>
            <a:fillRect/>
          </a:stretch>
        </p:blipFill>
        <p:spPr>
          <a:xfrm>
            <a:off x="1798502" y="5518942"/>
            <a:ext cx="3477916" cy="1243502"/>
          </a:xfrm>
          <a:prstGeom prst="rect">
            <a:avLst/>
          </a:prstGeom>
        </p:spPr>
      </p:pic>
    </p:spTree>
    <p:extLst>
      <p:ext uri="{BB962C8B-B14F-4D97-AF65-F5344CB8AC3E}">
        <p14:creationId xmlns:p14="http://schemas.microsoft.com/office/powerpoint/2010/main" val="4130882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765A6-B233-A6A6-36F0-AD84EC71D67D}"/>
              </a:ext>
            </a:extLst>
          </p:cNvPr>
          <p:cNvSpPr>
            <a:spLocks noGrp="1"/>
          </p:cNvSpPr>
          <p:nvPr>
            <p:ph type="title"/>
          </p:nvPr>
        </p:nvSpPr>
        <p:spPr/>
        <p:txBody>
          <a:bodyPr/>
          <a:lstStyle/>
          <a:p>
            <a:r>
              <a:rPr lang="de-DE" dirty="0"/>
              <a:t>Properties </a:t>
            </a:r>
            <a:r>
              <a:rPr lang="de-DE" dirty="0" err="1"/>
              <a:t>of</a:t>
            </a:r>
            <a:r>
              <a:rPr lang="de-DE" dirty="0"/>
              <a:t> </a:t>
            </a:r>
            <a:r>
              <a:rPr lang="de-DE" dirty="0" err="1"/>
              <a:t>Voxel</a:t>
            </a:r>
            <a:r>
              <a:rPr lang="de-DE" dirty="0"/>
              <a:t> Grids</a:t>
            </a:r>
          </a:p>
        </p:txBody>
      </p:sp>
      <p:sp>
        <p:nvSpPr>
          <p:cNvPr id="3" name="Inhaltsplatzhalter 2">
            <a:extLst>
              <a:ext uri="{FF2B5EF4-FFF2-40B4-BE49-F238E27FC236}">
                <a16:creationId xmlns:a16="http://schemas.microsoft.com/office/drawing/2014/main" id="{49A342D6-AADC-4802-758E-6E402A131C83}"/>
              </a:ext>
            </a:extLst>
          </p:cNvPr>
          <p:cNvSpPr>
            <a:spLocks noGrp="1"/>
          </p:cNvSpPr>
          <p:nvPr>
            <p:ph idx="1"/>
          </p:nvPr>
        </p:nvSpPr>
        <p:spPr/>
        <p:txBody>
          <a:bodyPr vert="horz" lIns="91440" tIns="45720" rIns="91440" bIns="45720" rtlCol="0" anchor="t">
            <a:normAutofit/>
          </a:bodyPr>
          <a:lstStyle/>
          <a:p>
            <a:r>
              <a:rPr lang="de-DE" dirty="0" err="1"/>
              <a:t>For</a:t>
            </a:r>
            <a:r>
              <a:rPr lang="de-DE" dirty="0"/>
              <a:t> </a:t>
            </a:r>
            <a:r>
              <a:rPr lang="de-DE" i="1" dirty="0"/>
              <a:t>d </a:t>
            </a:r>
            <a:r>
              <a:rPr lang="de-DE" dirty="0" err="1"/>
              <a:t>input</a:t>
            </a:r>
            <a:r>
              <a:rPr lang="de-DE" dirty="0"/>
              <a:t> </a:t>
            </a:r>
            <a:r>
              <a:rPr lang="de-DE" dirty="0" err="1"/>
              <a:t>dimensions</a:t>
            </a:r>
            <a:r>
              <a:rPr lang="de-DE" dirty="0"/>
              <a:t>, and </a:t>
            </a:r>
            <a:r>
              <a:rPr lang="de-DE" i="1" dirty="0"/>
              <a:t>n </a:t>
            </a:r>
            <a:r>
              <a:rPr lang="de-DE" dirty="0" err="1"/>
              <a:t>bins</a:t>
            </a:r>
            <a:r>
              <a:rPr lang="de-DE" dirty="0"/>
              <a:t> per </a:t>
            </a:r>
            <a:r>
              <a:rPr lang="de-DE" dirty="0" err="1"/>
              <a:t>dimension</a:t>
            </a:r>
            <a:r>
              <a:rPr lang="de-DE" dirty="0"/>
              <a:t> </a:t>
            </a:r>
            <a:r>
              <a:rPr lang="de-DE" dirty="0" err="1"/>
              <a:t>the</a:t>
            </a:r>
            <a:r>
              <a:rPr lang="de-DE" dirty="0"/>
              <a:t> </a:t>
            </a:r>
            <a:r>
              <a:rPr lang="de-DE" dirty="0" err="1"/>
              <a:t>memory</a:t>
            </a:r>
            <a:r>
              <a:rPr lang="de-DE" dirty="0"/>
              <a:t> </a:t>
            </a:r>
            <a:r>
              <a:rPr lang="de-DE" dirty="0" err="1"/>
              <a:t>required</a:t>
            </a:r>
            <a:r>
              <a:rPr lang="de-DE" dirty="0"/>
              <a:t> </a:t>
            </a:r>
            <a:r>
              <a:rPr lang="de-DE" dirty="0" err="1"/>
              <a:t>is</a:t>
            </a:r>
            <a:r>
              <a:rPr lang="de-DE" dirty="0"/>
              <a:t> </a:t>
            </a:r>
          </a:p>
          <a:p>
            <a:r>
              <a:rPr lang="de-DE" dirty="0" err="1"/>
              <a:t>Intractable</a:t>
            </a:r>
            <a:r>
              <a:rPr lang="de-DE" dirty="0"/>
              <a:t> in </a:t>
            </a:r>
            <a:r>
              <a:rPr lang="de-DE" dirty="0" err="1"/>
              <a:t>higher</a:t>
            </a:r>
            <a:r>
              <a:rPr lang="de-DE" dirty="0"/>
              <a:t> </a:t>
            </a:r>
            <a:r>
              <a:rPr lang="de-DE" dirty="0" err="1"/>
              <a:t>dimensions</a:t>
            </a:r>
            <a:endParaRPr lang="de-DE" dirty="0"/>
          </a:p>
          <a:p>
            <a:r>
              <a:rPr lang="de-DE" dirty="0" err="1"/>
              <a:t>For</a:t>
            </a:r>
            <a:r>
              <a:rPr lang="de-DE" dirty="0"/>
              <a:t> 3D </a:t>
            </a:r>
            <a:r>
              <a:rPr lang="de-DE" dirty="0" err="1"/>
              <a:t>scenes</a:t>
            </a:r>
            <a:r>
              <a:rPr lang="de-DE" dirty="0"/>
              <a:t>: Lots </a:t>
            </a:r>
            <a:r>
              <a:rPr lang="de-DE" dirty="0" err="1"/>
              <a:t>of</a:t>
            </a:r>
            <a:r>
              <a:rPr lang="de-DE" dirty="0"/>
              <a:t> </a:t>
            </a:r>
            <a:r>
              <a:rPr lang="de-DE" dirty="0" err="1"/>
              <a:t>voxels</a:t>
            </a:r>
            <a:r>
              <a:rPr lang="de-DE" dirty="0"/>
              <a:t> </a:t>
            </a:r>
            <a:r>
              <a:rPr lang="de-DE" dirty="0" err="1"/>
              <a:t>store</a:t>
            </a:r>
            <a:r>
              <a:rPr lang="de-DE" dirty="0"/>
              <a:t> </a:t>
            </a:r>
            <a:r>
              <a:rPr lang="de-DE" dirty="0" err="1"/>
              <a:t>no</a:t>
            </a:r>
            <a:r>
              <a:rPr lang="de-DE" dirty="0"/>
              <a:t> </a:t>
            </a:r>
            <a:r>
              <a:rPr lang="de-DE" dirty="0" err="1"/>
              <a:t>useful</a:t>
            </a:r>
            <a:r>
              <a:rPr lang="de-DE" dirty="0"/>
              <a:t> </a:t>
            </a:r>
            <a:r>
              <a:rPr lang="de-DE" dirty="0" err="1"/>
              <a:t>information</a:t>
            </a:r>
            <a:endParaRPr lang="de-DE" dirty="0"/>
          </a:p>
          <a:p>
            <a:endParaRPr lang="de-DE" dirty="0"/>
          </a:p>
          <a:p>
            <a:r>
              <a:rPr lang="de-DE" dirty="0" err="1"/>
              <a:t>Retains</a:t>
            </a:r>
            <a:r>
              <a:rPr lang="de-DE" dirty="0"/>
              <a:t> </a:t>
            </a:r>
            <a:r>
              <a:rPr lang="de-DE" dirty="0" err="1"/>
              <a:t>locality</a:t>
            </a:r>
            <a:r>
              <a:rPr lang="de-DE" dirty="0"/>
              <a:t> </a:t>
            </a:r>
            <a:r>
              <a:rPr lang="de-DE" dirty="0" err="1"/>
              <a:t>information</a:t>
            </a:r>
            <a:endParaRPr lang="de-DE" dirty="0"/>
          </a:p>
          <a:p>
            <a:r>
              <a:rPr lang="de-DE" dirty="0"/>
              <a:t>Easy </a:t>
            </a:r>
            <a:r>
              <a:rPr lang="de-DE" dirty="0" err="1"/>
              <a:t>to</a:t>
            </a:r>
            <a:r>
              <a:rPr lang="de-DE" dirty="0"/>
              <a:t> </a:t>
            </a:r>
            <a:r>
              <a:rPr lang="de-DE" dirty="0" err="1"/>
              <a:t>extend</a:t>
            </a:r>
            <a:r>
              <a:rPr lang="de-DE" dirty="0"/>
              <a:t> CNNs </a:t>
            </a:r>
            <a:r>
              <a:rPr lang="de-DE" dirty="0" err="1"/>
              <a:t>to</a:t>
            </a:r>
            <a:r>
              <a:rPr lang="de-DE" dirty="0"/>
              <a:t> 3D </a:t>
            </a:r>
            <a:r>
              <a:rPr lang="de-DE" dirty="0" err="1"/>
              <a:t>convolutions</a:t>
            </a:r>
            <a:endParaRPr lang="de-DE"/>
          </a:p>
        </p:txBody>
      </p:sp>
      <p:sp>
        <p:nvSpPr>
          <p:cNvPr id="4" name="Foliennummernplatzhalter 3">
            <a:extLst>
              <a:ext uri="{FF2B5EF4-FFF2-40B4-BE49-F238E27FC236}">
                <a16:creationId xmlns:a16="http://schemas.microsoft.com/office/drawing/2014/main" id="{01A674B2-9D54-C2E6-451A-205DA3AC8116}"/>
              </a:ext>
            </a:extLst>
          </p:cNvPr>
          <p:cNvSpPr>
            <a:spLocks noGrp="1"/>
          </p:cNvSpPr>
          <p:nvPr>
            <p:ph type="sldNum" sz="quarter" idx="12"/>
          </p:nvPr>
        </p:nvSpPr>
        <p:spPr/>
        <p:txBody>
          <a:bodyPr/>
          <a:lstStyle/>
          <a:p>
            <a:fld id="{8A803A37-EECB-FE4B-B36F-12216F01F2EC}" type="slidenum">
              <a:rPr lang="en-US" smtClean="0"/>
              <a:t>21</a:t>
            </a:fld>
            <a:endParaRPr lang="en-US"/>
          </a:p>
        </p:txBody>
      </p:sp>
      <p:pic>
        <p:nvPicPr>
          <p:cNvPr id="5" name="Grafik 4" descr="\mathcal{O}(n^d)">
            <a:extLst>
              <a:ext uri="{FF2B5EF4-FFF2-40B4-BE49-F238E27FC236}">
                <a16:creationId xmlns:a16="http://schemas.microsoft.com/office/drawing/2014/main" id="{918B57B4-991D-5765-4FE0-D6274F173031}"/>
              </a:ext>
            </a:extLst>
          </p:cNvPr>
          <p:cNvPicPr>
            <a:picLocks noChangeAspect="1"/>
          </p:cNvPicPr>
          <p:nvPr/>
        </p:nvPicPr>
        <p:blipFill>
          <a:blip r:embed="rId2"/>
          <a:stretch>
            <a:fillRect/>
          </a:stretch>
        </p:blipFill>
        <p:spPr>
          <a:xfrm>
            <a:off x="4752062" y="1592121"/>
            <a:ext cx="1001031" cy="470964"/>
          </a:xfrm>
          <a:prstGeom prst="rect">
            <a:avLst/>
          </a:prstGeom>
        </p:spPr>
      </p:pic>
    </p:spTree>
    <p:extLst>
      <p:ext uri="{BB962C8B-B14F-4D97-AF65-F5344CB8AC3E}">
        <p14:creationId xmlns:p14="http://schemas.microsoft.com/office/powerpoint/2010/main" val="2518259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F9D25-96CD-F7EC-7AAF-E77061BD311A}"/>
              </a:ext>
            </a:extLst>
          </p:cNvPr>
          <p:cNvSpPr>
            <a:spLocks noGrp="1"/>
          </p:cNvSpPr>
          <p:nvPr>
            <p:ph type="title"/>
          </p:nvPr>
        </p:nvSpPr>
        <p:spPr/>
        <p:txBody>
          <a:bodyPr/>
          <a:lstStyle/>
          <a:p>
            <a:r>
              <a:rPr lang="de-DE" dirty="0" err="1"/>
              <a:t>Octrees</a:t>
            </a:r>
          </a:p>
        </p:txBody>
      </p:sp>
      <p:pic>
        <p:nvPicPr>
          <p:cNvPr id="6" name="Inhaltsplatzhalter 5" descr="Octree Generating Networks: Efficient Convolutional Architectures for  High-resolution 3D Outputs">
            <a:extLst>
              <a:ext uri="{FF2B5EF4-FFF2-40B4-BE49-F238E27FC236}">
                <a16:creationId xmlns:a16="http://schemas.microsoft.com/office/drawing/2014/main" id="{E5C1879C-02F7-B45F-A268-FA09F34ECAE4}"/>
              </a:ext>
            </a:extLst>
          </p:cNvPr>
          <p:cNvPicPr>
            <a:picLocks noGrp="1" noChangeAspect="1"/>
          </p:cNvPicPr>
          <p:nvPr>
            <p:ph idx="1"/>
          </p:nvPr>
        </p:nvPicPr>
        <p:blipFill>
          <a:blip r:embed="rId2"/>
          <a:srcRect l="16611" r="111" b="-264"/>
          <a:stretch>
            <a:fillRect/>
          </a:stretch>
        </p:blipFill>
        <p:spPr>
          <a:xfrm>
            <a:off x="5561245" y="3210392"/>
            <a:ext cx="6160262" cy="3143269"/>
          </a:xfrm>
        </p:spPr>
      </p:pic>
      <p:sp>
        <p:nvSpPr>
          <p:cNvPr id="4" name="Foliennummernplatzhalter 3">
            <a:extLst>
              <a:ext uri="{FF2B5EF4-FFF2-40B4-BE49-F238E27FC236}">
                <a16:creationId xmlns:a16="http://schemas.microsoft.com/office/drawing/2014/main" id="{D05003B6-3807-883C-C22F-764BE310E584}"/>
              </a:ext>
            </a:extLst>
          </p:cNvPr>
          <p:cNvSpPr>
            <a:spLocks noGrp="1"/>
          </p:cNvSpPr>
          <p:nvPr>
            <p:ph type="sldNum" sz="quarter" idx="12"/>
          </p:nvPr>
        </p:nvSpPr>
        <p:spPr/>
        <p:txBody>
          <a:bodyPr/>
          <a:lstStyle/>
          <a:p>
            <a:fld id="{8A803A37-EECB-FE4B-B36F-12216F01F2EC}" type="slidenum">
              <a:rPr lang="en-US" smtClean="0"/>
              <a:t>22</a:t>
            </a:fld>
            <a:endParaRPr lang="en-US"/>
          </a:p>
        </p:txBody>
      </p:sp>
      <p:sp>
        <p:nvSpPr>
          <p:cNvPr id="8" name="Textfeld 7">
            <a:extLst>
              <a:ext uri="{FF2B5EF4-FFF2-40B4-BE49-F238E27FC236}">
                <a16:creationId xmlns:a16="http://schemas.microsoft.com/office/drawing/2014/main" id="{02FA0D1D-77EB-F558-7394-AD2A48F272B2}"/>
              </a:ext>
            </a:extLst>
          </p:cNvPr>
          <p:cNvSpPr txBox="1"/>
          <p:nvPr/>
        </p:nvSpPr>
        <p:spPr>
          <a:xfrm>
            <a:off x="5562044" y="6356985"/>
            <a:ext cx="4675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dirty="0">
                <a:ea typeface="+mn-lt"/>
                <a:cs typeface="+mn-lt"/>
              </a:rPr>
              <a:t>https://lmb.informatik.uni-freiburg.de/people/tatarchm/ogn/</a:t>
            </a:r>
            <a:endParaRPr lang="de-DE" dirty="0"/>
          </a:p>
        </p:txBody>
      </p:sp>
      <p:pic>
        <p:nvPicPr>
          <p:cNvPr id="10" name="Grafik 9" descr="Understanding Octree Construction for Ray Tracing - Genspark">
            <a:extLst>
              <a:ext uri="{FF2B5EF4-FFF2-40B4-BE49-F238E27FC236}">
                <a16:creationId xmlns:a16="http://schemas.microsoft.com/office/drawing/2014/main" id="{A5812CF2-22DF-A2C0-FD3C-4976AF2CA902}"/>
              </a:ext>
            </a:extLst>
          </p:cNvPr>
          <p:cNvPicPr>
            <a:picLocks noChangeAspect="1"/>
          </p:cNvPicPr>
          <p:nvPr/>
        </p:nvPicPr>
        <p:blipFill>
          <a:blip r:embed="rId3"/>
          <a:stretch>
            <a:fillRect/>
          </a:stretch>
        </p:blipFill>
        <p:spPr>
          <a:xfrm>
            <a:off x="258300" y="3210303"/>
            <a:ext cx="5220312" cy="3144282"/>
          </a:xfrm>
          <a:prstGeom prst="rect">
            <a:avLst/>
          </a:prstGeom>
        </p:spPr>
      </p:pic>
      <p:sp>
        <p:nvSpPr>
          <p:cNvPr id="11" name="Textfeld 10">
            <a:extLst>
              <a:ext uri="{FF2B5EF4-FFF2-40B4-BE49-F238E27FC236}">
                <a16:creationId xmlns:a16="http://schemas.microsoft.com/office/drawing/2014/main" id="{06BADF1D-1AC3-F67D-9DBF-6F0D56F536C3}"/>
              </a:ext>
            </a:extLst>
          </p:cNvPr>
          <p:cNvSpPr txBox="1"/>
          <p:nvPr/>
        </p:nvSpPr>
        <p:spPr>
          <a:xfrm>
            <a:off x="255936" y="6356985"/>
            <a:ext cx="4675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dirty="0">
                <a:ea typeface="+mn-lt"/>
                <a:cs typeface="+mn-lt"/>
              </a:rPr>
              <a:t>https://dulalsaurab.github.io/assets/img/octree.png</a:t>
            </a:r>
            <a:endParaRPr lang="de-DE" dirty="0"/>
          </a:p>
        </p:txBody>
      </p:sp>
      <p:sp>
        <p:nvSpPr>
          <p:cNvPr id="5" name="Inhaltsplatzhalter 2">
            <a:extLst>
              <a:ext uri="{FF2B5EF4-FFF2-40B4-BE49-F238E27FC236}">
                <a16:creationId xmlns:a16="http://schemas.microsoft.com/office/drawing/2014/main" id="{A529102B-8C5D-ADA9-9F13-71A46AB800BC}"/>
              </a:ext>
            </a:extLst>
          </p:cNvPr>
          <p:cNvSpPr txBox="1">
            <a:spLocks/>
          </p:cNvSpPr>
          <p:nvPr/>
        </p:nvSpPr>
        <p:spPr>
          <a:xfrm>
            <a:off x="609441" y="1085074"/>
            <a:ext cx="10969943" cy="504109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dirty="0"/>
              <a:t>Divide </a:t>
            </a:r>
            <a:r>
              <a:rPr lang="de-DE" dirty="0" err="1"/>
              <a:t>voxels</a:t>
            </a:r>
            <a:r>
              <a:rPr lang="de-DE" dirty="0"/>
              <a:t> </a:t>
            </a:r>
            <a:r>
              <a:rPr lang="de-DE" dirty="0" err="1"/>
              <a:t>into</a:t>
            </a:r>
            <a:r>
              <a:rPr lang="de-DE" dirty="0"/>
              <a:t> 8 </a:t>
            </a:r>
            <a:r>
              <a:rPr lang="de-DE" dirty="0" err="1"/>
              <a:t>subvoxels</a:t>
            </a:r>
            <a:r>
              <a:rPr lang="de-DE" dirty="0"/>
              <a:t> </a:t>
            </a:r>
            <a:r>
              <a:rPr lang="de-DE" dirty="0" err="1"/>
              <a:t>if</a:t>
            </a:r>
            <a:r>
              <a:rPr lang="de-DE" dirty="0"/>
              <a:t> </a:t>
            </a:r>
            <a:r>
              <a:rPr lang="de-DE" dirty="0" err="1"/>
              <a:t>it</a:t>
            </a:r>
            <a:r>
              <a:rPr lang="de-DE" dirty="0"/>
              <a:t> </a:t>
            </a:r>
            <a:r>
              <a:rPr lang="de-DE" dirty="0" err="1"/>
              <a:t>has</a:t>
            </a:r>
            <a:r>
              <a:rPr lang="de-DE" dirty="0"/>
              <a:t> </a:t>
            </a:r>
            <a:r>
              <a:rPr lang="de-DE" dirty="0" err="1"/>
              <a:t>more</a:t>
            </a:r>
            <a:r>
              <a:rPr lang="de-DE" dirty="0"/>
              <a:t> </a:t>
            </a:r>
            <a:r>
              <a:rPr lang="de-DE" dirty="0" err="1"/>
              <a:t>than</a:t>
            </a:r>
            <a:r>
              <a:rPr lang="de-DE" dirty="0"/>
              <a:t> N </a:t>
            </a:r>
            <a:r>
              <a:rPr lang="de-DE" dirty="0" err="1"/>
              <a:t>points</a:t>
            </a:r>
            <a:r>
              <a:rPr lang="de-DE" dirty="0"/>
              <a:t> in </a:t>
            </a:r>
            <a:r>
              <a:rPr lang="de-DE" dirty="0" err="1"/>
              <a:t>it</a:t>
            </a:r>
          </a:p>
          <a:p>
            <a:r>
              <a:rPr lang="de-DE" dirty="0"/>
              <a:t>Depth </a:t>
            </a:r>
            <a:r>
              <a:rPr lang="de-DE" dirty="0" err="1"/>
              <a:t>of</a:t>
            </a:r>
            <a:r>
              <a:rPr lang="de-DE" dirty="0"/>
              <a:t> </a:t>
            </a:r>
            <a:r>
              <a:rPr lang="de-DE" dirty="0" err="1"/>
              <a:t>octree</a:t>
            </a:r>
            <a:r>
              <a:rPr lang="de-DE" dirty="0"/>
              <a:t> </a:t>
            </a:r>
            <a:r>
              <a:rPr lang="de-DE" dirty="0" err="1"/>
              <a:t>depends</a:t>
            </a:r>
            <a:r>
              <a:rPr lang="de-DE" dirty="0"/>
              <a:t> on </a:t>
            </a:r>
            <a:r>
              <a:rPr lang="de-DE" dirty="0" err="1"/>
              <a:t>desired</a:t>
            </a:r>
            <a:r>
              <a:rPr lang="de-DE" dirty="0"/>
              <a:t> </a:t>
            </a:r>
            <a:r>
              <a:rPr lang="de-DE" dirty="0" err="1"/>
              <a:t>resolution</a:t>
            </a:r>
          </a:p>
        </p:txBody>
      </p:sp>
    </p:spTree>
    <p:extLst>
      <p:ext uri="{BB962C8B-B14F-4D97-AF65-F5344CB8AC3E}">
        <p14:creationId xmlns:p14="http://schemas.microsoft.com/office/powerpoint/2010/main" val="2931494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86F15-5EBB-A7A0-6163-47C976D96802}"/>
              </a:ext>
            </a:extLst>
          </p:cNvPr>
          <p:cNvSpPr>
            <a:spLocks noGrp="1"/>
          </p:cNvSpPr>
          <p:nvPr>
            <p:ph type="title"/>
          </p:nvPr>
        </p:nvSpPr>
        <p:spPr/>
        <p:txBody>
          <a:bodyPr/>
          <a:lstStyle/>
          <a:p>
            <a:r>
              <a:rPr lang="de-DE" dirty="0" err="1"/>
              <a:t>Discussion</a:t>
            </a:r>
            <a:r>
              <a:rPr lang="de-DE" dirty="0"/>
              <a:t> </a:t>
            </a:r>
            <a:r>
              <a:rPr lang="de-DE" dirty="0" err="1"/>
              <a:t>of</a:t>
            </a:r>
            <a:r>
              <a:rPr lang="de-DE" dirty="0"/>
              <a:t> </a:t>
            </a:r>
            <a:r>
              <a:rPr lang="de-DE" dirty="0" err="1"/>
              <a:t>Octrees</a:t>
            </a:r>
          </a:p>
        </p:txBody>
      </p:sp>
      <p:sp>
        <p:nvSpPr>
          <p:cNvPr id="3" name="Inhaltsplatzhalter 2">
            <a:extLst>
              <a:ext uri="{FF2B5EF4-FFF2-40B4-BE49-F238E27FC236}">
                <a16:creationId xmlns:a16="http://schemas.microsoft.com/office/drawing/2014/main" id="{D9BD81A2-9F22-6932-B328-B80EF69ECF7A}"/>
              </a:ext>
            </a:extLst>
          </p:cNvPr>
          <p:cNvSpPr>
            <a:spLocks noGrp="1"/>
          </p:cNvSpPr>
          <p:nvPr>
            <p:ph idx="1"/>
          </p:nvPr>
        </p:nvSpPr>
        <p:spPr>
          <a:xfrm>
            <a:off x="609441" y="1085074"/>
            <a:ext cx="6770613" cy="5041092"/>
          </a:xfrm>
        </p:spPr>
        <p:txBody>
          <a:bodyPr vert="horz" lIns="91440" tIns="45720" rIns="91440" bIns="45720" rtlCol="0" anchor="t">
            <a:normAutofit/>
          </a:bodyPr>
          <a:lstStyle/>
          <a:p>
            <a:r>
              <a:rPr lang="de-DE" dirty="0" err="1"/>
              <a:t>Reduces</a:t>
            </a:r>
            <a:r>
              <a:rPr lang="de-DE" dirty="0"/>
              <a:t> </a:t>
            </a:r>
            <a:r>
              <a:rPr lang="de-DE" dirty="0" err="1"/>
              <a:t>memory</a:t>
            </a:r>
            <a:r>
              <a:rPr lang="de-DE" dirty="0"/>
              <a:t> </a:t>
            </a:r>
            <a:r>
              <a:rPr lang="de-DE" dirty="0" err="1"/>
              <a:t>wasted</a:t>
            </a:r>
            <a:r>
              <a:rPr lang="de-DE" dirty="0"/>
              <a:t> </a:t>
            </a:r>
            <a:r>
              <a:rPr lang="de-DE" dirty="0" err="1"/>
              <a:t>by</a:t>
            </a:r>
            <a:r>
              <a:rPr lang="de-DE" dirty="0"/>
              <a:t>  </a:t>
            </a:r>
            <a:r>
              <a:rPr lang="de-DE" dirty="0" err="1"/>
              <a:t>empty</a:t>
            </a:r>
            <a:r>
              <a:rPr lang="de-DE" dirty="0"/>
              <a:t> </a:t>
            </a:r>
            <a:r>
              <a:rPr lang="de-DE" dirty="0" err="1"/>
              <a:t>space</a:t>
            </a:r>
          </a:p>
          <a:p>
            <a:r>
              <a:rPr lang="de-DE" dirty="0"/>
              <a:t>Still </a:t>
            </a:r>
            <a:r>
              <a:rPr lang="de-DE" dirty="0" err="1"/>
              <a:t>memory</a:t>
            </a:r>
            <a:r>
              <a:rPr lang="de-DE" dirty="0"/>
              <a:t> extensive (</a:t>
            </a:r>
            <a:r>
              <a:rPr lang="de-DE" dirty="0" err="1"/>
              <a:t>depending</a:t>
            </a:r>
            <a:r>
              <a:rPr lang="de-DE" dirty="0"/>
              <a:t> on </a:t>
            </a:r>
            <a:r>
              <a:rPr lang="de-DE" dirty="0" err="1"/>
              <a:t>desired</a:t>
            </a:r>
            <a:r>
              <a:rPr lang="de-DE" dirty="0"/>
              <a:t> </a:t>
            </a:r>
            <a:r>
              <a:rPr lang="de-DE" dirty="0" err="1"/>
              <a:t>resolution</a:t>
            </a:r>
            <a:r>
              <a:rPr lang="de-DE" dirty="0"/>
              <a:t>)</a:t>
            </a:r>
          </a:p>
          <a:p>
            <a:r>
              <a:rPr lang="de-DE" dirty="0"/>
              <a:t>More expensive </a:t>
            </a:r>
            <a:r>
              <a:rPr lang="de-DE" dirty="0" err="1"/>
              <a:t>to</a:t>
            </a:r>
            <a:r>
              <a:rPr lang="de-DE" dirty="0"/>
              <a:t> </a:t>
            </a:r>
            <a:r>
              <a:rPr lang="de-DE" dirty="0" err="1"/>
              <a:t>construct</a:t>
            </a:r>
            <a:endParaRPr lang="de-DE" dirty="0"/>
          </a:p>
          <a:p>
            <a:r>
              <a:rPr lang="de-DE" dirty="0"/>
              <a:t>Sub-division </a:t>
            </a:r>
            <a:r>
              <a:rPr lang="de-DE" dirty="0" err="1"/>
              <a:t>is</a:t>
            </a:r>
            <a:r>
              <a:rPr lang="de-DE" dirty="0"/>
              <a:t> not </a:t>
            </a:r>
            <a:r>
              <a:rPr lang="de-DE" dirty="0" err="1"/>
              <a:t>differentiable</a:t>
            </a:r>
            <a:endParaRPr lang="de-DE"/>
          </a:p>
          <a:p>
            <a:r>
              <a:rPr lang="de-DE" dirty="0" err="1"/>
              <a:t>To</a:t>
            </a:r>
            <a:r>
              <a:rPr lang="de-DE" dirty="0"/>
              <a:t> sample a </a:t>
            </a:r>
            <a:r>
              <a:rPr lang="de-DE" dirty="0" err="1"/>
              <a:t>point</a:t>
            </a:r>
            <a:r>
              <a:rPr lang="de-DE" dirty="0"/>
              <a:t>, </a:t>
            </a:r>
            <a:r>
              <a:rPr lang="de-DE" dirty="0" err="1"/>
              <a:t>have</a:t>
            </a:r>
            <a:r>
              <a:rPr lang="de-DE" dirty="0"/>
              <a:t> </a:t>
            </a:r>
            <a:r>
              <a:rPr lang="de-DE" dirty="0" err="1"/>
              <a:t>to</a:t>
            </a:r>
            <a:r>
              <a:rPr lang="de-DE" dirty="0"/>
              <a:t> traverse </a:t>
            </a:r>
            <a:r>
              <a:rPr lang="de-DE" dirty="0" err="1"/>
              <a:t>hierarchy</a:t>
            </a:r>
            <a:endParaRPr lang="de-DE" dirty="0"/>
          </a:p>
        </p:txBody>
      </p:sp>
      <p:sp>
        <p:nvSpPr>
          <p:cNvPr id="4" name="Foliennummernplatzhalter 3">
            <a:extLst>
              <a:ext uri="{FF2B5EF4-FFF2-40B4-BE49-F238E27FC236}">
                <a16:creationId xmlns:a16="http://schemas.microsoft.com/office/drawing/2014/main" id="{AEB48D79-AB22-6478-951A-F7967B195F31}"/>
              </a:ext>
            </a:extLst>
          </p:cNvPr>
          <p:cNvSpPr>
            <a:spLocks noGrp="1"/>
          </p:cNvSpPr>
          <p:nvPr>
            <p:ph type="sldNum" sz="quarter" idx="12"/>
          </p:nvPr>
        </p:nvSpPr>
        <p:spPr/>
        <p:txBody>
          <a:bodyPr/>
          <a:lstStyle/>
          <a:p>
            <a:fld id="{8A803A37-EECB-FE4B-B36F-12216F01F2EC}" type="slidenum">
              <a:rPr lang="en-US" smtClean="0"/>
              <a:t>23</a:t>
            </a:fld>
            <a:endParaRPr lang="en-US"/>
          </a:p>
        </p:txBody>
      </p:sp>
      <p:pic>
        <p:nvPicPr>
          <p:cNvPr id="5" name="Grafik 4" descr="Ein Bild, das Entwurf, Zeichnung, Kinderkunst, Tierfigur enthält.&#10;&#10;KI-generierte Inhalte können fehlerhaft sein.">
            <a:extLst>
              <a:ext uri="{FF2B5EF4-FFF2-40B4-BE49-F238E27FC236}">
                <a16:creationId xmlns:a16="http://schemas.microsoft.com/office/drawing/2014/main" id="{55767A9C-67A9-654F-4DAF-5B16B00472C0}"/>
              </a:ext>
            </a:extLst>
          </p:cNvPr>
          <p:cNvPicPr>
            <a:picLocks noChangeAspect="1"/>
          </p:cNvPicPr>
          <p:nvPr/>
        </p:nvPicPr>
        <p:blipFill>
          <a:blip r:embed="rId2"/>
          <a:srcRect l="27410" r="116" b="-233"/>
          <a:stretch>
            <a:fillRect/>
          </a:stretch>
        </p:blipFill>
        <p:spPr>
          <a:xfrm>
            <a:off x="7378800" y="1330037"/>
            <a:ext cx="4474868" cy="3092038"/>
          </a:xfrm>
          <a:prstGeom prst="rect">
            <a:avLst/>
          </a:prstGeom>
        </p:spPr>
      </p:pic>
      <p:sp>
        <p:nvSpPr>
          <p:cNvPr id="7" name="Textfeld 6">
            <a:extLst>
              <a:ext uri="{FF2B5EF4-FFF2-40B4-BE49-F238E27FC236}">
                <a16:creationId xmlns:a16="http://schemas.microsoft.com/office/drawing/2014/main" id="{2041DD13-816C-ABCA-58A5-24EB1088EDFC}"/>
              </a:ext>
            </a:extLst>
          </p:cNvPr>
          <p:cNvSpPr txBox="1"/>
          <p:nvPr/>
        </p:nvSpPr>
        <p:spPr>
          <a:xfrm>
            <a:off x="7513240" y="4425255"/>
            <a:ext cx="4675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dirty="0">
                <a:ea typeface="+mn-lt"/>
                <a:cs typeface="+mn-lt"/>
              </a:rPr>
              <a:t>https://doc.cgal.org/latest/Orthtree/index.html</a:t>
            </a:r>
            <a:endParaRPr lang="de-DE" dirty="0">
              <a:ea typeface="+mn-lt"/>
              <a:cs typeface="+mn-lt"/>
            </a:endParaRPr>
          </a:p>
        </p:txBody>
      </p:sp>
    </p:spTree>
    <p:extLst>
      <p:ext uri="{BB962C8B-B14F-4D97-AF65-F5344CB8AC3E}">
        <p14:creationId xmlns:p14="http://schemas.microsoft.com/office/powerpoint/2010/main" val="2266910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5E21B-0D31-166B-EB03-3460DF9A4F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B74AF4-271D-2762-5BC3-2DF9235C9019}"/>
              </a:ext>
            </a:extLst>
          </p:cNvPr>
          <p:cNvSpPr>
            <a:spLocks noGrp="1"/>
          </p:cNvSpPr>
          <p:nvPr>
            <p:ph type="title"/>
          </p:nvPr>
        </p:nvSpPr>
        <p:spPr/>
        <p:txBody>
          <a:bodyPr/>
          <a:lstStyle/>
          <a:p>
            <a:r>
              <a:rPr lang="de-DE" dirty="0" err="1"/>
              <a:t>Parameterizing</a:t>
            </a:r>
            <a:r>
              <a:rPr lang="de-DE" dirty="0"/>
              <a:t> Fields</a:t>
            </a:r>
          </a:p>
        </p:txBody>
      </p:sp>
      <p:sp>
        <p:nvSpPr>
          <p:cNvPr id="4" name="Foliennummernplatzhalter 3">
            <a:extLst>
              <a:ext uri="{FF2B5EF4-FFF2-40B4-BE49-F238E27FC236}">
                <a16:creationId xmlns:a16="http://schemas.microsoft.com/office/drawing/2014/main" id="{F9775E2E-A445-6518-6D71-47CC2AEC9E19}"/>
              </a:ext>
            </a:extLst>
          </p:cNvPr>
          <p:cNvSpPr>
            <a:spLocks noGrp="1"/>
          </p:cNvSpPr>
          <p:nvPr>
            <p:ph type="sldNum" sz="quarter" idx="12"/>
          </p:nvPr>
        </p:nvSpPr>
        <p:spPr/>
        <p:txBody>
          <a:bodyPr/>
          <a:lstStyle/>
          <a:p>
            <a:fld id="{8A803A37-EECB-FE4B-B36F-12216F01F2EC}" type="slidenum">
              <a:rPr lang="en-US" smtClean="0"/>
              <a:t>24</a:t>
            </a:fld>
            <a:endParaRPr lang="en-US"/>
          </a:p>
        </p:txBody>
      </p:sp>
      <p:pic>
        <p:nvPicPr>
          <p:cNvPr id="5" name="Grafik 4" descr="Ein Bild, das Entwurf, Zeichnung, Hase Kaninchen, Kunst enthält.&#10;&#10;KI-generierte Inhalte können fehlerhaft sein.">
            <a:extLst>
              <a:ext uri="{FF2B5EF4-FFF2-40B4-BE49-F238E27FC236}">
                <a16:creationId xmlns:a16="http://schemas.microsoft.com/office/drawing/2014/main" id="{E0216718-8E70-0458-44D8-0AE7DF9A602E}"/>
              </a:ext>
            </a:extLst>
          </p:cNvPr>
          <p:cNvPicPr>
            <a:picLocks noChangeAspect="1"/>
          </p:cNvPicPr>
          <p:nvPr/>
        </p:nvPicPr>
        <p:blipFill>
          <a:blip r:embed="rId2"/>
          <a:srcRect l="1480" t="2305" r="-1480" b="-532"/>
          <a:stretch>
            <a:fillRect/>
          </a:stretch>
        </p:blipFill>
        <p:spPr>
          <a:xfrm>
            <a:off x="610191" y="1042205"/>
            <a:ext cx="1958647" cy="2293206"/>
          </a:xfrm>
          <a:prstGeom prst="rect">
            <a:avLst/>
          </a:prstGeom>
        </p:spPr>
      </p:pic>
      <p:pic>
        <p:nvPicPr>
          <p:cNvPr id="6" name="Grafik 5" descr="Octree for Voxel Outlines of a Triangular Mesh – Martin Cavarga">
            <a:extLst>
              <a:ext uri="{FF2B5EF4-FFF2-40B4-BE49-F238E27FC236}">
                <a16:creationId xmlns:a16="http://schemas.microsoft.com/office/drawing/2014/main" id="{5102FD57-2E06-BB52-C30C-8A599583C96F}"/>
              </a:ext>
            </a:extLst>
          </p:cNvPr>
          <p:cNvPicPr>
            <a:picLocks noChangeAspect="1"/>
          </p:cNvPicPr>
          <p:nvPr/>
        </p:nvPicPr>
        <p:blipFill>
          <a:blip r:embed="rId3"/>
          <a:stretch>
            <a:fillRect/>
          </a:stretch>
        </p:blipFill>
        <p:spPr>
          <a:xfrm>
            <a:off x="1451004" y="3430147"/>
            <a:ext cx="2743199" cy="2558561"/>
          </a:xfrm>
          <a:prstGeom prst="rect">
            <a:avLst/>
          </a:prstGeom>
        </p:spPr>
      </p:pic>
      <p:sp>
        <p:nvSpPr>
          <p:cNvPr id="3" name="Textfeld 2">
            <a:extLst>
              <a:ext uri="{FF2B5EF4-FFF2-40B4-BE49-F238E27FC236}">
                <a16:creationId xmlns:a16="http://schemas.microsoft.com/office/drawing/2014/main" id="{222C2A68-1947-C1FE-8388-27FF68D527DF}"/>
              </a:ext>
            </a:extLst>
          </p:cNvPr>
          <p:cNvSpPr txBox="1"/>
          <p:nvPr/>
        </p:nvSpPr>
        <p:spPr>
          <a:xfrm>
            <a:off x="333092"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Discrete</a:t>
            </a:r>
          </a:p>
        </p:txBody>
      </p:sp>
      <p:pic>
        <p:nvPicPr>
          <p:cNvPr id="7" name="Grafik 6" descr="Ein Bild, das Reihe, Design, Typografie enthält.&#10;&#10;KI-generierte Inhalte können fehlerhaft sein.">
            <a:extLst>
              <a:ext uri="{FF2B5EF4-FFF2-40B4-BE49-F238E27FC236}">
                <a16:creationId xmlns:a16="http://schemas.microsoft.com/office/drawing/2014/main" id="{DA3EA9FA-2112-E160-4B9F-FDB058A98E41}"/>
              </a:ext>
            </a:extLst>
          </p:cNvPr>
          <p:cNvPicPr>
            <a:picLocks noChangeAspect="1"/>
          </p:cNvPicPr>
          <p:nvPr/>
        </p:nvPicPr>
        <p:blipFill>
          <a:blip r:embed="rId4"/>
          <a:stretch>
            <a:fillRect/>
          </a:stretch>
        </p:blipFill>
        <p:spPr>
          <a:xfrm>
            <a:off x="5488520" y="1283822"/>
            <a:ext cx="1562070" cy="1474755"/>
          </a:xfrm>
          <a:prstGeom prst="rect">
            <a:avLst/>
          </a:prstGeom>
        </p:spPr>
      </p:pic>
      <p:pic>
        <p:nvPicPr>
          <p:cNvPr id="8" name="Grafik 7" descr="Ein Bild, das Diagramm, Kreis, Reihe, Design enthält.&#10;&#10;KI-generierte Inhalte können fehlerhaft sein.">
            <a:extLst>
              <a:ext uri="{FF2B5EF4-FFF2-40B4-BE49-F238E27FC236}">
                <a16:creationId xmlns:a16="http://schemas.microsoft.com/office/drawing/2014/main" id="{DF94C020-3A3B-52FC-49E1-DD7990175FFF}"/>
              </a:ext>
            </a:extLst>
          </p:cNvPr>
          <p:cNvPicPr>
            <a:picLocks noChangeAspect="1"/>
          </p:cNvPicPr>
          <p:nvPr/>
        </p:nvPicPr>
        <p:blipFill>
          <a:blip r:embed="rId5"/>
          <a:stretch>
            <a:fillRect/>
          </a:stretch>
        </p:blipFill>
        <p:spPr>
          <a:xfrm>
            <a:off x="5480779" y="3935376"/>
            <a:ext cx="1624479" cy="1548107"/>
          </a:xfrm>
          <a:prstGeom prst="rect">
            <a:avLst/>
          </a:prstGeom>
        </p:spPr>
      </p:pic>
      <p:sp>
        <p:nvSpPr>
          <p:cNvPr id="10" name="Pfeil: nach unten 9">
            <a:extLst>
              <a:ext uri="{FF2B5EF4-FFF2-40B4-BE49-F238E27FC236}">
                <a16:creationId xmlns:a16="http://schemas.microsoft.com/office/drawing/2014/main" id="{31F9CD07-45AA-EF48-9F0A-12ABA059CDF8}"/>
              </a:ext>
            </a:extLst>
          </p:cNvPr>
          <p:cNvSpPr/>
          <p:nvPr/>
        </p:nvSpPr>
        <p:spPr>
          <a:xfrm>
            <a:off x="6088833" y="2941890"/>
            <a:ext cx="377361" cy="6029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9F8EC4C-B7A6-75F6-7D92-8FCAC726AAF8}"/>
              </a:ext>
            </a:extLst>
          </p:cNvPr>
          <p:cNvSpPr txBox="1"/>
          <p:nvPr/>
        </p:nvSpPr>
        <p:spPr>
          <a:xfrm>
            <a:off x="4214961"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Neural</a:t>
            </a:r>
          </a:p>
        </p:txBody>
      </p:sp>
      <p:pic>
        <p:nvPicPr>
          <p:cNvPr id="12" name="Grafik 11" descr="Ein Bild, das Text, Diagramm, Reihe, Schrift enthält.&#10;&#10;KI-generierte Inhalte können fehlerhaft sein.">
            <a:extLst>
              <a:ext uri="{FF2B5EF4-FFF2-40B4-BE49-F238E27FC236}">
                <a16:creationId xmlns:a16="http://schemas.microsoft.com/office/drawing/2014/main" id="{7D94B985-D4D4-0E71-2232-4FE983BAB772}"/>
              </a:ext>
            </a:extLst>
          </p:cNvPr>
          <p:cNvPicPr>
            <a:picLocks noChangeAspect="1"/>
          </p:cNvPicPr>
          <p:nvPr/>
        </p:nvPicPr>
        <p:blipFill>
          <a:blip r:embed="rId6"/>
          <a:stretch>
            <a:fillRect/>
          </a:stretch>
        </p:blipFill>
        <p:spPr>
          <a:xfrm>
            <a:off x="8448189" y="3835391"/>
            <a:ext cx="3413274" cy="1748075"/>
          </a:xfrm>
          <a:prstGeom prst="rect">
            <a:avLst/>
          </a:prstGeom>
        </p:spPr>
      </p:pic>
      <p:pic>
        <p:nvPicPr>
          <p:cNvPr id="13" name="Grafik 12" descr="Ein Bild, das Text, Diagramm, Reihe, Screenshot enthält.&#10;&#10;KI-generierte Inhalte können fehlerhaft sein.">
            <a:extLst>
              <a:ext uri="{FF2B5EF4-FFF2-40B4-BE49-F238E27FC236}">
                <a16:creationId xmlns:a16="http://schemas.microsoft.com/office/drawing/2014/main" id="{4FBBEE22-8C76-FAB3-9ECE-07C2899FEB99}"/>
              </a:ext>
            </a:extLst>
          </p:cNvPr>
          <p:cNvPicPr>
            <a:picLocks noChangeAspect="1"/>
          </p:cNvPicPr>
          <p:nvPr/>
        </p:nvPicPr>
        <p:blipFill>
          <a:blip r:embed="rId7"/>
          <a:stretch>
            <a:fillRect/>
          </a:stretch>
        </p:blipFill>
        <p:spPr>
          <a:xfrm>
            <a:off x="8532554" y="1722810"/>
            <a:ext cx="3217725" cy="1615758"/>
          </a:xfrm>
          <a:prstGeom prst="rect">
            <a:avLst/>
          </a:prstGeom>
        </p:spPr>
      </p:pic>
      <p:sp>
        <p:nvSpPr>
          <p:cNvPr id="14" name="Textfeld 13">
            <a:extLst>
              <a:ext uri="{FF2B5EF4-FFF2-40B4-BE49-F238E27FC236}">
                <a16:creationId xmlns:a16="http://schemas.microsoft.com/office/drawing/2014/main" id="{70BEA5B5-8B28-052B-F4D9-BBF4999DB97A}"/>
              </a:ext>
            </a:extLst>
          </p:cNvPr>
          <p:cNvSpPr txBox="1"/>
          <p:nvPr/>
        </p:nvSpPr>
        <p:spPr>
          <a:xfrm>
            <a:off x="8076304"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a:latin typeface="Arial"/>
                <a:cs typeface="Arial"/>
              </a:rPr>
              <a:t>Hybrid</a:t>
            </a:r>
            <a:endParaRPr lang="de-DE" dirty="0"/>
          </a:p>
        </p:txBody>
      </p:sp>
      <p:sp>
        <p:nvSpPr>
          <p:cNvPr id="9" name="Rechteck: abgerundete Ecken 8">
            <a:extLst>
              <a:ext uri="{FF2B5EF4-FFF2-40B4-BE49-F238E27FC236}">
                <a16:creationId xmlns:a16="http://schemas.microsoft.com/office/drawing/2014/main" id="{C625B4BB-F469-8B54-D6F1-2BA450496590}"/>
              </a:ext>
            </a:extLst>
          </p:cNvPr>
          <p:cNvSpPr/>
          <p:nvPr/>
        </p:nvSpPr>
        <p:spPr>
          <a:xfrm>
            <a:off x="4282897" y="947247"/>
            <a:ext cx="4092345" cy="5774665"/>
          </a:xfrm>
          <a:prstGeom prst="roundRect">
            <a:avLst/>
          </a:prstGeom>
          <a:no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5159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95325-A36C-C734-1A24-3AA452B5B013}"/>
              </a:ext>
            </a:extLst>
          </p:cNvPr>
          <p:cNvSpPr>
            <a:spLocks noGrp="1"/>
          </p:cNvSpPr>
          <p:nvPr>
            <p:ph type="title"/>
          </p:nvPr>
        </p:nvSpPr>
        <p:spPr/>
        <p:txBody>
          <a:bodyPr/>
          <a:lstStyle/>
          <a:p>
            <a:r>
              <a:rPr lang="de-DE" dirty="0" err="1"/>
              <a:t>Neural</a:t>
            </a:r>
            <a:r>
              <a:rPr lang="de-DE" dirty="0"/>
              <a:t> Fields</a:t>
            </a:r>
          </a:p>
        </p:txBody>
      </p:sp>
      <p:sp>
        <p:nvSpPr>
          <p:cNvPr id="4" name="Foliennummernplatzhalter 3">
            <a:extLst>
              <a:ext uri="{FF2B5EF4-FFF2-40B4-BE49-F238E27FC236}">
                <a16:creationId xmlns:a16="http://schemas.microsoft.com/office/drawing/2014/main" id="{D133FBB3-C677-E3A6-33C0-83E3A7C60483}"/>
              </a:ext>
            </a:extLst>
          </p:cNvPr>
          <p:cNvSpPr>
            <a:spLocks noGrp="1"/>
          </p:cNvSpPr>
          <p:nvPr>
            <p:ph type="sldNum" sz="quarter" idx="12"/>
          </p:nvPr>
        </p:nvSpPr>
        <p:spPr/>
        <p:txBody>
          <a:bodyPr/>
          <a:lstStyle/>
          <a:p>
            <a:fld id="{8A803A37-EECB-FE4B-B36F-12216F01F2EC}" type="slidenum">
              <a:rPr lang="en-US" smtClean="0"/>
              <a:t>25</a:t>
            </a:fld>
            <a:endParaRPr lang="en-US"/>
          </a:p>
        </p:txBody>
      </p:sp>
      <p:grpSp>
        <p:nvGrpSpPr>
          <p:cNvPr id="21" name="Gruppieren 20">
            <a:extLst>
              <a:ext uri="{FF2B5EF4-FFF2-40B4-BE49-F238E27FC236}">
                <a16:creationId xmlns:a16="http://schemas.microsoft.com/office/drawing/2014/main" id="{BA8BBE19-2501-FAE8-1809-52B2625A0843}"/>
              </a:ext>
            </a:extLst>
          </p:cNvPr>
          <p:cNvGrpSpPr/>
          <p:nvPr/>
        </p:nvGrpSpPr>
        <p:grpSpPr>
          <a:xfrm>
            <a:off x="559986" y="1991870"/>
            <a:ext cx="12001075" cy="3657520"/>
            <a:chOff x="1463100" y="1569339"/>
            <a:chExt cx="7106528" cy="2165386"/>
          </a:xfrm>
        </p:grpSpPr>
        <p:grpSp>
          <p:nvGrpSpPr>
            <p:cNvPr id="5" name="Group 4">
              <a:extLst>
                <a:ext uri="{FF2B5EF4-FFF2-40B4-BE49-F238E27FC236}">
                  <a16:creationId xmlns:a16="http://schemas.microsoft.com/office/drawing/2014/main" id="{C45C003C-D692-429B-819C-7E26FDB97ED1}"/>
                </a:ext>
              </a:extLst>
            </p:cNvPr>
            <p:cNvGrpSpPr/>
            <p:nvPr/>
          </p:nvGrpSpPr>
          <p:grpSpPr>
            <a:xfrm>
              <a:off x="5746183" y="1569339"/>
              <a:ext cx="2823445" cy="1971968"/>
              <a:chOff x="5876197" y="334249"/>
              <a:chExt cx="2823445" cy="1971968"/>
            </a:xfrm>
          </p:grpSpPr>
          <p:pic>
            <p:nvPicPr>
              <p:cNvPr id="18" name="Picture 4" descr="Diagram, icon&#10;&#10;Description automatically generated">
                <a:extLst>
                  <a:ext uri="{FF2B5EF4-FFF2-40B4-BE49-F238E27FC236}">
                    <a16:creationId xmlns:a16="http://schemas.microsoft.com/office/drawing/2014/main" id="{3C76F990-3D16-4EAB-AB0D-8FD1370E925E}"/>
                  </a:ext>
                </a:extLst>
              </p:cNvPr>
              <p:cNvPicPr>
                <a:picLocks noChangeAspect="1"/>
              </p:cNvPicPr>
              <p:nvPr/>
            </p:nvPicPr>
            <p:blipFill>
              <a:blip r:embed="rId3"/>
              <a:stretch>
                <a:fillRect/>
              </a:stretch>
            </p:blipFill>
            <p:spPr>
              <a:xfrm>
                <a:off x="5885838" y="334249"/>
                <a:ext cx="2597575" cy="1728308"/>
              </a:xfrm>
              <a:prstGeom prst="rect">
                <a:avLst/>
              </a:prstGeom>
            </p:spPr>
          </p:pic>
          <p:sp>
            <p:nvSpPr>
              <p:cNvPr id="19" name="TextBox 21">
                <a:extLst>
                  <a:ext uri="{FF2B5EF4-FFF2-40B4-BE49-F238E27FC236}">
                    <a16:creationId xmlns:a16="http://schemas.microsoft.com/office/drawing/2014/main" id="{4B00F5F7-8E1C-466E-8C52-66AC46296A0E}"/>
                  </a:ext>
                </a:extLst>
              </p:cNvPr>
              <p:cNvSpPr txBox="1"/>
              <p:nvPr/>
            </p:nvSpPr>
            <p:spPr>
              <a:xfrm>
                <a:off x="5876197" y="2029218"/>
                <a:ext cx="2823445"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mj-lt"/>
                    <a:cs typeface="Calibri"/>
                  </a:rPr>
                  <a:t>Signed Distance Function (SDF)</a:t>
                </a:r>
              </a:p>
            </p:txBody>
          </p:sp>
        </p:grpSp>
        <p:grpSp>
          <p:nvGrpSpPr>
            <p:cNvPr id="6" name="Group 89">
              <a:extLst>
                <a:ext uri="{FF2B5EF4-FFF2-40B4-BE49-F238E27FC236}">
                  <a16:creationId xmlns:a16="http://schemas.microsoft.com/office/drawing/2014/main" id="{B62B21D0-CB63-40AA-8C15-4A945C643F6D}"/>
                </a:ext>
              </a:extLst>
            </p:cNvPr>
            <p:cNvGrpSpPr/>
            <p:nvPr/>
          </p:nvGrpSpPr>
          <p:grpSpPr>
            <a:xfrm>
              <a:off x="3523961" y="1974215"/>
              <a:ext cx="1665383" cy="1347054"/>
              <a:chOff x="3653975" y="739125"/>
              <a:chExt cx="1665383" cy="1347054"/>
            </a:xfrm>
          </p:grpSpPr>
          <p:pic>
            <p:nvPicPr>
              <p:cNvPr id="16" name="Picture 92" descr="Icon&#10;&#10;Description automatically generated">
                <a:extLst>
                  <a:ext uri="{FF2B5EF4-FFF2-40B4-BE49-F238E27FC236}">
                    <a16:creationId xmlns:a16="http://schemas.microsoft.com/office/drawing/2014/main" id="{16EBBC6E-85DD-466E-9C49-BA445845CAFE}"/>
                  </a:ext>
                </a:extLst>
              </p:cNvPr>
              <p:cNvPicPr>
                <a:picLocks noChangeAspect="1"/>
              </p:cNvPicPr>
              <p:nvPr/>
            </p:nvPicPr>
            <p:blipFill rotWithShape="1">
              <a:blip r:embed="rId4"/>
              <a:srcRect l="5298" r="59531"/>
              <a:stretch/>
            </p:blipFill>
            <p:spPr>
              <a:xfrm>
                <a:off x="3856103" y="1009598"/>
                <a:ext cx="1188818" cy="1076581"/>
              </a:xfrm>
              <a:prstGeom prst="rect">
                <a:avLst/>
              </a:prstGeom>
            </p:spPr>
          </p:pic>
          <mc:AlternateContent xmlns:mc="http://schemas.openxmlformats.org/markup-compatibility/2006" xmlns:a14="http://schemas.microsoft.com/office/drawing/2010/main">
            <mc:Choice Requires="a14">
              <p:sp>
                <p:nvSpPr>
                  <p:cNvPr id="17" name="TextBox 91">
                    <a:extLst>
                      <a:ext uri="{FF2B5EF4-FFF2-40B4-BE49-F238E27FC236}">
                        <a16:creationId xmlns:a16="http://schemas.microsoft.com/office/drawing/2014/main" id="{EB02E1D3-ABEB-4B10-AC96-EA7A1D77434F}"/>
                      </a:ext>
                    </a:extLst>
                  </p:cNvPr>
                  <p:cNvSpPr txBox="1"/>
                  <p:nvPr/>
                </p:nvSpPr>
                <p:spPr>
                  <a:xfrm>
                    <a:off x="3653975" y="739125"/>
                    <a:ext cx="1665383"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ℝ</m:t>
                          </m:r>
                        </m:oMath>
                      </m:oMathPara>
                    </a14:m>
                    <a:endParaRPr lang="en-US"/>
                  </a:p>
                </p:txBody>
              </p:sp>
            </mc:Choice>
            <mc:Fallback xmlns="">
              <p:sp>
                <p:nvSpPr>
                  <p:cNvPr id="17" name="TextBox 91">
                    <a:extLst>
                      <a:ext uri="{FF2B5EF4-FFF2-40B4-BE49-F238E27FC236}">
                        <a16:creationId xmlns:a16="http://schemas.microsoft.com/office/drawing/2014/main" id="{EB02E1D3-ABEB-4B10-AC96-EA7A1D77434F}"/>
                      </a:ext>
                    </a:extLst>
                  </p:cNvPr>
                  <p:cNvSpPr txBox="1">
                    <a:spLocks noRot="1" noChangeAspect="1" noMove="1" noResize="1" noEditPoints="1" noAdjustHandles="1" noChangeArrowheads="1" noChangeShapeType="1" noTextEdit="1"/>
                  </p:cNvSpPr>
                  <p:nvPr/>
                </p:nvSpPr>
                <p:spPr>
                  <a:xfrm>
                    <a:off x="3653975" y="739125"/>
                    <a:ext cx="1665383" cy="307777"/>
                  </a:xfrm>
                  <a:prstGeom prst="rect">
                    <a:avLst/>
                  </a:prstGeom>
                  <a:blipFill>
                    <a:blip r:embed="rId5"/>
                    <a:stretch>
                      <a:fillRect/>
                    </a:stretch>
                  </a:blipFill>
                </p:spPr>
                <p:txBody>
                  <a:bodyPr/>
                  <a:lstStyle/>
                  <a:p>
                    <a:r>
                      <a:rPr lang="de-DE">
                        <a:noFill/>
                      </a:rPr>
                      <a:t> </a:t>
                    </a:r>
                  </a:p>
                </p:txBody>
              </p:sp>
            </mc:Fallback>
          </mc:AlternateContent>
        </p:grpSp>
        <p:grpSp>
          <p:nvGrpSpPr>
            <p:cNvPr id="7" name="Group 94">
              <a:extLst>
                <a:ext uri="{FF2B5EF4-FFF2-40B4-BE49-F238E27FC236}">
                  <a16:creationId xmlns:a16="http://schemas.microsoft.com/office/drawing/2014/main" id="{F3B4B367-0786-4A92-989F-B7CFF67AE22D}"/>
                </a:ext>
              </a:extLst>
            </p:cNvPr>
            <p:cNvGrpSpPr/>
            <p:nvPr/>
          </p:nvGrpSpPr>
          <p:grpSpPr>
            <a:xfrm>
              <a:off x="1657099" y="2281992"/>
              <a:ext cx="1520361" cy="1081437"/>
              <a:chOff x="1659135" y="1046902"/>
              <a:chExt cx="1035845" cy="736800"/>
            </a:xfrm>
          </p:grpSpPr>
          <p:grpSp>
            <p:nvGrpSpPr>
              <p:cNvPr id="11" name="Group 95">
                <a:extLst>
                  <a:ext uri="{FF2B5EF4-FFF2-40B4-BE49-F238E27FC236}">
                    <a16:creationId xmlns:a16="http://schemas.microsoft.com/office/drawing/2014/main" id="{BFB140E0-58EE-416A-BD55-F79AD0FACFE2}"/>
                  </a:ext>
                </a:extLst>
              </p:cNvPr>
              <p:cNvGrpSpPr/>
              <p:nvPr/>
            </p:nvGrpSpPr>
            <p:grpSpPr>
              <a:xfrm>
                <a:off x="1659135" y="1046902"/>
                <a:ext cx="1035845" cy="736800"/>
                <a:chOff x="1385531" y="1046902"/>
                <a:chExt cx="1035845" cy="918100"/>
              </a:xfrm>
            </p:grpSpPr>
            <p:cxnSp>
              <p:nvCxnSpPr>
                <p:cNvPr id="14" name="Straight Arrow Connector 98">
                  <a:extLst>
                    <a:ext uri="{FF2B5EF4-FFF2-40B4-BE49-F238E27FC236}">
                      <a16:creationId xmlns:a16="http://schemas.microsoft.com/office/drawing/2014/main" id="{ED5F70C9-E4B7-4AC2-B96D-2BC3CF18FA02}"/>
                    </a:ext>
                  </a:extLst>
                </p:cNvPr>
                <p:cNvCxnSpPr>
                  <a:cxnSpLocks/>
                </p:cNvCxnSpPr>
                <p:nvPr/>
              </p:nvCxnSpPr>
              <p:spPr>
                <a:xfrm flipV="1">
                  <a:off x="1573651" y="1046902"/>
                  <a:ext cx="0" cy="9181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99">
                  <a:extLst>
                    <a:ext uri="{FF2B5EF4-FFF2-40B4-BE49-F238E27FC236}">
                      <a16:creationId xmlns:a16="http://schemas.microsoft.com/office/drawing/2014/main" id="{B970F90B-A16D-4B98-AF4B-BCBC2CA1951E}"/>
                    </a:ext>
                  </a:extLst>
                </p:cNvPr>
                <p:cNvCxnSpPr>
                  <a:cxnSpLocks/>
                </p:cNvCxnSpPr>
                <p:nvPr/>
              </p:nvCxnSpPr>
              <p:spPr>
                <a:xfrm>
                  <a:off x="1385531" y="1786644"/>
                  <a:ext cx="103584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2" name="Oval 96">
                <a:extLst>
                  <a:ext uri="{FF2B5EF4-FFF2-40B4-BE49-F238E27FC236}">
                    <a16:creationId xmlns:a16="http://schemas.microsoft.com/office/drawing/2014/main" id="{08AC7214-68CC-419A-8277-02CD5091B35E}"/>
                  </a:ext>
                </a:extLst>
              </p:cNvPr>
              <p:cNvSpPr/>
              <p:nvPr/>
            </p:nvSpPr>
            <p:spPr>
              <a:xfrm>
                <a:off x="1776499" y="141530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3" name="TextBox 97">
                <a:extLst>
                  <a:ext uri="{FF2B5EF4-FFF2-40B4-BE49-F238E27FC236}">
                    <a16:creationId xmlns:a16="http://schemas.microsoft.com/office/drawing/2014/main" id="{8A7B27BE-C828-4AD3-8359-77F869D70A23}"/>
                  </a:ext>
                </a:extLst>
              </p:cNvPr>
              <p:cNvSpPr txBox="1"/>
              <p:nvPr/>
            </p:nvSpPr>
            <p:spPr>
              <a:xfrm>
                <a:off x="1688718" y="1211423"/>
                <a:ext cx="578810" cy="20969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latin typeface="Calibri"/>
                    <a:cs typeface="Calibri"/>
                  </a:rPr>
                  <a:t>(</a:t>
                </a:r>
                <a:r>
                  <a:rPr lang="en-US" dirty="0" err="1">
                    <a:latin typeface="Calibri"/>
                    <a:cs typeface="Calibri"/>
                  </a:rPr>
                  <a:t>x,y,z</a:t>
                </a:r>
                <a:r>
                  <a:rPr lang="en-US" dirty="0">
                    <a:latin typeface="Calibri"/>
                    <a:cs typeface="Calibri"/>
                  </a:rPr>
                  <a:t>)</a:t>
                </a:r>
                <a:endParaRPr lang="en-US" dirty="0"/>
              </a:p>
            </p:txBody>
          </p:sp>
        </p:grpSp>
        <p:cxnSp>
          <p:nvCxnSpPr>
            <p:cNvPr id="8" name="Straight Arrow Connector 111">
              <a:extLst>
                <a:ext uri="{FF2B5EF4-FFF2-40B4-BE49-F238E27FC236}">
                  <a16:creationId xmlns:a16="http://schemas.microsoft.com/office/drawing/2014/main" id="{25869D9F-22B5-4EAE-88A3-38E9936246F5}"/>
                </a:ext>
              </a:extLst>
            </p:cNvPr>
            <p:cNvCxnSpPr/>
            <p:nvPr/>
          </p:nvCxnSpPr>
          <p:spPr>
            <a:xfrm>
              <a:off x="2789389" y="2749336"/>
              <a:ext cx="4286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113">
              <a:extLst>
                <a:ext uri="{FF2B5EF4-FFF2-40B4-BE49-F238E27FC236}">
                  <a16:creationId xmlns:a16="http://schemas.microsoft.com/office/drawing/2014/main" id="{21C47686-A28C-4202-84C9-9B59C1D6408E}"/>
                </a:ext>
              </a:extLst>
            </p:cNvPr>
            <p:cNvCxnSpPr/>
            <p:nvPr/>
          </p:nvCxnSpPr>
          <p:spPr>
            <a:xfrm>
              <a:off x="5246840" y="2711236"/>
              <a:ext cx="4286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115">
              <a:extLst>
                <a:ext uri="{FF2B5EF4-FFF2-40B4-BE49-F238E27FC236}">
                  <a16:creationId xmlns:a16="http://schemas.microsoft.com/office/drawing/2014/main" id="{D744006E-E112-4E9A-9C54-C5F660ADB57F}"/>
                </a:ext>
              </a:extLst>
            </p:cNvPr>
            <p:cNvCxnSpPr>
              <a:cxnSpLocks/>
            </p:cNvCxnSpPr>
            <p:nvPr/>
          </p:nvCxnSpPr>
          <p:spPr>
            <a:xfrm flipH="1">
              <a:off x="1463100" y="3150208"/>
              <a:ext cx="473218" cy="5845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40784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AD8B0-F275-0F91-A464-AAF2EA9F5C8A}"/>
              </a:ext>
            </a:extLst>
          </p:cNvPr>
          <p:cNvSpPr>
            <a:spLocks noGrp="1"/>
          </p:cNvSpPr>
          <p:nvPr>
            <p:ph type="title"/>
          </p:nvPr>
        </p:nvSpPr>
        <p:spPr/>
        <p:txBody>
          <a:bodyPr/>
          <a:lstStyle/>
          <a:p>
            <a:r>
              <a:rPr lang="de-DE" dirty="0" err="1"/>
              <a:t>Neural</a:t>
            </a:r>
            <a:r>
              <a:rPr lang="de-DE" dirty="0"/>
              <a:t> Fields </a:t>
            </a:r>
            <a:r>
              <a:rPr lang="de-DE" dirty="0" err="1"/>
              <a:t>for</a:t>
            </a:r>
            <a:r>
              <a:rPr lang="de-DE" dirty="0"/>
              <a:t> 3D Scenes</a:t>
            </a:r>
          </a:p>
        </p:txBody>
      </p:sp>
      <p:sp>
        <p:nvSpPr>
          <p:cNvPr id="4" name="Foliennummernplatzhalter 3">
            <a:extLst>
              <a:ext uri="{FF2B5EF4-FFF2-40B4-BE49-F238E27FC236}">
                <a16:creationId xmlns:a16="http://schemas.microsoft.com/office/drawing/2014/main" id="{D8887C86-3FA7-F9E7-0C92-309D867AED3E}"/>
              </a:ext>
            </a:extLst>
          </p:cNvPr>
          <p:cNvSpPr>
            <a:spLocks noGrp="1"/>
          </p:cNvSpPr>
          <p:nvPr>
            <p:ph type="sldNum" sz="quarter" idx="12"/>
          </p:nvPr>
        </p:nvSpPr>
        <p:spPr/>
        <p:txBody>
          <a:bodyPr/>
          <a:lstStyle/>
          <a:p>
            <a:fld id="{8A803A37-EECB-FE4B-B36F-12216F01F2EC}" type="slidenum">
              <a:rPr lang="en-US" smtClean="0"/>
              <a:t>26</a:t>
            </a:fld>
            <a:endParaRPr lang="en-US"/>
          </a:p>
        </p:txBody>
      </p:sp>
      <p:sp>
        <p:nvSpPr>
          <p:cNvPr id="6" name="TextBox 11">
            <a:extLst>
              <a:ext uri="{FF2B5EF4-FFF2-40B4-BE49-F238E27FC236}">
                <a16:creationId xmlns:a16="http://schemas.microsoft.com/office/drawing/2014/main" id="{DD105EA8-2287-280E-8B1A-EB39E7478F24}"/>
              </a:ext>
            </a:extLst>
          </p:cNvPr>
          <p:cNvSpPr txBox="1"/>
          <p:nvPr/>
        </p:nvSpPr>
        <p:spPr>
          <a:xfrm>
            <a:off x="2686" y="6214744"/>
            <a:ext cx="5533939" cy="646331"/>
          </a:xfrm>
          <a:prstGeom prst="rect">
            <a:avLst/>
          </a:prstGeom>
          <a:noFill/>
        </p:spPr>
        <p:txBody>
          <a:bodyPr wrap="square" lIns="91440" tIns="45720" rIns="91440" bIns="45720" rtlCol="0" anchor="t">
            <a:spAutoFit/>
          </a:bodyPr>
          <a:lstStyle/>
          <a:p>
            <a:r>
              <a:rPr lang="de-DE" sz="1200" dirty="0" err="1"/>
              <a:t>Occupancy</a:t>
            </a:r>
            <a:r>
              <a:rPr lang="de-DE" sz="1200" dirty="0"/>
              <a:t> Networks, Mescheder et al. CVPR‘19</a:t>
            </a:r>
          </a:p>
          <a:p>
            <a:r>
              <a:rPr lang="de-DE" sz="1200" dirty="0"/>
              <a:t>IM-NET, Chen et al. CVPR'19</a:t>
            </a:r>
          </a:p>
          <a:p>
            <a:r>
              <a:rPr lang="de-DE" sz="1200" err="1"/>
              <a:t>DeepSDF</a:t>
            </a:r>
            <a:r>
              <a:rPr lang="de-DE" sz="1200" dirty="0"/>
              <a:t>, Park et al. CVPR'19</a:t>
            </a:r>
          </a:p>
        </p:txBody>
      </p:sp>
      <p:sp>
        <p:nvSpPr>
          <p:cNvPr id="22" name="TextBox 21">
            <a:extLst>
              <a:ext uri="{FF2B5EF4-FFF2-40B4-BE49-F238E27FC236}">
                <a16:creationId xmlns:a16="http://schemas.microsoft.com/office/drawing/2014/main" id="{8D0FB34B-C2AF-48BF-010C-FDADFB7D222F}"/>
              </a:ext>
            </a:extLst>
          </p:cNvPr>
          <p:cNvSpPr txBox="1"/>
          <p:nvPr/>
        </p:nvSpPr>
        <p:spPr>
          <a:xfrm>
            <a:off x="8495074" y="5985421"/>
            <a:ext cx="2265291"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mj-lt"/>
                <a:cs typeface="Calibri"/>
              </a:rPr>
              <a:t>Signed Distance Function (SDF)</a:t>
            </a:r>
            <a:endParaRPr lang="de-DE"/>
          </a:p>
        </p:txBody>
      </p:sp>
      <p:grpSp>
        <p:nvGrpSpPr>
          <p:cNvPr id="9" name="Group 89">
            <a:extLst>
              <a:ext uri="{FF2B5EF4-FFF2-40B4-BE49-F238E27FC236}">
                <a16:creationId xmlns:a16="http://schemas.microsoft.com/office/drawing/2014/main" id="{29736CFF-EF5F-629E-21E4-6DC535B5F90B}"/>
              </a:ext>
            </a:extLst>
          </p:cNvPr>
          <p:cNvGrpSpPr/>
          <p:nvPr/>
        </p:nvGrpSpPr>
        <p:grpSpPr>
          <a:xfrm>
            <a:off x="4040244" y="2675740"/>
            <a:ext cx="2812398" cy="2275288"/>
            <a:chOff x="3653975" y="739125"/>
            <a:chExt cx="1665383" cy="1347054"/>
          </a:xfrm>
        </p:grpSpPr>
        <p:pic>
          <p:nvPicPr>
            <p:cNvPr id="19" name="Picture 92" descr="Icon&#10;&#10;Description automatically generated">
              <a:extLst>
                <a:ext uri="{FF2B5EF4-FFF2-40B4-BE49-F238E27FC236}">
                  <a16:creationId xmlns:a16="http://schemas.microsoft.com/office/drawing/2014/main" id="{03F971F2-1608-90B6-34B0-1494531AB118}"/>
                </a:ext>
              </a:extLst>
            </p:cNvPr>
            <p:cNvPicPr>
              <a:picLocks noChangeAspect="1"/>
            </p:cNvPicPr>
            <p:nvPr/>
          </p:nvPicPr>
          <p:blipFill rotWithShape="1">
            <a:blip r:embed="rId3"/>
            <a:srcRect l="5298" r="59531"/>
            <a:stretch/>
          </p:blipFill>
          <p:spPr>
            <a:xfrm>
              <a:off x="3856103" y="1009598"/>
              <a:ext cx="1188818" cy="1076581"/>
            </a:xfrm>
            <a:prstGeom prst="rect">
              <a:avLst/>
            </a:prstGeom>
          </p:spPr>
        </p:pic>
        <mc:AlternateContent xmlns:mc="http://schemas.openxmlformats.org/markup-compatibility/2006" xmlns:a14="http://schemas.microsoft.com/office/drawing/2010/main">
          <mc:Choice Requires="a14">
            <p:sp>
              <p:nvSpPr>
                <p:cNvPr id="20" name="TextBox 91">
                  <a:extLst>
                    <a:ext uri="{FF2B5EF4-FFF2-40B4-BE49-F238E27FC236}">
                      <a16:creationId xmlns:a16="http://schemas.microsoft.com/office/drawing/2014/main" id="{D7EDFD6D-EC3D-56EC-07E5-CA29B4504981}"/>
                    </a:ext>
                  </a:extLst>
                </p:cNvPr>
                <p:cNvSpPr txBox="1"/>
                <p:nvPr/>
              </p:nvSpPr>
              <p:spPr>
                <a:xfrm>
                  <a:off x="3653975" y="739125"/>
                  <a:ext cx="1665383"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ℝ</m:t>
                        </m:r>
                      </m:oMath>
                    </m:oMathPara>
                  </a14:m>
                  <a:endParaRPr lang="en-US"/>
                </a:p>
              </p:txBody>
            </p:sp>
          </mc:Choice>
          <mc:Fallback xmlns="">
            <p:sp>
              <p:nvSpPr>
                <p:cNvPr id="20" name="TextBox 91">
                  <a:extLst>
                    <a:ext uri="{FF2B5EF4-FFF2-40B4-BE49-F238E27FC236}">
                      <a16:creationId xmlns:a16="http://schemas.microsoft.com/office/drawing/2014/main" id="{D7EDFD6D-EC3D-56EC-07E5-CA29B4504981}"/>
                    </a:ext>
                  </a:extLst>
                </p:cNvPr>
                <p:cNvSpPr txBox="1">
                  <a:spLocks noRot="1" noChangeAspect="1" noMove="1" noResize="1" noEditPoints="1" noAdjustHandles="1" noChangeArrowheads="1" noChangeShapeType="1" noTextEdit="1"/>
                </p:cNvSpPr>
                <p:nvPr/>
              </p:nvSpPr>
              <p:spPr>
                <a:xfrm>
                  <a:off x="3653975" y="739125"/>
                  <a:ext cx="1665383" cy="307777"/>
                </a:xfrm>
                <a:prstGeom prst="rect">
                  <a:avLst/>
                </a:prstGeom>
                <a:blipFill>
                  <a:blip r:embed="rId4"/>
                  <a:stretch>
                    <a:fillRect/>
                  </a:stretch>
                </a:blipFill>
              </p:spPr>
              <p:txBody>
                <a:bodyPr/>
                <a:lstStyle/>
                <a:p>
                  <a:r>
                    <a:rPr lang="de-DE">
                      <a:noFill/>
                    </a:rPr>
                    <a:t> </a:t>
                  </a:r>
                </a:p>
              </p:txBody>
            </p:sp>
          </mc:Fallback>
        </mc:AlternateContent>
      </p:grpSp>
      <p:grpSp>
        <p:nvGrpSpPr>
          <p:cNvPr id="10" name="Group 94">
            <a:extLst>
              <a:ext uri="{FF2B5EF4-FFF2-40B4-BE49-F238E27FC236}">
                <a16:creationId xmlns:a16="http://schemas.microsoft.com/office/drawing/2014/main" id="{976F3355-BFCE-A60F-B113-EC48C181A42E}"/>
              </a:ext>
            </a:extLst>
          </p:cNvPr>
          <p:cNvGrpSpPr/>
          <p:nvPr/>
        </p:nvGrpSpPr>
        <p:grpSpPr>
          <a:xfrm>
            <a:off x="887600" y="3195601"/>
            <a:ext cx="2567494" cy="1826639"/>
            <a:chOff x="1659135" y="1046902"/>
            <a:chExt cx="1035845" cy="736800"/>
          </a:xfrm>
        </p:grpSpPr>
        <p:grpSp>
          <p:nvGrpSpPr>
            <p:cNvPr id="14" name="Group 95">
              <a:extLst>
                <a:ext uri="{FF2B5EF4-FFF2-40B4-BE49-F238E27FC236}">
                  <a16:creationId xmlns:a16="http://schemas.microsoft.com/office/drawing/2014/main" id="{10FE7538-0662-16F5-D092-34385C266D74}"/>
                </a:ext>
              </a:extLst>
            </p:cNvPr>
            <p:cNvGrpSpPr/>
            <p:nvPr/>
          </p:nvGrpSpPr>
          <p:grpSpPr>
            <a:xfrm>
              <a:off x="1659135" y="1046902"/>
              <a:ext cx="1035845" cy="736800"/>
              <a:chOff x="1385531" y="1046902"/>
              <a:chExt cx="1035845" cy="918100"/>
            </a:xfrm>
          </p:grpSpPr>
          <p:cxnSp>
            <p:nvCxnSpPr>
              <p:cNvPr id="17" name="Straight Arrow Connector 98">
                <a:extLst>
                  <a:ext uri="{FF2B5EF4-FFF2-40B4-BE49-F238E27FC236}">
                    <a16:creationId xmlns:a16="http://schemas.microsoft.com/office/drawing/2014/main" id="{ABF27819-8A60-D9FD-708E-0D3211C39C74}"/>
                  </a:ext>
                </a:extLst>
              </p:cNvPr>
              <p:cNvCxnSpPr>
                <a:cxnSpLocks/>
              </p:cNvCxnSpPr>
              <p:nvPr/>
            </p:nvCxnSpPr>
            <p:spPr>
              <a:xfrm flipV="1">
                <a:off x="1573651" y="1046902"/>
                <a:ext cx="0" cy="9181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99">
                <a:extLst>
                  <a:ext uri="{FF2B5EF4-FFF2-40B4-BE49-F238E27FC236}">
                    <a16:creationId xmlns:a16="http://schemas.microsoft.com/office/drawing/2014/main" id="{EE39A0C3-194A-588E-7524-330507E4538C}"/>
                  </a:ext>
                </a:extLst>
              </p:cNvPr>
              <p:cNvCxnSpPr>
                <a:cxnSpLocks/>
              </p:cNvCxnSpPr>
              <p:nvPr/>
            </p:nvCxnSpPr>
            <p:spPr>
              <a:xfrm>
                <a:off x="1385531" y="1786644"/>
                <a:ext cx="103584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5" name="Oval 96">
              <a:extLst>
                <a:ext uri="{FF2B5EF4-FFF2-40B4-BE49-F238E27FC236}">
                  <a16:creationId xmlns:a16="http://schemas.microsoft.com/office/drawing/2014/main" id="{5A38861A-1AD4-6500-F863-F1293A2D626B}"/>
                </a:ext>
              </a:extLst>
            </p:cNvPr>
            <p:cNvSpPr/>
            <p:nvPr/>
          </p:nvSpPr>
          <p:spPr>
            <a:xfrm>
              <a:off x="1776499" y="141530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6" name="TextBox 97">
              <a:extLst>
                <a:ext uri="{FF2B5EF4-FFF2-40B4-BE49-F238E27FC236}">
                  <a16:creationId xmlns:a16="http://schemas.microsoft.com/office/drawing/2014/main" id="{FF2EC60D-AD8C-A5E1-B787-FFE0BC0699CD}"/>
                </a:ext>
              </a:extLst>
            </p:cNvPr>
            <p:cNvSpPr txBox="1"/>
            <p:nvPr/>
          </p:nvSpPr>
          <p:spPr>
            <a:xfrm>
              <a:off x="1688718" y="1211423"/>
              <a:ext cx="578810" cy="20969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latin typeface="Calibri"/>
                  <a:cs typeface="Calibri"/>
                </a:rPr>
                <a:t>(</a:t>
              </a:r>
              <a:r>
                <a:rPr lang="en-US" dirty="0" err="1">
                  <a:latin typeface="Calibri"/>
                  <a:cs typeface="Calibri"/>
                </a:rPr>
                <a:t>x,y,z</a:t>
              </a:r>
              <a:r>
                <a:rPr lang="en-US" dirty="0">
                  <a:latin typeface="Calibri"/>
                  <a:cs typeface="Calibri"/>
                </a:rPr>
                <a:t>)</a:t>
              </a:r>
              <a:endParaRPr lang="en-US" dirty="0"/>
            </a:p>
          </p:txBody>
        </p:sp>
      </p:grpSp>
      <p:cxnSp>
        <p:nvCxnSpPr>
          <p:cNvPr id="11" name="Straight Arrow Connector 111">
            <a:extLst>
              <a:ext uri="{FF2B5EF4-FFF2-40B4-BE49-F238E27FC236}">
                <a16:creationId xmlns:a16="http://schemas.microsoft.com/office/drawing/2014/main" id="{86D3FAFE-5997-01C4-DE66-C44EF52022CC}"/>
              </a:ext>
            </a:extLst>
          </p:cNvPr>
          <p:cNvCxnSpPr/>
          <p:nvPr/>
        </p:nvCxnSpPr>
        <p:spPr>
          <a:xfrm>
            <a:off x="2799743" y="3984985"/>
            <a:ext cx="72383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3">
            <a:extLst>
              <a:ext uri="{FF2B5EF4-FFF2-40B4-BE49-F238E27FC236}">
                <a16:creationId xmlns:a16="http://schemas.microsoft.com/office/drawing/2014/main" id="{BD0D712A-89A8-1DFD-CD1A-AD6B68D80356}"/>
              </a:ext>
            </a:extLst>
          </p:cNvPr>
          <p:cNvCxnSpPr/>
          <p:nvPr/>
        </p:nvCxnSpPr>
        <p:spPr>
          <a:xfrm>
            <a:off x="6949737" y="3920631"/>
            <a:ext cx="1562426" cy="6890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15">
            <a:extLst>
              <a:ext uri="{FF2B5EF4-FFF2-40B4-BE49-F238E27FC236}">
                <a16:creationId xmlns:a16="http://schemas.microsoft.com/office/drawing/2014/main" id="{D82C629E-4776-C91A-DFFE-E4EC493E3999}"/>
              </a:ext>
            </a:extLst>
          </p:cNvPr>
          <p:cNvCxnSpPr>
            <a:cxnSpLocks/>
          </p:cNvCxnSpPr>
          <p:nvPr/>
        </p:nvCxnSpPr>
        <p:spPr>
          <a:xfrm flipH="1">
            <a:off x="559986" y="4662091"/>
            <a:ext cx="799142" cy="9872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Grafik 23" descr="Ein Bild, das Clipart, Diagramm, Farbigkeit, Grafiken enthält.&#10;&#10;KI-generierte Inhalte können fehlerhaft sein.">
            <a:extLst>
              <a:ext uri="{FF2B5EF4-FFF2-40B4-BE49-F238E27FC236}">
                <a16:creationId xmlns:a16="http://schemas.microsoft.com/office/drawing/2014/main" id="{69C2D106-0A04-0346-002C-D26306B0CEE1}"/>
              </a:ext>
            </a:extLst>
          </p:cNvPr>
          <p:cNvPicPr>
            <a:picLocks noChangeAspect="1"/>
          </p:cNvPicPr>
          <p:nvPr/>
        </p:nvPicPr>
        <p:blipFill>
          <a:blip r:embed="rId5"/>
          <a:stretch>
            <a:fillRect/>
          </a:stretch>
        </p:blipFill>
        <p:spPr>
          <a:xfrm>
            <a:off x="8587885" y="3763323"/>
            <a:ext cx="2079910" cy="2139558"/>
          </a:xfrm>
          <a:prstGeom prst="rect">
            <a:avLst/>
          </a:prstGeom>
        </p:spPr>
      </p:pic>
      <p:pic>
        <p:nvPicPr>
          <p:cNvPr id="26" name="Grafik 25" descr="Ein Bild, das Cartoon, Clipart, Hase Kaninchen, Darstellung enthält.&#10;&#10;KI-generierte Inhalte können fehlerhaft sein.">
            <a:extLst>
              <a:ext uri="{FF2B5EF4-FFF2-40B4-BE49-F238E27FC236}">
                <a16:creationId xmlns:a16="http://schemas.microsoft.com/office/drawing/2014/main" id="{30DB689E-5D5D-BDDB-3486-5A4777C68C57}"/>
              </a:ext>
            </a:extLst>
          </p:cNvPr>
          <p:cNvPicPr>
            <a:picLocks noChangeAspect="1"/>
          </p:cNvPicPr>
          <p:nvPr/>
        </p:nvPicPr>
        <p:blipFill>
          <a:blip r:embed="rId6"/>
          <a:stretch>
            <a:fillRect/>
          </a:stretch>
        </p:blipFill>
        <p:spPr>
          <a:xfrm>
            <a:off x="8590256" y="1100430"/>
            <a:ext cx="2153180" cy="2134955"/>
          </a:xfrm>
          <a:prstGeom prst="rect">
            <a:avLst/>
          </a:prstGeom>
        </p:spPr>
      </p:pic>
      <p:cxnSp>
        <p:nvCxnSpPr>
          <p:cNvPr id="27" name="Straight Arrow Connector 113">
            <a:extLst>
              <a:ext uri="{FF2B5EF4-FFF2-40B4-BE49-F238E27FC236}">
                <a16:creationId xmlns:a16="http://schemas.microsoft.com/office/drawing/2014/main" id="{C9363B6B-0AC4-73D6-1883-4F4B01D3AC98}"/>
              </a:ext>
            </a:extLst>
          </p:cNvPr>
          <p:cNvCxnSpPr>
            <a:cxnSpLocks/>
          </p:cNvCxnSpPr>
          <p:nvPr/>
        </p:nvCxnSpPr>
        <p:spPr>
          <a:xfrm flipV="1">
            <a:off x="6949484" y="2640036"/>
            <a:ext cx="1620931" cy="7670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1">
            <a:extLst>
              <a:ext uri="{FF2B5EF4-FFF2-40B4-BE49-F238E27FC236}">
                <a16:creationId xmlns:a16="http://schemas.microsoft.com/office/drawing/2014/main" id="{27CD3433-8176-DB1E-C531-2F3A21118A20}"/>
              </a:ext>
            </a:extLst>
          </p:cNvPr>
          <p:cNvSpPr txBox="1"/>
          <p:nvPr/>
        </p:nvSpPr>
        <p:spPr>
          <a:xfrm>
            <a:off x="8520776" y="3242221"/>
            <a:ext cx="2265291" cy="27699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latin typeface="+mj-lt"/>
                <a:cs typeface="Calibri"/>
              </a:rPr>
              <a:t>Occupancy Field</a:t>
            </a:r>
            <a:endParaRPr lang="de-DE" dirty="0"/>
          </a:p>
        </p:txBody>
      </p:sp>
    </p:spTree>
    <p:extLst>
      <p:ext uri="{BB962C8B-B14F-4D97-AF65-F5344CB8AC3E}">
        <p14:creationId xmlns:p14="http://schemas.microsoft.com/office/powerpoint/2010/main" val="3777142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0C2C6-FDEC-0202-9D6B-6F676D1CBAAC}"/>
              </a:ext>
            </a:extLst>
          </p:cNvPr>
          <p:cNvSpPr>
            <a:spLocks noGrp="1"/>
          </p:cNvSpPr>
          <p:nvPr>
            <p:ph type="title"/>
          </p:nvPr>
        </p:nvSpPr>
        <p:spPr/>
        <p:txBody>
          <a:bodyPr/>
          <a:lstStyle/>
          <a:p>
            <a:r>
              <a:rPr lang="de-DE" dirty="0" err="1"/>
              <a:t>Neural</a:t>
            </a:r>
            <a:r>
              <a:rPr lang="de-DE" dirty="0"/>
              <a:t> Fields </a:t>
            </a:r>
            <a:r>
              <a:rPr lang="de-DE" dirty="0" err="1"/>
              <a:t>For</a:t>
            </a:r>
            <a:r>
              <a:rPr lang="de-DE" dirty="0"/>
              <a:t> Other Data</a:t>
            </a:r>
          </a:p>
        </p:txBody>
      </p:sp>
      <p:sp>
        <p:nvSpPr>
          <p:cNvPr id="4" name="Foliennummernplatzhalter 3">
            <a:extLst>
              <a:ext uri="{FF2B5EF4-FFF2-40B4-BE49-F238E27FC236}">
                <a16:creationId xmlns:a16="http://schemas.microsoft.com/office/drawing/2014/main" id="{EA27928D-2499-099F-3195-A4FC372AC72A}"/>
              </a:ext>
            </a:extLst>
          </p:cNvPr>
          <p:cNvSpPr>
            <a:spLocks noGrp="1"/>
          </p:cNvSpPr>
          <p:nvPr>
            <p:ph type="sldNum" sz="quarter" idx="12"/>
          </p:nvPr>
        </p:nvSpPr>
        <p:spPr/>
        <p:txBody>
          <a:bodyPr/>
          <a:lstStyle/>
          <a:p>
            <a:fld id="{8A803A37-EECB-FE4B-B36F-12216F01F2EC}" type="slidenum">
              <a:rPr lang="en-US" smtClean="0"/>
              <a:t>27</a:t>
            </a:fld>
            <a:endParaRPr lang="en-US"/>
          </a:p>
        </p:txBody>
      </p:sp>
      <p:grpSp>
        <p:nvGrpSpPr>
          <p:cNvPr id="8" name="Gruppieren 7">
            <a:extLst>
              <a:ext uri="{FF2B5EF4-FFF2-40B4-BE49-F238E27FC236}">
                <a16:creationId xmlns:a16="http://schemas.microsoft.com/office/drawing/2014/main" id="{0ED08182-35E3-1A72-C6CC-52B0B4D6130C}"/>
              </a:ext>
            </a:extLst>
          </p:cNvPr>
          <p:cNvGrpSpPr/>
          <p:nvPr/>
        </p:nvGrpSpPr>
        <p:grpSpPr>
          <a:xfrm>
            <a:off x="474551" y="950596"/>
            <a:ext cx="11032288" cy="4770631"/>
            <a:chOff x="-1" y="950596"/>
            <a:chExt cx="12189413" cy="5732700"/>
          </a:xfrm>
        </p:grpSpPr>
        <p:pic>
          <p:nvPicPr>
            <p:cNvPr id="6" name="Grafik 5" descr="Ein Bild, das Text, Screenshot enthält.&#10;&#10;KI-generierte Inhalte können fehlerhaft sein.">
              <a:extLst>
                <a:ext uri="{FF2B5EF4-FFF2-40B4-BE49-F238E27FC236}">
                  <a16:creationId xmlns:a16="http://schemas.microsoft.com/office/drawing/2014/main" id="{C173BD76-D40B-C5A4-0F88-3DB215C35F16}"/>
                </a:ext>
              </a:extLst>
            </p:cNvPr>
            <p:cNvPicPr>
              <a:picLocks noChangeAspect="1"/>
            </p:cNvPicPr>
            <p:nvPr/>
          </p:nvPicPr>
          <p:blipFill>
            <a:blip r:embed="rId3"/>
            <a:stretch>
              <a:fillRect/>
            </a:stretch>
          </p:blipFill>
          <p:spPr>
            <a:xfrm>
              <a:off x="6501" y="950596"/>
              <a:ext cx="12182911" cy="3227682"/>
            </a:xfrm>
            <a:prstGeom prst="rect">
              <a:avLst/>
            </a:prstGeom>
          </p:spPr>
        </p:pic>
        <p:pic>
          <p:nvPicPr>
            <p:cNvPr id="7" name="Grafik 6" descr="Ein Bild, das Grafikdesign, Screenshot, Grafiken, Kunst enthält.&#10;&#10;KI-generierte Inhalte können fehlerhaft sein.">
              <a:extLst>
                <a:ext uri="{FF2B5EF4-FFF2-40B4-BE49-F238E27FC236}">
                  <a16:creationId xmlns:a16="http://schemas.microsoft.com/office/drawing/2014/main" id="{40E1181C-CAC0-3A9D-67EA-4CA4EFDC3944}"/>
                </a:ext>
              </a:extLst>
            </p:cNvPr>
            <p:cNvPicPr>
              <a:picLocks noChangeAspect="1"/>
            </p:cNvPicPr>
            <p:nvPr/>
          </p:nvPicPr>
          <p:blipFill>
            <a:blip r:embed="rId4"/>
            <a:stretch>
              <a:fillRect/>
            </a:stretch>
          </p:blipFill>
          <p:spPr>
            <a:xfrm>
              <a:off x="-1" y="4178998"/>
              <a:ext cx="11539342" cy="2504298"/>
            </a:xfrm>
            <a:prstGeom prst="rect">
              <a:avLst/>
            </a:prstGeom>
          </p:spPr>
        </p:pic>
      </p:grpSp>
      <p:sp>
        <p:nvSpPr>
          <p:cNvPr id="10" name="TextBox 11">
            <a:extLst>
              <a:ext uri="{FF2B5EF4-FFF2-40B4-BE49-F238E27FC236}">
                <a16:creationId xmlns:a16="http://schemas.microsoft.com/office/drawing/2014/main" id="{3808BAC3-29F2-CC0A-CB93-23F30C4BFBA5}"/>
              </a:ext>
            </a:extLst>
          </p:cNvPr>
          <p:cNvSpPr txBox="1"/>
          <p:nvPr/>
        </p:nvSpPr>
        <p:spPr>
          <a:xfrm>
            <a:off x="2686" y="6214744"/>
            <a:ext cx="5533939" cy="276999"/>
          </a:xfrm>
          <a:prstGeom prst="rect">
            <a:avLst/>
          </a:prstGeom>
          <a:noFill/>
        </p:spPr>
        <p:txBody>
          <a:bodyPr wrap="square" lIns="91440" tIns="45720" rIns="91440" bIns="45720" rtlCol="0" anchor="t">
            <a:spAutoFit/>
          </a:bodyPr>
          <a:lstStyle/>
          <a:p>
            <a:r>
              <a:rPr lang="de-DE" sz="1200" dirty="0"/>
              <a:t>SIREN, Sitzmann et al. </a:t>
            </a:r>
            <a:r>
              <a:rPr lang="de-DE" sz="1200" dirty="0" err="1"/>
              <a:t>NeurIPS</a:t>
            </a:r>
            <a:r>
              <a:rPr lang="de-DE" sz="1200" dirty="0"/>
              <a:t> '20</a:t>
            </a:r>
            <a:endParaRPr lang="de-DE" dirty="0"/>
          </a:p>
        </p:txBody>
      </p:sp>
    </p:spTree>
    <p:extLst>
      <p:ext uri="{BB962C8B-B14F-4D97-AF65-F5344CB8AC3E}">
        <p14:creationId xmlns:p14="http://schemas.microsoft.com/office/powerpoint/2010/main" val="184779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B8070-5044-25A7-4E48-7ED686A87F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56A2E3-D85B-095A-3797-2ED9B092752E}"/>
              </a:ext>
            </a:extLst>
          </p:cNvPr>
          <p:cNvSpPr>
            <a:spLocks noGrp="1"/>
          </p:cNvSpPr>
          <p:nvPr>
            <p:ph type="title"/>
          </p:nvPr>
        </p:nvSpPr>
        <p:spPr/>
        <p:txBody>
          <a:bodyPr/>
          <a:lstStyle/>
          <a:p>
            <a:r>
              <a:rPr lang="de-DE" dirty="0"/>
              <a:t>Memory</a:t>
            </a:r>
          </a:p>
        </p:txBody>
      </p:sp>
      <p:sp>
        <p:nvSpPr>
          <p:cNvPr id="4" name="Foliennummernplatzhalter 3">
            <a:extLst>
              <a:ext uri="{FF2B5EF4-FFF2-40B4-BE49-F238E27FC236}">
                <a16:creationId xmlns:a16="http://schemas.microsoft.com/office/drawing/2014/main" id="{A98FED53-0364-0411-1707-925F2C396020}"/>
              </a:ext>
            </a:extLst>
          </p:cNvPr>
          <p:cNvSpPr>
            <a:spLocks noGrp="1"/>
          </p:cNvSpPr>
          <p:nvPr>
            <p:ph type="sldNum" sz="quarter" idx="12"/>
          </p:nvPr>
        </p:nvSpPr>
        <p:spPr/>
        <p:txBody>
          <a:bodyPr/>
          <a:lstStyle/>
          <a:p>
            <a:fld id="{8A803A37-EECB-FE4B-B36F-12216F01F2EC}" type="slidenum">
              <a:rPr lang="en-US" smtClean="0"/>
              <a:t>28</a:t>
            </a:fld>
            <a:endParaRPr lang="en-US"/>
          </a:p>
        </p:txBody>
      </p:sp>
      <p:sp>
        <p:nvSpPr>
          <p:cNvPr id="10" name="TextBox 11">
            <a:extLst>
              <a:ext uri="{FF2B5EF4-FFF2-40B4-BE49-F238E27FC236}">
                <a16:creationId xmlns:a16="http://schemas.microsoft.com/office/drawing/2014/main" id="{FC631472-CCDF-22AA-2859-5ACBC33EA0AB}"/>
              </a:ext>
            </a:extLst>
          </p:cNvPr>
          <p:cNvSpPr txBox="1"/>
          <p:nvPr/>
        </p:nvSpPr>
        <p:spPr>
          <a:xfrm>
            <a:off x="2686" y="6214744"/>
            <a:ext cx="5533939" cy="276999"/>
          </a:xfrm>
          <a:prstGeom prst="rect">
            <a:avLst/>
          </a:prstGeom>
          <a:noFill/>
        </p:spPr>
        <p:txBody>
          <a:bodyPr wrap="square" lIns="91440" tIns="45720" rIns="91440" bIns="45720" rtlCol="0" anchor="t">
            <a:spAutoFit/>
          </a:bodyPr>
          <a:lstStyle/>
          <a:p>
            <a:r>
              <a:rPr lang="de-DE" sz="1200" dirty="0"/>
              <a:t>SIREN, Sitzmann et al. </a:t>
            </a:r>
            <a:r>
              <a:rPr lang="de-DE" sz="1200" dirty="0" err="1"/>
              <a:t>NeurIPS</a:t>
            </a:r>
            <a:r>
              <a:rPr lang="de-DE" sz="1200" dirty="0"/>
              <a:t> '20</a:t>
            </a:r>
            <a:endParaRPr lang="de-DE" dirty="0"/>
          </a:p>
        </p:txBody>
      </p:sp>
      <p:pic>
        <p:nvPicPr>
          <p:cNvPr id="3" name="Grafik 2" descr="Ein Bild, das Mobiliar, Wand, Im Haus, Tisch enthält.&#10;&#10;KI-generierte Inhalte können fehlerhaft sein.">
            <a:extLst>
              <a:ext uri="{FF2B5EF4-FFF2-40B4-BE49-F238E27FC236}">
                <a16:creationId xmlns:a16="http://schemas.microsoft.com/office/drawing/2014/main" id="{46277E3F-4FE3-62E5-F391-79C4B41F1AFD}"/>
              </a:ext>
            </a:extLst>
          </p:cNvPr>
          <p:cNvPicPr>
            <a:picLocks noChangeAspect="1"/>
          </p:cNvPicPr>
          <p:nvPr/>
        </p:nvPicPr>
        <p:blipFill>
          <a:blip r:embed="rId2"/>
          <a:stretch>
            <a:fillRect/>
          </a:stretch>
        </p:blipFill>
        <p:spPr>
          <a:xfrm>
            <a:off x="467012" y="1271588"/>
            <a:ext cx="7468393" cy="4314825"/>
          </a:xfrm>
          <a:prstGeom prst="rect">
            <a:avLst/>
          </a:prstGeom>
        </p:spPr>
      </p:pic>
      <p:sp>
        <p:nvSpPr>
          <p:cNvPr id="5" name="Textfeld 4">
            <a:extLst>
              <a:ext uri="{FF2B5EF4-FFF2-40B4-BE49-F238E27FC236}">
                <a16:creationId xmlns:a16="http://schemas.microsoft.com/office/drawing/2014/main" id="{A2E69D27-CCDC-CD0D-4702-7615187379C9}"/>
              </a:ext>
            </a:extLst>
          </p:cNvPr>
          <p:cNvSpPr txBox="1"/>
          <p:nvPr/>
        </p:nvSpPr>
        <p:spPr>
          <a:xfrm>
            <a:off x="8334092" y="2693004"/>
            <a:ext cx="314046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000" dirty="0">
                <a:latin typeface="Arial"/>
                <a:cs typeface="Arial"/>
              </a:rPr>
              <a:t>~1MB </a:t>
            </a:r>
            <a:r>
              <a:rPr lang="de-DE" sz="3000" dirty="0" err="1">
                <a:latin typeface="Arial"/>
                <a:cs typeface="Arial"/>
              </a:rPr>
              <a:t>memory</a:t>
            </a:r>
            <a:endParaRPr lang="de-DE" sz="3000" dirty="0">
              <a:latin typeface="Arial"/>
              <a:cs typeface="Arial"/>
            </a:endParaRPr>
          </a:p>
          <a:p>
            <a:endParaRPr lang="de-DE" sz="3000" dirty="0">
              <a:latin typeface="Arial"/>
              <a:cs typeface="Arial"/>
            </a:endParaRPr>
          </a:p>
          <a:p>
            <a:r>
              <a:rPr lang="de-DE" sz="3000" dirty="0">
                <a:latin typeface="Arial"/>
                <a:cs typeface="Arial"/>
              </a:rPr>
              <a:t>Mesh: 110MB</a:t>
            </a:r>
            <a:endParaRPr lang="de-DE" dirty="0"/>
          </a:p>
        </p:txBody>
      </p:sp>
    </p:spTree>
    <p:extLst>
      <p:ext uri="{BB962C8B-B14F-4D97-AF65-F5344CB8AC3E}">
        <p14:creationId xmlns:p14="http://schemas.microsoft.com/office/powerpoint/2010/main" val="110033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AC0FB-3C85-99AE-21DB-B7FCB55E5156}"/>
              </a:ext>
            </a:extLst>
          </p:cNvPr>
          <p:cNvSpPr>
            <a:spLocks noGrp="1"/>
          </p:cNvSpPr>
          <p:nvPr>
            <p:ph type="title"/>
          </p:nvPr>
        </p:nvSpPr>
        <p:spPr/>
        <p:txBody>
          <a:bodyPr/>
          <a:lstStyle/>
          <a:p>
            <a:r>
              <a:rPr lang="de-DE" dirty="0" err="1"/>
              <a:t>Discussion</a:t>
            </a:r>
            <a:r>
              <a:rPr lang="de-DE" dirty="0"/>
              <a:t> </a:t>
            </a:r>
            <a:r>
              <a:rPr lang="de-DE" dirty="0" err="1"/>
              <a:t>of</a:t>
            </a:r>
            <a:r>
              <a:rPr lang="de-DE" dirty="0"/>
              <a:t> </a:t>
            </a:r>
            <a:r>
              <a:rPr lang="de-DE" dirty="0" err="1"/>
              <a:t>Neural</a:t>
            </a:r>
            <a:r>
              <a:rPr lang="de-DE" dirty="0"/>
              <a:t> Fields</a:t>
            </a:r>
          </a:p>
        </p:txBody>
      </p:sp>
      <p:sp>
        <p:nvSpPr>
          <p:cNvPr id="3" name="Inhaltsplatzhalter 2">
            <a:extLst>
              <a:ext uri="{FF2B5EF4-FFF2-40B4-BE49-F238E27FC236}">
                <a16:creationId xmlns:a16="http://schemas.microsoft.com/office/drawing/2014/main" id="{FF1B6B7A-6883-9F0A-6BAC-5DF32BA4050A}"/>
              </a:ext>
            </a:extLst>
          </p:cNvPr>
          <p:cNvSpPr>
            <a:spLocks noGrp="1"/>
          </p:cNvSpPr>
          <p:nvPr>
            <p:ph idx="1"/>
          </p:nvPr>
        </p:nvSpPr>
        <p:spPr/>
        <p:txBody>
          <a:bodyPr vert="horz" lIns="91440" tIns="45720" rIns="91440" bIns="45720" rtlCol="0" anchor="t">
            <a:normAutofit fontScale="92500" lnSpcReduction="10000"/>
          </a:bodyPr>
          <a:lstStyle/>
          <a:p>
            <a:r>
              <a:rPr lang="de-DE" dirty="0"/>
              <a:t>Storage </a:t>
            </a:r>
            <a:r>
              <a:rPr lang="de-DE" dirty="0" err="1"/>
              <a:t>memory</a:t>
            </a:r>
            <a:r>
              <a:rPr lang="de-DE" dirty="0"/>
              <a:t> </a:t>
            </a:r>
            <a:r>
              <a:rPr lang="de-DE" dirty="0" err="1"/>
              <a:t>does</a:t>
            </a:r>
            <a:r>
              <a:rPr lang="de-DE" dirty="0"/>
              <a:t> not </a:t>
            </a:r>
            <a:r>
              <a:rPr lang="de-DE" dirty="0" err="1"/>
              <a:t>grow</a:t>
            </a:r>
            <a:r>
              <a:rPr lang="de-DE" dirty="0"/>
              <a:t> </a:t>
            </a:r>
            <a:r>
              <a:rPr lang="de-DE" dirty="0" err="1"/>
              <a:t>with</a:t>
            </a:r>
            <a:r>
              <a:rPr lang="de-DE" dirty="0"/>
              <a:t> </a:t>
            </a:r>
            <a:r>
              <a:rPr lang="de-DE" dirty="0" err="1"/>
              <a:t>spatial</a:t>
            </a:r>
            <a:r>
              <a:rPr lang="de-DE" dirty="0"/>
              <a:t> </a:t>
            </a:r>
            <a:r>
              <a:rPr lang="de-DE" dirty="0" err="1"/>
              <a:t>resolution</a:t>
            </a:r>
            <a:r>
              <a:rPr lang="de-DE" dirty="0"/>
              <a:t> </a:t>
            </a:r>
            <a:r>
              <a:rPr lang="de-DE" dirty="0" err="1"/>
              <a:t>or</a:t>
            </a:r>
            <a:r>
              <a:rPr lang="de-DE" dirty="0"/>
              <a:t> </a:t>
            </a:r>
            <a:r>
              <a:rPr lang="de-DE" dirty="0" err="1"/>
              <a:t>number</a:t>
            </a:r>
            <a:r>
              <a:rPr lang="de-DE" dirty="0"/>
              <a:t> </a:t>
            </a:r>
            <a:r>
              <a:rPr lang="de-DE" dirty="0" err="1"/>
              <a:t>of</a:t>
            </a:r>
            <a:r>
              <a:rPr lang="de-DE" dirty="0"/>
              <a:t> </a:t>
            </a:r>
            <a:r>
              <a:rPr lang="de-DE" dirty="0" err="1"/>
              <a:t>spatial</a:t>
            </a:r>
            <a:r>
              <a:rPr lang="de-DE" dirty="0"/>
              <a:t> </a:t>
            </a:r>
            <a:r>
              <a:rPr lang="de-DE" dirty="0" err="1"/>
              <a:t>dimensions</a:t>
            </a:r>
            <a:endParaRPr lang="de-DE" dirty="0"/>
          </a:p>
          <a:p>
            <a:r>
              <a:rPr lang="de-DE" dirty="0"/>
              <a:t>Resolution </a:t>
            </a:r>
            <a:r>
              <a:rPr lang="de-DE" dirty="0" err="1"/>
              <a:t>chosen</a:t>
            </a:r>
            <a:r>
              <a:rPr lang="de-DE" dirty="0"/>
              <a:t> at </a:t>
            </a:r>
            <a:r>
              <a:rPr lang="de-DE" dirty="0" err="1"/>
              <a:t>test</a:t>
            </a:r>
            <a:r>
              <a:rPr lang="de-DE" dirty="0"/>
              <a:t> time</a:t>
            </a:r>
          </a:p>
          <a:p>
            <a:r>
              <a:rPr lang="de-DE" dirty="0"/>
              <a:t>Adaptive </a:t>
            </a:r>
            <a:r>
              <a:rPr lang="de-DE" dirty="0" err="1"/>
              <a:t>resolution</a:t>
            </a:r>
            <a:r>
              <a:rPr lang="de-DE" dirty="0"/>
              <a:t>: </a:t>
            </a:r>
            <a:r>
              <a:rPr lang="de-DE" dirty="0" err="1"/>
              <a:t>Assigns</a:t>
            </a:r>
            <a:r>
              <a:rPr lang="de-DE" dirty="0"/>
              <a:t> </a:t>
            </a:r>
            <a:r>
              <a:rPr lang="de-DE" dirty="0" err="1"/>
              <a:t>more</a:t>
            </a:r>
            <a:r>
              <a:rPr lang="de-DE" dirty="0"/>
              <a:t> </a:t>
            </a:r>
            <a:r>
              <a:rPr lang="de-DE" dirty="0" err="1"/>
              <a:t>compute</a:t>
            </a:r>
            <a:r>
              <a:rPr lang="de-DE" dirty="0"/>
              <a:t> </a:t>
            </a:r>
            <a:r>
              <a:rPr lang="de-DE" dirty="0" err="1"/>
              <a:t>to</a:t>
            </a:r>
            <a:r>
              <a:rPr lang="de-DE" dirty="0"/>
              <a:t> </a:t>
            </a:r>
            <a:r>
              <a:rPr lang="de-DE" dirty="0" err="1"/>
              <a:t>higher</a:t>
            </a:r>
            <a:r>
              <a:rPr lang="de-DE" dirty="0"/>
              <a:t> </a:t>
            </a:r>
            <a:r>
              <a:rPr lang="de-DE" dirty="0" err="1"/>
              <a:t>frequency</a:t>
            </a:r>
            <a:r>
              <a:rPr lang="de-DE" dirty="0"/>
              <a:t> </a:t>
            </a:r>
            <a:r>
              <a:rPr lang="de-DE" dirty="0" err="1"/>
              <a:t>areas</a:t>
            </a:r>
          </a:p>
          <a:p>
            <a:r>
              <a:rPr lang="de-DE" dirty="0"/>
              <a:t>Work </a:t>
            </a:r>
            <a:r>
              <a:rPr lang="de-DE" dirty="0" err="1"/>
              <a:t>for</a:t>
            </a:r>
            <a:r>
              <a:rPr lang="de-DE" dirty="0"/>
              <a:t> </a:t>
            </a:r>
            <a:r>
              <a:rPr lang="de-DE" dirty="0" err="1"/>
              <a:t>arbitary</a:t>
            </a:r>
            <a:r>
              <a:rPr lang="de-DE" dirty="0"/>
              <a:t> </a:t>
            </a:r>
            <a:r>
              <a:rPr lang="de-DE" dirty="0" err="1"/>
              <a:t>dimensions</a:t>
            </a:r>
            <a:endParaRPr lang="de-DE"/>
          </a:p>
          <a:p>
            <a:r>
              <a:rPr lang="de-DE" dirty="0"/>
              <a:t>Slow </a:t>
            </a:r>
            <a:r>
              <a:rPr lang="de-DE" dirty="0" err="1"/>
              <a:t>training</a:t>
            </a:r>
            <a:r>
              <a:rPr lang="de-DE" dirty="0"/>
              <a:t> and </a:t>
            </a:r>
            <a:r>
              <a:rPr lang="de-DE" dirty="0" err="1"/>
              <a:t>sampling</a:t>
            </a:r>
          </a:p>
          <a:p>
            <a:r>
              <a:rPr lang="de-DE" dirty="0" err="1"/>
              <a:t>Does</a:t>
            </a:r>
            <a:r>
              <a:rPr lang="de-DE" dirty="0"/>
              <a:t> not </a:t>
            </a:r>
            <a:r>
              <a:rPr lang="de-DE" dirty="0" err="1"/>
              <a:t>expose</a:t>
            </a:r>
            <a:r>
              <a:rPr lang="de-DE" dirty="0"/>
              <a:t> </a:t>
            </a:r>
            <a:r>
              <a:rPr lang="de-DE" dirty="0" err="1"/>
              <a:t>locality</a:t>
            </a:r>
            <a:endParaRPr lang="de-DE" dirty="0"/>
          </a:p>
          <a:p>
            <a:r>
              <a:rPr lang="de-DE" dirty="0" err="1"/>
              <a:t>Inconvenient</a:t>
            </a:r>
            <a:r>
              <a:rPr lang="de-DE" dirty="0"/>
              <a:t> </a:t>
            </a:r>
            <a:r>
              <a:rPr lang="de-DE" dirty="0" err="1"/>
              <a:t>processing</a:t>
            </a:r>
            <a:r>
              <a:rPr lang="de-DE" dirty="0"/>
              <a:t>: </a:t>
            </a:r>
            <a:r>
              <a:rPr lang="de-DE" dirty="0" err="1"/>
              <a:t>Cannot</a:t>
            </a:r>
            <a:r>
              <a:rPr lang="de-DE" dirty="0"/>
              <a:t> </a:t>
            </a:r>
            <a:r>
              <a:rPr lang="de-DE" dirty="0" err="1"/>
              <a:t>run</a:t>
            </a:r>
            <a:r>
              <a:rPr lang="de-DE" dirty="0"/>
              <a:t> </a:t>
            </a:r>
            <a:r>
              <a:rPr lang="de-DE" dirty="0" err="1"/>
              <a:t>convolutions</a:t>
            </a:r>
            <a:endParaRPr lang="de-DE" dirty="0"/>
          </a:p>
          <a:p>
            <a:r>
              <a:rPr lang="de-DE" dirty="0" err="1"/>
              <a:t>Editing</a:t>
            </a:r>
            <a:r>
              <a:rPr lang="de-DE" dirty="0"/>
              <a:t> </a:t>
            </a:r>
            <a:r>
              <a:rPr lang="de-DE" dirty="0" err="1"/>
              <a:t>is</a:t>
            </a:r>
            <a:r>
              <a:rPr lang="de-DE" dirty="0"/>
              <a:t> </a:t>
            </a:r>
            <a:r>
              <a:rPr lang="de-DE" dirty="0" err="1"/>
              <a:t>hard</a:t>
            </a:r>
            <a:endParaRPr lang="de-DE"/>
          </a:p>
          <a:p>
            <a:endParaRPr lang="de-DE" dirty="0"/>
          </a:p>
        </p:txBody>
      </p:sp>
      <p:sp>
        <p:nvSpPr>
          <p:cNvPr id="4" name="Foliennummernplatzhalter 3">
            <a:extLst>
              <a:ext uri="{FF2B5EF4-FFF2-40B4-BE49-F238E27FC236}">
                <a16:creationId xmlns:a16="http://schemas.microsoft.com/office/drawing/2014/main" id="{26F904AC-2583-2557-4E85-CF475156FDF3}"/>
              </a:ext>
            </a:extLst>
          </p:cNvPr>
          <p:cNvSpPr>
            <a:spLocks noGrp="1"/>
          </p:cNvSpPr>
          <p:nvPr>
            <p:ph type="sldNum" sz="quarter" idx="12"/>
          </p:nvPr>
        </p:nvSpPr>
        <p:spPr/>
        <p:txBody>
          <a:bodyPr/>
          <a:lstStyle/>
          <a:p>
            <a:fld id="{8A803A37-EECB-FE4B-B36F-12216F01F2EC}" type="slidenum">
              <a:rPr lang="en-US" smtClean="0"/>
              <a:t>29</a:t>
            </a:fld>
            <a:endParaRPr lang="en-US"/>
          </a:p>
        </p:txBody>
      </p:sp>
    </p:spTree>
    <p:extLst>
      <p:ext uri="{BB962C8B-B14F-4D97-AF65-F5344CB8AC3E}">
        <p14:creationId xmlns:p14="http://schemas.microsoft.com/office/powerpoint/2010/main" val="210919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AD621-F892-9D2B-80CB-4F2BE107D67F}"/>
              </a:ext>
            </a:extLst>
          </p:cNvPr>
          <p:cNvSpPr>
            <a:spLocks noGrp="1"/>
          </p:cNvSpPr>
          <p:nvPr>
            <p:ph idx="1"/>
          </p:nvPr>
        </p:nvSpPr>
        <p:spPr>
          <a:xfrm>
            <a:off x="609441" y="908454"/>
            <a:ext cx="10969943" cy="2681413"/>
          </a:xfrm>
        </p:spPr>
        <p:txBody>
          <a:bodyPr vert="horz" lIns="91440" tIns="45720" rIns="91440" bIns="45720" rtlCol="0" anchor="t">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latin typeface="Century Gothic"/>
              </a:rPr>
              <a:t>What is a good representation for 3D data?</a:t>
            </a:r>
          </a:p>
          <a:p>
            <a:pPr marL="0" indent="0" algn="ctr">
              <a:buNone/>
            </a:pPr>
            <a:endParaRPr lang="en-US" dirty="0">
              <a:latin typeface="Century Gothic"/>
            </a:endParaRPr>
          </a:p>
        </p:txBody>
      </p:sp>
      <p:sp>
        <p:nvSpPr>
          <p:cNvPr id="2" name="Foliennummernplatzhalter 2">
            <a:extLst>
              <a:ext uri="{FF2B5EF4-FFF2-40B4-BE49-F238E27FC236}">
                <a16:creationId xmlns:a16="http://schemas.microsoft.com/office/drawing/2014/main" id="{55666DE0-8473-E995-A5EE-C526E58B0C15}"/>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3</a:t>
            </a:fld>
            <a:endParaRPr lang="en-US" dirty="0"/>
          </a:p>
        </p:txBody>
      </p:sp>
      <p:sp>
        <p:nvSpPr>
          <p:cNvPr id="4" name="TextBox 3">
            <a:extLst>
              <a:ext uri="{FF2B5EF4-FFF2-40B4-BE49-F238E27FC236}">
                <a16:creationId xmlns:a16="http://schemas.microsoft.com/office/drawing/2014/main" id="{97A33E08-0EAE-19CC-C613-39242E1A093C}"/>
              </a:ext>
            </a:extLst>
          </p:cNvPr>
          <p:cNvSpPr txBox="1"/>
          <p:nvPr/>
        </p:nvSpPr>
        <p:spPr>
          <a:xfrm>
            <a:off x="3688144" y="3589867"/>
            <a:ext cx="4812536" cy="1477328"/>
          </a:xfrm>
          <a:prstGeom prst="rect">
            <a:avLst/>
          </a:prstGeom>
          <a:noFill/>
        </p:spPr>
        <p:txBody>
          <a:bodyPr wrap="none" rtlCol="0">
            <a:spAutoFit/>
          </a:bodyPr>
          <a:lstStyle/>
          <a:p>
            <a:pPr marL="457200" indent="-457200">
              <a:buFont typeface="Arial" panose="020B0604020202020204" pitchFamily="34" charset="0"/>
              <a:buChar char="•"/>
            </a:pPr>
            <a:r>
              <a:rPr lang="en-US" sz="2000" dirty="0">
                <a:latin typeface="Century Gothic"/>
              </a:rPr>
              <a:t>Compatible with neural networks.</a:t>
            </a:r>
          </a:p>
          <a:p>
            <a:pPr marL="457200" indent="-457200">
              <a:buFont typeface="Arial" panose="020B0604020202020204" pitchFamily="34" charset="0"/>
              <a:buChar char="•"/>
            </a:pPr>
            <a:r>
              <a:rPr lang="en-US" sz="2000" dirty="0">
                <a:latin typeface="Century Gothic"/>
              </a:rPr>
              <a:t>Flexible</a:t>
            </a:r>
          </a:p>
          <a:p>
            <a:pPr marL="457200" indent="-457200">
              <a:buFont typeface="Arial" panose="020B0604020202020204" pitchFamily="34" charset="0"/>
              <a:buChar char="•"/>
            </a:pPr>
            <a:r>
              <a:rPr lang="en-US" sz="2000" dirty="0">
                <a:latin typeface="Century Gothic"/>
              </a:rPr>
              <a:t>High fidelity</a:t>
            </a:r>
          </a:p>
          <a:p>
            <a:endParaRPr lang="en-US" sz="3000" dirty="0">
              <a:latin typeface="Arial"/>
              <a:cs typeface="Arial"/>
            </a:endParaRPr>
          </a:p>
        </p:txBody>
      </p:sp>
    </p:spTree>
    <p:extLst>
      <p:ext uri="{BB962C8B-B14F-4D97-AF65-F5344CB8AC3E}">
        <p14:creationId xmlns:p14="http://schemas.microsoft.com/office/powerpoint/2010/main" val="254200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BE598-C417-D777-48C9-C7EDE6FE2371}"/>
              </a:ext>
            </a:extLst>
          </p:cNvPr>
          <p:cNvSpPr>
            <a:spLocks noGrp="1"/>
          </p:cNvSpPr>
          <p:nvPr>
            <p:ph type="title"/>
          </p:nvPr>
        </p:nvSpPr>
        <p:spPr/>
        <p:txBody>
          <a:bodyPr/>
          <a:lstStyle/>
          <a:p>
            <a:r>
              <a:rPr lang="de-DE" dirty="0" err="1"/>
              <a:t>Comparison</a:t>
            </a:r>
          </a:p>
        </p:txBody>
      </p:sp>
      <p:sp>
        <p:nvSpPr>
          <p:cNvPr id="4" name="Foliennummernplatzhalter 3">
            <a:extLst>
              <a:ext uri="{FF2B5EF4-FFF2-40B4-BE49-F238E27FC236}">
                <a16:creationId xmlns:a16="http://schemas.microsoft.com/office/drawing/2014/main" id="{E7745155-5E95-1986-DCE9-D24A81385133}"/>
              </a:ext>
            </a:extLst>
          </p:cNvPr>
          <p:cNvSpPr>
            <a:spLocks noGrp="1"/>
          </p:cNvSpPr>
          <p:nvPr>
            <p:ph type="sldNum" sz="quarter" idx="12"/>
          </p:nvPr>
        </p:nvSpPr>
        <p:spPr/>
        <p:txBody>
          <a:bodyPr/>
          <a:lstStyle/>
          <a:p>
            <a:fld id="{8A803A37-EECB-FE4B-B36F-12216F01F2EC}" type="slidenum">
              <a:rPr lang="en-US" smtClean="0"/>
              <a:t>30</a:t>
            </a:fld>
            <a:endParaRPr lang="en-US"/>
          </a:p>
        </p:txBody>
      </p:sp>
      <p:graphicFrame>
        <p:nvGraphicFramePr>
          <p:cNvPr id="6" name="Table 7">
            <a:extLst>
              <a:ext uri="{FF2B5EF4-FFF2-40B4-BE49-F238E27FC236}">
                <a16:creationId xmlns:a16="http://schemas.microsoft.com/office/drawing/2014/main" id="{0170C541-4593-2465-7DE3-2FBEDDCF833A}"/>
              </a:ext>
            </a:extLst>
          </p:cNvPr>
          <p:cNvGraphicFramePr>
            <a:graphicFrameLocks noGrp="1"/>
          </p:cNvGraphicFramePr>
          <p:nvPr>
            <p:extLst>
              <p:ext uri="{D42A27DB-BD31-4B8C-83A1-F6EECF244321}">
                <p14:modId xmlns:p14="http://schemas.microsoft.com/office/powerpoint/2010/main" val="3227589729"/>
              </p:ext>
            </p:extLst>
          </p:nvPr>
        </p:nvGraphicFramePr>
        <p:xfrm>
          <a:off x="2592294" y="2165663"/>
          <a:ext cx="7415221" cy="2102609"/>
        </p:xfrm>
        <a:graphic>
          <a:graphicData uri="http://schemas.openxmlformats.org/drawingml/2006/table">
            <a:tbl>
              <a:tblPr firstRow="1" bandRow="1">
                <a:tableStyleId>{5940675A-B579-460E-94D1-54222C63F5DA}</a:tableStyleId>
              </a:tblPr>
              <a:tblGrid>
                <a:gridCol w="1689299">
                  <a:extLst>
                    <a:ext uri="{9D8B030D-6E8A-4147-A177-3AD203B41FA5}">
                      <a16:colId xmlns:a16="http://schemas.microsoft.com/office/drawing/2014/main" val="2464742757"/>
                    </a:ext>
                  </a:extLst>
                </a:gridCol>
                <a:gridCol w="1529001">
                  <a:extLst>
                    <a:ext uri="{9D8B030D-6E8A-4147-A177-3AD203B41FA5}">
                      <a16:colId xmlns:a16="http://schemas.microsoft.com/office/drawing/2014/main" val="3478477771"/>
                    </a:ext>
                  </a:extLst>
                </a:gridCol>
                <a:gridCol w="1337877">
                  <a:extLst>
                    <a:ext uri="{9D8B030D-6E8A-4147-A177-3AD203B41FA5}">
                      <a16:colId xmlns:a16="http://schemas.microsoft.com/office/drawing/2014/main" val="369129805"/>
                    </a:ext>
                  </a:extLst>
                </a:gridCol>
                <a:gridCol w="1337877">
                  <a:extLst>
                    <a:ext uri="{9D8B030D-6E8A-4147-A177-3AD203B41FA5}">
                      <a16:colId xmlns:a16="http://schemas.microsoft.com/office/drawing/2014/main" val="825995029"/>
                    </a:ext>
                  </a:extLst>
                </a:gridCol>
                <a:gridCol w="1521167">
                  <a:extLst>
                    <a:ext uri="{9D8B030D-6E8A-4147-A177-3AD203B41FA5}">
                      <a16:colId xmlns:a16="http://schemas.microsoft.com/office/drawing/2014/main" val="2715153560"/>
                    </a:ext>
                  </a:extLst>
                </a:gridCol>
              </a:tblGrid>
              <a:tr h="1020159">
                <a:tc>
                  <a:txBody>
                    <a:bodyPr/>
                    <a:lstStyle/>
                    <a:p>
                      <a:pPr algn="ctr"/>
                      <a:endParaRPr lang="en-US" sz="2000" dirty="0">
                        <a:latin typeface="+mn-lt"/>
                      </a:endParaRPr>
                    </a:p>
                  </a:txBody>
                  <a:tcPr/>
                </a:tc>
                <a:tc>
                  <a:txBody>
                    <a:bodyPr/>
                    <a:lstStyle/>
                    <a:p>
                      <a:pPr algn="ctr"/>
                      <a:r>
                        <a:rPr lang="en-US" sz="2000" dirty="0">
                          <a:latin typeface="+mn-lt"/>
                        </a:rPr>
                        <a:t>Memory</a:t>
                      </a:r>
                    </a:p>
                  </a:txBody>
                  <a:tcPr/>
                </a:tc>
                <a:tc>
                  <a:txBody>
                    <a:bodyPr/>
                    <a:lstStyle/>
                    <a:p>
                      <a:pPr algn="ctr"/>
                      <a:r>
                        <a:rPr lang="en-US" sz="2000" dirty="0">
                          <a:latin typeface="+mn-lt"/>
                        </a:rPr>
                        <a:t>Speed</a:t>
                      </a:r>
                    </a:p>
                  </a:txBody>
                  <a:tcPr/>
                </a:tc>
                <a:tc>
                  <a:txBody>
                    <a:bodyPr/>
                    <a:lstStyle/>
                    <a:p>
                      <a:pPr lvl="0" algn="ctr">
                        <a:buNone/>
                      </a:pPr>
                      <a:r>
                        <a:rPr lang="en-US" sz="2000" dirty="0">
                          <a:latin typeface="+mn-lt"/>
                        </a:rPr>
                        <a:t>Locality</a:t>
                      </a:r>
                    </a:p>
                  </a:txBody>
                  <a:tcPr/>
                </a:tc>
                <a:tc>
                  <a:txBody>
                    <a:bodyPr/>
                    <a:lstStyle/>
                    <a:p>
                      <a:pPr lvl="0" algn="ctr">
                        <a:buNone/>
                      </a:pPr>
                      <a:r>
                        <a:rPr lang="en-US" sz="2000" dirty="0">
                          <a:latin typeface="+mn-lt"/>
                        </a:rPr>
                        <a:t>Resolution</a:t>
                      </a:r>
                    </a:p>
                  </a:txBody>
                  <a:tcPr/>
                </a:tc>
                <a:extLst>
                  <a:ext uri="{0D108BD9-81ED-4DB2-BD59-A6C34878D82A}">
                    <a16:rowId xmlns:a16="http://schemas.microsoft.com/office/drawing/2014/main" val="394775474"/>
                  </a:ext>
                </a:extLst>
              </a:tr>
              <a:tr h="541225">
                <a:tc>
                  <a:txBody>
                    <a:bodyPr/>
                    <a:lstStyle/>
                    <a:p>
                      <a:pPr marL="0" indent="0" algn="ctr">
                        <a:buNone/>
                      </a:pPr>
                      <a:r>
                        <a:rPr lang="en-US" sz="2000" dirty="0">
                          <a:solidFill>
                            <a:schemeClr val="tx1"/>
                          </a:solidFill>
                          <a:latin typeface="+mn-lt"/>
                        </a:rPr>
                        <a:t>Discrete</a:t>
                      </a:r>
                    </a:p>
                  </a:txBody>
                  <a:tcPr/>
                </a:tc>
                <a:tc>
                  <a:txBody>
                    <a:bodyPr/>
                    <a:lstStyle/>
                    <a:p>
                      <a:pPr algn="ctr"/>
                      <a:endParaRPr lang="en-US" sz="2000">
                        <a:latin typeface="+mn-lt"/>
                      </a:endParaRPr>
                    </a:p>
                  </a:txBody>
                  <a:tcPr/>
                </a:tc>
                <a:tc>
                  <a:txBody>
                    <a:bodyPr/>
                    <a:lstStyle/>
                    <a:p>
                      <a:pPr algn="ctr"/>
                      <a:endParaRPr lang="en-US" sz="200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extLst>
                  <a:ext uri="{0D108BD9-81ED-4DB2-BD59-A6C34878D82A}">
                    <a16:rowId xmlns:a16="http://schemas.microsoft.com/office/drawing/2014/main" val="1930456226"/>
                  </a:ext>
                </a:extLst>
              </a:tr>
              <a:tr h="541225">
                <a:tc>
                  <a:txBody>
                    <a:bodyPr/>
                    <a:lstStyle/>
                    <a:p>
                      <a:pPr lvl="0" algn="ctr">
                        <a:buNone/>
                      </a:pPr>
                      <a:r>
                        <a:rPr lang="en-US" sz="2000" dirty="0">
                          <a:solidFill>
                            <a:schemeClr val="tx1"/>
                          </a:solidFill>
                          <a:latin typeface="+mn-lt"/>
                        </a:rPr>
                        <a:t>Neural</a:t>
                      </a:r>
                      <a:endParaRPr lang="de-DE" dirty="0"/>
                    </a:p>
                  </a:txBody>
                  <a:tcPr/>
                </a:tc>
                <a:tc>
                  <a:txBody>
                    <a:bodyPr/>
                    <a:lstStyle/>
                    <a:p>
                      <a:pPr lvl="0" algn="ctr">
                        <a:buNone/>
                      </a:pPr>
                      <a:endParaRPr lang="en-US" sz="2000" dirty="0">
                        <a:latin typeface="+mn-lt"/>
                      </a:endParaRPr>
                    </a:p>
                  </a:txBody>
                  <a:tcPr/>
                </a:tc>
                <a:tc>
                  <a:txBody>
                    <a:bodyPr/>
                    <a:lstStyle/>
                    <a:p>
                      <a:pPr lvl="0" algn="ctr">
                        <a:buNone/>
                      </a:pPr>
                      <a:endParaRPr lang="en-US" sz="200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extLst>
                  <a:ext uri="{0D108BD9-81ED-4DB2-BD59-A6C34878D82A}">
                    <a16:rowId xmlns:a16="http://schemas.microsoft.com/office/drawing/2014/main" val="755549286"/>
                  </a:ext>
                </a:extLst>
              </a:tr>
            </a:tbl>
          </a:graphicData>
        </a:graphic>
      </p:graphicFrame>
      <p:pic>
        <p:nvPicPr>
          <p:cNvPr id="8" name="Google Shape;172;p21">
            <a:extLst>
              <a:ext uri="{FF2B5EF4-FFF2-40B4-BE49-F238E27FC236}">
                <a16:creationId xmlns:a16="http://schemas.microsoft.com/office/drawing/2014/main" id="{A59A081A-80C1-640C-9B1D-14D17D32A3B6}"/>
              </a:ext>
            </a:extLst>
          </p:cNvPr>
          <p:cNvPicPr preferRelativeResize="0"/>
          <p:nvPr/>
        </p:nvPicPr>
        <p:blipFill>
          <a:blip r:embed="rId2">
            <a:alphaModFix/>
          </a:blip>
          <a:stretch>
            <a:fillRect/>
          </a:stretch>
        </p:blipFill>
        <p:spPr>
          <a:xfrm>
            <a:off x="6123971" y="3819939"/>
            <a:ext cx="469078" cy="392241"/>
          </a:xfrm>
          <a:prstGeom prst="rect">
            <a:avLst/>
          </a:prstGeom>
          <a:noFill/>
          <a:ln>
            <a:noFill/>
          </a:ln>
        </p:spPr>
      </p:pic>
      <p:pic>
        <p:nvPicPr>
          <p:cNvPr id="10" name="Google Shape;159;p20" descr="Ein Bild, das Grün, Farbigkeit, Grafiken enthält.&#10;&#10;KI-generierte Inhalte können fehlerhaft sein.">
            <a:extLst>
              <a:ext uri="{FF2B5EF4-FFF2-40B4-BE49-F238E27FC236}">
                <a16:creationId xmlns:a16="http://schemas.microsoft.com/office/drawing/2014/main" id="{79E5E3E4-BB0F-AEC7-4513-F6B653AF8BF2}"/>
              </a:ext>
            </a:extLst>
          </p:cNvPr>
          <p:cNvPicPr preferRelativeResize="0"/>
          <p:nvPr/>
        </p:nvPicPr>
        <p:blipFill>
          <a:blip r:embed="rId3">
            <a:alphaModFix amt="50000"/>
          </a:blip>
          <a:stretch>
            <a:fillRect/>
          </a:stretch>
        </p:blipFill>
        <p:spPr>
          <a:xfrm>
            <a:off x="4724106" y="3799257"/>
            <a:ext cx="437562" cy="401247"/>
          </a:xfrm>
          <a:prstGeom prst="rect">
            <a:avLst/>
          </a:prstGeom>
          <a:noFill/>
          <a:ln>
            <a:noFill/>
          </a:ln>
        </p:spPr>
      </p:pic>
      <p:pic>
        <p:nvPicPr>
          <p:cNvPr id="11" name="Google Shape;159;p20" descr="Ein Bild, das Grün, Farbigkeit, Grafiken enthält.&#10;&#10;KI-generierte Inhalte können fehlerhaft sein.">
            <a:extLst>
              <a:ext uri="{FF2B5EF4-FFF2-40B4-BE49-F238E27FC236}">
                <a16:creationId xmlns:a16="http://schemas.microsoft.com/office/drawing/2014/main" id="{811EBB09-F1AD-4991-E35F-A8B5BFF1FCEF}"/>
              </a:ext>
            </a:extLst>
          </p:cNvPr>
          <p:cNvPicPr preferRelativeResize="0"/>
          <p:nvPr/>
        </p:nvPicPr>
        <p:blipFill>
          <a:blip r:embed="rId3">
            <a:alphaModFix amt="50000"/>
          </a:blip>
          <a:stretch>
            <a:fillRect/>
          </a:stretch>
        </p:blipFill>
        <p:spPr>
          <a:xfrm>
            <a:off x="6197183" y="3251649"/>
            <a:ext cx="437562" cy="401247"/>
          </a:xfrm>
          <a:prstGeom prst="rect">
            <a:avLst/>
          </a:prstGeom>
          <a:noFill/>
          <a:ln>
            <a:noFill/>
          </a:ln>
        </p:spPr>
      </p:pic>
      <p:pic>
        <p:nvPicPr>
          <p:cNvPr id="12" name="Google Shape;172;p21" descr="Ein Bild, das Stern enthält.&#10;&#10;KI-generierte Inhalte können fehlerhaft sein.">
            <a:extLst>
              <a:ext uri="{FF2B5EF4-FFF2-40B4-BE49-F238E27FC236}">
                <a16:creationId xmlns:a16="http://schemas.microsoft.com/office/drawing/2014/main" id="{7FB5FBAF-5714-B214-9111-3A4A3F27E3FA}"/>
              </a:ext>
            </a:extLst>
          </p:cNvPr>
          <p:cNvPicPr preferRelativeResize="0"/>
          <p:nvPr/>
        </p:nvPicPr>
        <p:blipFill>
          <a:blip r:embed="rId2">
            <a:alphaModFix/>
          </a:blip>
          <a:stretch>
            <a:fillRect/>
          </a:stretch>
        </p:blipFill>
        <p:spPr>
          <a:xfrm>
            <a:off x="4708348" y="3251649"/>
            <a:ext cx="469078" cy="392241"/>
          </a:xfrm>
          <a:prstGeom prst="rect">
            <a:avLst/>
          </a:prstGeom>
          <a:noFill/>
          <a:ln>
            <a:noFill/>
          </a:ln>
        </p:spPr>
      </p:pic>
      <p:pic>
        <p:nvPicPr>
          <p:cNvPr id="13" name="Google Shape;172;p21" descr="Ein Bild, das Stern enthält.&#10;&#10;KI-generierte Inhalte können fehlerhaft sein.">
            <a:extLst>
              <a:ext uri="{FF2B5EF4-FFF2-40B4-BE49-F238E27FC236}">
                <a16:creationId xmlns:a16="http://schemas.microsoft.com/office/drawing/2014/main" id="{544988A9-D184-F585-66D4-1CB7FB5C00BF}"/>
              </a:ext>
            </a:extLst>
          </p:cNvPr>
          <p:cNvPicPr preferRelativeResize="0"/>
          <p:nvPr/>
        </p:nvPicPr>
        <p:blipFill>
          <a:blip r:embed="rId2">
            <a:alphaModFix/>
          </a:blip>
          <a:stretch>
            <a:fillRect/>
          </a:stretch>
        </p:blipFill>
        <p:spPr>
          <a:xfrm>
            <a:off x="7511066" y="3779596"/>
            <a:ext cx="469078" cy="392241"/>
          </a:xfrm>
          <a:prstGeom prst="rect">
            <a:avLst/>
          </a:prstGeom>
          <a:noFill/>
          <a:ln>
            <a:noFill/>
          </a:ln>
        </p:spPr>
      </p:pic>
      <p:pic>
        <p:nvPicPr>
          <p:cNvPr id="14" name="Google Shape;159;p20" descr="Ein Bild, das Grün, Farbigkeit, Grafiken enthält.&#10;&#10;KI-generierte Inhalte können fehlerhaft sein.">
            <a:extLst>
              <a:ext uri="{FF2B5EF4-FFF2-40B4-BE49-F238E27FC236}">
                <a16:creationId xmlns:a16="http://schemas.microsoft.com/office/drawing/2014/main" id="{7D3D968E-92B8-916E-A1FA-CC9F40C990EC}"/>
              </a:ext>
            </a:extLst>
          </p:cNvPr>
          <p:cNvPicPr preferRelativeResize="0"/>
          <p:nvPr/>
        </p:nvPicPr>
        <p:blipFill>
          <a:blip r:embed="rId3">
            <a:alphaModFix amt="50000"/>
          </a:blip>
          <a:stretch>
            <a:fillRect/>
          </a:stretch>
        </p:blipFill>
        <p:spPr>
          <a:xfrm>
            <a:off x="7602123" y="3227383"/>
            <a:ext cx="437562" cy="401247"/>
          </a:xfrm>
          <a:prstGeom prst="rect">
            <a:avLst/>
          </a:prstGeom>
          <a:noFill/>
          <a:ln>
            <a:noFill/>
          </a:ln>
        </p:spPr>
      </p:pic>
      <p:sp>
        <p:nvSpPr>
          <p:cNvPr id="15" name="Textfeld 14">
            <a:extLst>
              <a:ext uri="{FF2B5EF4-FFF2-40B4-BE49-F238E27FC236}">
                <a16:creationId xmlns:a16="http://schemas.microsoft.com/office/drawing/2014/main" id="{3706CF67-8A47-9594-A065-D16F31C03275}"/>
              </a:ext>
            </a:extLst>
          </p:cNvPr>
          <p:cNvSpPr txBox="1"/>
          <p:nvPr/>
        </p:nvSpPr>
        <p:spPr>
          <a:xfrm>
            <a:off x="1553514" y="4876925"/>
            <a:ext cx="908744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a:latin typeface="Arial"/>
                <a:cs typeface="Arial"/>
              </a:rPr>
              <a:t>Hybrid </a:t>
            </a:r>
            <a:r>
              <a:rPr lang="de-DE" sz="3000" dirty="0" err="1">
                <a:latin typeface="Arial"/>
                <a:cs typeface="Arial"/>
              </a:rPr>
              <a:t>Parametrizations</a:t>
            </a:r>
            <a:r>
              <a:rPr lang="de-DE" sz="3000" dirty="0">
                <a:latin typeface="Arial"/>
                <a:cs typeface="Arial"/>
              </a:rPr>
              <a:t>: Best </a:t>
            </a:r>
            <a:r>
              <a:rPr lang="de-DE" sz="3000" dirty="0" err="1">
                <a:latin typeface="Arial"/>
                <a:cs typeface="Arial"/>
              </a:rPr>
              <a:t>of</a:t>
            </a:r>
            <a:r>
              <a:rPr lang="de-DE" sz="3000" dirty="0">
                <a:latin typeface="Arial"/>
                <a:cs typeface="Arial"/>
              </a:rPr>
              <a:t> </a:t>
            </a:r>
            <a:r>
              <a:rPr lang="de-DE" sz="3000" dirty="0" err="1">
                <a:latin typeface="Arial"/>
                <a:cs typeface="Arial"/>
              </a:rPr>
              <a:t>both</a:t>
            </a:r>
            <a:r>
              <a:rPr lang="de-DE" sz="3000" dirty="0">
                <a:latin typeface="Arial"/>
                <a:cs typeface="Arial"/>
              </a:rPr>
              <a:t> </a:t>
            </a:r>
            <a:r>
              <a:rPr lang="de-DE" sz="3000" dirty="0" err="1">
                <a:latin typeface="Arial"/>
                <a:cs typeface="Arial"/>
              </a:rPr>
              <a:t>worlds</a:t>
            </a:r>
          </a:p>
        </p:txBody>
      </p:sp>
      <p:pic>
        <p:nvPicPr>
          <p:cNvPr id="3" name="Google Shape;159;p20" descr="Ein Bild, das Grün, Farbigkeit, Grafiken enthält.&#10;&#10;KI-generierte Inhalte können fehlerhaft sein.">
            <a:extLst>
              <a:ext uri="{FF2B5EF4-FFF2-40B4-BE49-F238E27FC236}">
                <a16:creationId xmlns:a16="http://schemas.microsoft.com/office/drawing/2014/main" id="{5CD89A9D-0C03-BEC2-750F-0BAC16A686FA}"/>
              </a:ext>
            </a:extLst>
          </p:cNvPr>
          <p:cNvPicPr preferRelativeResize="0"/>
          <p:nvPr/>
        </p:nvPicPr>
        <p:blipFill>
          <a:blip r:embed="rId3">
            <a:alphaModFix amt="50000"/>
          </a:blip>
          <a:stretch>
            <a:fillRect/>
          </a:stretch>
        </p:blipFill>
        <p:spPr>
          <a:xfrm>
            <a:off x="8958846" y="3779099"/>
            <a:ext cx="437562" cy="401247"/>
          </a:xfrm>
          <a:prstGeom prst="rect">
            <a:avLst/>
          </a:prstGeom>
          <a:noFill/>
          <a:ln>
            <a:noFill/>
          </a:ln>
        </p:spPr>
      </p:pic>
      <p:pic>
        <p:nvPicPr>
          <p:cNvPr id="5" name="Google Shape;172;p21" descr="Ein Bild, das Stern enthält.&#10;&#10;KI-generierte Inhalte können fehlerhaft sein.">
            <a:extLst>
              <a:ext uri="{FF2B5EF4-FFF2-40B4-BE49-F238E27FC236}">
                <a16:creationId xmlns:a16="http://schemas.microsoft.com/office/drawing/2014/main" id="{71F175C7-5E97-8D0D-CDF5-101CFC516464}"/>
              </a:ext>
            </a:extLst>
          </p:cNvPr>
          <p:cNvPicPr preferRelativeResize="0"/>
          <p:nvPr/>
        </p:nvPicPr>
        <p:blipFill>
          <a:blip r:embed="rId2">
            <a:alphaModFix/>
          </a:blip>
          <a:stretch>
            <a:fillRect/>
          </a:stretch>
        </p:blipFill>
        <p:spPr>
          <a:xfrm>
            <a:off x="8956055" y="3235129"/>
            <a:ext cx="469078" cy="392241"/>
          </a:xfrm>
          <a:prstGeom prst="rect">
            <a:avLst/>
          </a:prstGeom>
          <a:noFill/>
          <a:ln>
            <a:noFill/>
          </a:ln>
        </p:spPr>
      </p:pic>
    </p:spTree>
    <p:extLst>
      <p:ext uri="{BB962C8B-B14F-4D97-AF65-F5344CB8AC3E}">
        <p14:creationId xmlns:p14="http://schemas.microsoft.com/office/powerpoint/2010/main" val="727968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4C98-8C2B-B0AA-421B-7C210AAD79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23C1B7-7140-5DB9-6BE0-20F186502FBD}"/>
              </a:ext>
            </a:extLst>
          </p:cNvPr>
          <p:cNvSpPr>
            <a:spLocks noGrp="1"/>
          </p:cNvSpPr>
          <p:nvPr>
            <p:ph type="title"/>
          </p:nvPr>
        </p:nvSpPr>
        <p:spPr/>
        <p:txBody>
          <a:bodyPr/>
          <a:lstStyle/>
          <a:p>
            <a:r>
              <a:rPr lang="de-DE" dirty="0" err="1"/>
              <a:t>Parameterizing</a:t>
            </a:r>
            <a:r>
              <a:rPr lang="de-DE" dirty="0"/>
              <a:t> Fields</a:t>
            </a:r>
          </a:p>
        </p:txBody>
      </p:sp>
      <p:sp>
        <p:nvSpPr>
          <p:cNvPr id="4" name="Foliennummernplatzhalter 3">
            <a:extLst>
              <a:ext uri="{FF2B5EF4-FFF2-40B4-BE49-F238E27FC236}">
                <a16:creationId xmlns:a16="http://schemas.microsoft.com/office/drawing/2014/main" id="{5847FC2B-67AA-27DE-C664-96B5849652E3}"/>
              </a:ext>
            </a:extLst>
          </p:cNvPr>
          <p:cNvSpPr>
            <a:spLocks noGrp="1"/>
          </p:cNvSpPr>
          <p:nvPr>
            <p:ph type="sldNum" sz="quarter" idx="12"/>
          </p:nvPr>
        </p:nvSpPr>
        <p:spPr/>
        <p:txBody>
          <a:bodyPr/>
          <a:lstStyle/>
          <a:p>
            <a:fld id="{8A803A37-EECB-FE4B-B36F-12216F01F2EC}" type="slidenum">
              <a:rPr lang="en-US" smtClean="0"/>
              <a:t>31</a:t>
            </a:fld>
            <a:endParaRPr lang="en-US"/>
          </a:p>
        </p:txBody>
      </p:sp>
      <p:pic>
        <p:nvPicPr>
          <p:cNvPr id="5" name="Grafik 4" descr="Ein Bild, das Entwurf, Zeichnung, Hase Kaninchen, Kunst enthält.&#10;&#10;KI-generierte Inhalte können fehlerhaft sein.">
            <a:extLst>
              <a:ext uri="{FF2B5EF4-FFF2-40B4-BE49-F238E27FC236}">
                <a16:creationId xmlns:a16="http://schemas.microsoft.com/office/drawing/2014/main" id="{FAA4B878-2599-9DA2-863D-C738D5F6EFED}"/>
              </a:ext>
            </a:extLst>
          </p:cNvPr>
          <p:cNvPicPr>
            <a:picLocks noChangeAspect="1"/>
          </p:cNvPicPr>
          <p:nvPr/>
        </p:nvPicPr>
        <p:blipFill>
          <a:blip r:embed="rId3"/>
          <a:srcRect l="1480" t="2305" r="-1480" b="-532"/>
          <a:stretch>
            <a:fillRect/>
          </a:stretch>
        </p:blipFill>
        <p:spPr>
          <a:xfrm>
            <a:off x="610191" y="1042205"/>
            <a:ext cx="1958647" cy="2293206"/>
          </a:xfrm>
          <a:prstGeom prst="rect">
            <a:avLst/>
          </a:prstGeom>
        </p:spPr>
      </p:pic>
      <p:pic>
        <p:nvPicPr>
          <p:cNvPr id="6" name="Grafik 5" descr="Octree for Voxel Outlines of a Triangular Mesh – Martin Cavarga">
            <a:extLst>
              <a:ext uri="{FF2B5EF4-FFF2-40B4-BE49-F238E27FC236}">
                <a16:creationId xmlns:a16="http://schemas.microsoft.com/office/drawing/2014/main" id="{81C7E82A-3B97-AB64-0FDD-632BCEF5D22C}"/>
              </a:ext>
            </a:extLst>
          </p:cNvPr>
          <p:cNvPicPr>
            <a:picLocks noChangeAspect="1"/>
          </p:cNvPicPr>
          <p:nvPr/>
        </p:nvPicPr>
        <p:blipFill>
          <a:blip r:embed="rId4"/>
          <a:stretch>
            <a:fillRect/>
          </a:stretch>
        </p:blipFill>
        <p:spPr>
          <a:xfrm>
            <a:off x="1451004" y="3430147"/>
            <a:ext cx="2743199" cy="2558561"/>
          </a:xfrm>
          <a:prstGeom prst="rect">
            <a:avLst/>
          </a:prstGeom>
        </p:spPr>
      </p:pic>
      <p:sp>
        <p:nvSpPr>
          <p:cNvPr id="3" name="Textfeld 2">
            <a:extLst>
              <a:ext uri="{FF2B5EF4-FFF2-40B4-BE49-F238E27FC236}">
                <a16:creationId xmlns:a16="http://schemas.microsoft.com/office/drawing/2014/main" id="{E17E015C-696D-45B5-633A-C97BF130B3DB}"/>
              </a:ext>
            </a:extLst>
          </p:cNvPr>
          <p:cNvSpPr txBox="1"/>
          <p:nvPr/>
        </p:nvSpPr>
        <p:spPr>
          <a:xfrm>
            <a:off x="333092"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Discrete</a:t>
            </a:r>
          </a:p>
        </p:txBody>
      </p:sp>
      <p:pic>
        <p:nvPicPr>
          <p:cNvPr id="7" name="Grafik 6" descr="Ein Bild, das Reihe, Design, Typografie enthält.&#10;&#10;KI-generierte Inhalte können fehlerhaft sein.">
            <a:extLst>
              <a:ext uri="{FF2B5EF4-FFF2-40B4-BE49-F238E27FC236}">
                <a16:creationId xmlns:a16="http://schemas.microsoft.com/office/drawing/2014/main" id="{460069D4-43A3-27D0-0D1B-0A36236FCFA2}"/>
              </a:ext>
            </a:extLst>
          </p:cNvPr>
          <p:cNvPicPr>
            <a:picLocks noChangeAspect="1"/>
          </p:cNvPicPr>
          <p:nvPr/>
        </p:nvPicPr>
        <p:blipFill>
          <a:blip r:embed="rId5"/>
          <a:stretch>
            <a:fillRect/>
          </a:stretch>
        </p:blipFill>
        <p:spPr>
          <a:xfrm>
            <a:off x="5488520" y="1283822"/>
            <a:ext cx="1562070" cy="1474755"/>
          </a:xfrm>
          <a:prstGeom prst="rect">
            <a:avLst/>
          </a:prstGeom>
        </p:spPr>
      </p:pic>
      <p:pic>
        <p:nvPicPr>
          <p:cNvPr id="8" name="Grafik 7" descr="Ein Bild, das Diagramm, Kreis, Reihe, Design enthält.&#10;&#10;KI-generierte Inhalte können fehlerhaft sein.">
            <a:extLst>
              <a:ext uri="{FF2B5EF4-FFF2-40B4-BE49-F238E27FC236}">
                <a16:creationId xmlns:a16="http://schemas.microsoft.com/office/drawing/2014/main" id="{E3AC87E7-241B-3B4A-4031-E11762BA1122}"/>
              </a:ext>
            </a:extLst>
          </p:cNvPr>
          <p:cNvPicPr>
            <a:picLocks noChangeAspect="1"/>
          </p:cNvPicPr>
          <p:nvPr/>
        </p:nvPicPr>
        <p:blipFill>
          <a:blip r:embed="rId6"/>
          <a:stretch>
            <a:fillRect/>
          </a:stretch>
        </p:blipFill>
        <p:spPr>
          <a:xfrm>
            <a:off x="5480779" y="3935376"/>
            <a:ext cx="1624479" cy="1548107"/>
          </a:xfrm>
          <a:prstGeom prst="rect">
            <a:avLst/>
          </a:prstGeom>
        </p:spPr>
      </p:pic>
      <p:sp>
        <p:nvSpPr>
          <p:cNvPr id="10" name="Pfeil: nach unten 9">
            <a:extLst>
              <a:ext uri="{FF2B5EF4-FFF2-40B4-BE49-F238E27FC236}">
                <a16:creationId xmlns:a16="http://schemas.microsoft.com/office/drawing/2014/main" id="{935FB72E-936D-DFE2-990F-FE17F4075F98}"/>
              </a:ext>
            </a:extLst>
          </p:cNvPr>
          <p:cNvSpPr/>
          <p:nvPr/>
        </p:nvSpPr>
        <p:spPr>
          <a:xfrm>
            <a:off x="6088833" y="2941890"/>
            <a:ext cx="377361" cy="6029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455FE11-DFFC-4831-D662-325D627F1253}"/>
              </a:ext>
            </a:extLst>
          </p:cNvPr>
          <p:cNvSpPr txBox="1"/>
          <p:nvPr/>
        </p:nvSpPr>
        <p:spPr>
          <a:xfrm>
            <a:off x="4214961"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err="1">
                <a:latin typeface="Arial"/>
                <a:cs typeface="Arial"/>
              </a:rPr>
              <a:t>Neural</a:t>
            </a:r>
          </a:p>
        </p:txBody>
      </p:sp>
      <p:pic>
        <p:nvPicPr>
          <p:cNvPr id="12" name="Grafik 11" descr="Ein Bild, das Text, Diagramm, Reihe, Schrift enthält.&#10;&#10;KI-generierte Inhalte können fehlerhaft sein.">
            <a:extLst>
              <a:ext uri="{FF2B5EF4-FFF2-40B4-BE49-F238E27FC236}">
                <a16:creationId xmlns:a16="http://schemas.microsoft.com/office/drawing/2014/main" id="{41D9D14F-A46B-A145-2248-0745779C7109}"/>
              </a:ext>
            </a:extLst>
          </p:cNvPr>
          <p:cNvPicPr>
            <a:picLocks noChangeAspect="1"/>
          </p:cNvPicPr>
          <p:nvPr/>
        </p:nvPicPr>
        <p:blipFill>
          <a:blip r:embed="rId7"/>
          <a:stretch>
            <a:fillRect/>
          </a:stretch>
        </p:blipFill>
        <p:spPr>
          <a:xfrm>
            <a:off x="8448189" y="3835391"/>
            <a:ext cx="3413274" cy="1748075"/>
          </a:xfrm>
          <a:prstGeom prst="rect">
            <a:avLst/>
          </a:prstGeom>
        </p:spPr>
      </p:pic>
      <p:pic>
        <p:nvPicPr>
          <p:cNvPr id="13" name="Grafik 12" descr="Ein Bild, das Text, Diagramm, Reihe, Screenshot enthält.&#10;&#10;KI-generierte Inhalte können fehlerhaft sein.">
            <a:extLst>
              <a:ext uri="{FF2B5EF4-FFF2-40B4-BE49-F238E27FC236}">
                <a16:creationId xmlns:a16="http://schemas.microsoft.com/office/drawing/2014/main" id="{40ACD0E4-DC86-2486-BDAA-AE9CBE3253DC}"/>
              </a:ext>
            </a:extLst>
          </p:cNvPr>
          <p:cNvPicPr>
            <a:picLocks noChangeAspect="1"/>
          </p:cNvPicPr>
          <p:nvPr/>
        </p:nvPicPr>
        <p:blipFill>
          <a:blip r:embed="rId8"/>
          <a:stretch>
            <a:fillRect/>
          </a:stretch>
        </p:blipFill>
        <p:spPr>
          <a:xfrm>
            <a:off x="8532554" y="1722810"/>
            <a:ext cx="3217725" cy="1615758"/>
          </a:xfrm>
          <a:prstGeom prst="rect">
            <a:avLst/>
          </a:prstGeom>
        </p:spPr>
      </p:pic>
      <p:sp>
        <p:nvSpPr>
          <p:cNvPr id="14" name="Textfeld 13">
            <a:extLst>
              <a:ext uri="{FF2B5EF4-FFF2-40B4-BE49-F238E27FC236}">
                <a16:creationId xmlns:a16="http://schemas.microsoft.com/office/drawing/2014/main" id="{4EB327D2-FF00-AD6A-CFA7-621581AC3210}"/>
              </a:ext>
            </a:extLst>
          </p:cNvPr>
          <p:cNvSpPr txBox="1"/>
          <p:nvPr/>
        </p:nvSpPr>
        <p:spPr>
          <a:xfrm>
            <a:off x="8076304" y="6084741"/>
            <a:ext cx="41585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3000" dirty="0">
                <a:latin typeface="Arial"/>
                <a:cs typeface="Arial"/>
              </a:rPr>
              <a:t>Hybrid</a:t>
            </a:r>
            <a:endParaRPr lang="de-DE" dirty="0"/>
          </a:p>
        </p:txBody>
      </p:sp>
      <p:sp>
        <p:nvSpPr>
          <p:cNvPr id="9" name="Rechteck: abgerundete Ecken 8">
            <a:extLst>
              <a:ext uri="{FF2B5EF4-FFF2-40B4-BE49-F238E27FC236}">
                <a16:creationId xmlns:a16="http://schemas.microsoft.com/office/drawing/2014/main" id="{DCA25CC9-7271-8A72-9A57-0A16A74726B0}"/>
              </a:ext>
            </a:extLst>
          </p:cNvPr>
          <p:cNvSpPr/>
          <p:nvPr/>
        </p:nvSpPr>
        <p:spPr>
          <a:xfrm>
            <a:off x="8077658" y="947247"/>
            <a:ext cx="4092345" cy="5774665"/>
          </a:xfrm>
          <a:prstGeom prst="roundRect">
            <a:avLst/>
          </a:prstGeom>
          <a:no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7184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BE777-5CE9-E3F7-1B4D-500007F3B98D}"/>
              </a:ext>
            </a:extLst>
          </p:cNvPr>
          <p:cNvSpPr>
            <a:spLocks noGrp="1"/>
          </p:cNvSpPr>
          <p:nvPr>
            <p:ph type="title"/>
          </p:nvPr>
        </p:nvSpPr>
        <p:spPr/>
        <p:txBody>
          <a:bodyPr/>
          <a:lstStyle/>
          <a:p>
            <a:r>
              <a:rPr lang="de-DE" dirty="0" err="1"/>
              <a:t>Voxel</a:t>
            </a:r>
            <a:r>
              <a:rPr lang="de-DE" dirty="0"/>
              <a:t>-Features + </a:t>
            </a:r>
            <a:r>
              <a:rPr lang="de-DE" dirty="0" err="1"/>
              <a:t>Neural</a:t>
            </a:r>
            <a:r>
              <a:rPr lang="de-DE" dirty="0"/>
              <a:t> Field</a:t>
            </a:r>
          </a:p>
        </p:txBody>
      </p:sp>
      <p:sp>
        <p:nvSpPr>
          <p:cNvPr id="4" name="Foliennummernplatzhalter 3">
            <a:extLst>
              <a:ext uri="{FF2B5EF4-FFF2-40B4-BE49-F238E27FC236}">
                <a16:creationId xmlns:a16="http://schemas.microsoft.com/office/drawing/2014/main" id="{FF26CCCA-0354-CA95-FC5A-8B5A6C6BDD1C}"/>
              </a:ext>
            </a:extLst>
          </p:cNvPr>
          <p:cNvSpPr>
            <a:spLocks noGrp="1"/>
          </p:cNvSpPr>
          <p:nvPr>
            <p:ph type="sldNum" sz="quarter" idx="12"/>
          </p:nvPr>
        </p:nvSpPr>
        <p:spPr/>
        <p:txBody>
          <a:bodyPr/>
          <a:lstStyle/>
          <a:p>
            <a:fld id="{8A803A37-EECB-FE4B-B36F-12216F01F2EC}" type="slidenum">
              <a:rPr lang="en-US" smtClean="0"/>
              <a:t>32</a:t>
            </a:fld>
            <a:endParaRPr lang="en-US"/>
          </a:p>
        </p:txBody>
      </p:sp>
      <p:sp>
        <p:nvSpPr>
          <p:cNvPr id="6" name="TextBox 11">
            <a:extLst>
              <a:ext uri="{FF2B5EF4-FFF2-40B4-BE49-F238E27FC236}">
                <a16:creationId xmlns:a16="http://schemas.microsoft.com/office/drawing/2014/main" id="{7D339E97-10AC-1E42-4B19-C3CAD4601E93}"/>
              </a:ext>
            </a:extLst>
          </p:cNvPr>
          <p:cNvSpPr txBox="1"/>
          <p:nvPr/>
        </p:nvSpPr>
        <p:spPr>
          <a:xfrm>
            <a:off x="2686" y="6031722"/>
            <a:ext cx="5533939" cy="646331"/>
          </a:xfrm>
          <a:prstGeom prst="rect">
            <a:avLst/>
          </a:prstGeom>
          <a:noFill/>
        </p:spPr>
        <p:txBody>
          <a:bodyPr wrap="square" lIns="91440" tIns="45720" rIns="91440" bIns="45720" rtlCol="0" anchor="t">
            <a:spAutoFit/>
          </a:bodyPr>
          <a:lstStyle/>
          <a:p>
            <a:r>
              <a:rPr lang="de-DE" sz="1200" dirty="0"/>
              <a:t>IF-Nets, </a:t>
            </a:r>
            <a:r>
              <a:rPr lang="de-DE" sz="1200" dirty="0" err="1"/>
              <a:t>Chibane</a:t>
            </a:r>
            <a:r>
              <a:rPr lang="de-DE" sz="1200" dirty="0"/>
              <a:t> et al. CVPR '20</a:t>
            </a:r>
          </a:p>
          <a:p>
            <a:r>
              <a:rPr lang="de-DE" sz="1200" dirty="0" err="1"/>
              <a:t>Convolutional</a:t>
            </a:r>
            <a:r>
              <a:rPr lang="de-DE" sz="1200" dirty="0"/>
              <a:t> </a:t>
            </a:r>
            <a:r>
              <a:rPr lang="de-DE" sz="1200" dirty="0" err="1"/>
              <a:t>Occupancy</a:t>
            </a:r>
            <a:r>
              <a:rPr lang="de-DE" sz="1200" dirty="0"/>
              <a:t> Networks, Peng et al. ECCV '20</a:t>
            </a:r>
          </a:p>
          <a:p>
            <a:r>
              <a:rPr lang="de-DE" sz="1200" dirty="0" err="1"/>
              <a:t>Neural</a:t>
            </a:r>
            <a:r>
              <a:rPr lang="de-DE" sz="1200" dirty="0"/>
              <a:t> </a:t>
            </a:r>
            <a:r>
              <a:rPr lang="de-DE" sz="1200" dirty="0" err="1"/>
              <a:t>Sparse</a:t>
            </a:r>
            <a:r>
              <a:rPr lang="de-DE" sz="1200" dirty="0"/>
              <a:t> </a:t>
            </a:r>
            <a:r>
              <a:rPr lang="de-DE" sz="1200" dirty="0" err="1"/>
              <a:t>Voxel</a:t>
            </a:r>
            <a:r>
              <a:rPr lang="de-DE" sz="1200" dirty="0"/>
              <a:t> Fields, Liu et al. </a:t>
            </a:r>
            <a:r>
              <a:rPr lang="de-DE" sz="1200" dirty="0" err="1"/>
              <a:t>NeurIPS</a:t>
            </a:r>
            <a:r>
              <a:rPr lang="de-DE" sz="1200" dirty="0"/>
              <a:t> '20</a:t>
            </a:r>
            <a:endParaRPr lang="de-DE" dirty="0"/>
          </a:p>
        </p:txBody>
      </p:sp>
      <p:pic>
        <p:nvPicPr>
          <p:cNvPr id="7" name="Grafik 6" descr="Ein Bild, das Text, Diagramm, Reihe enthält.&#10;&#10;KI-generierte Inhalte können fehlerhaft sein.">
            <a:extLst>
              <a:ext uri="{FF2B5EF4-FFF2-40B4-BE49-F238E27FC236}">
                <a16:creationId xmlns:a16="http://schemas.microsoft.com/office/drawing/2014/main" id="{6F7EF7BD-5DB1-4BAA-7C4C-EFF1BF34F491}"/>
              </a:ext>
            </a:extLst>
          </p:cNvPr>
          <p:cNvPicPr>
            <a:picLocks noChangeAspect="1"/>
          </p:cNvPicPr>
          <p:nvPr/>
        </p:nvPicPr>
        <p:blipFill>
          <a:blip r:embed="rId3"/>
          <a:stretch>
            <a:fillRect/>
          </a:stretch>
        </p:blipFill>
        <p:spPr>
          <a:xfrm>
            <a:off x="2498909" y="1447800"/>
            <a:ext cx="7177818" cy="3962400"/>
          </a:xfrm>
          <a:prstGeom prst="rect">
            <a:avLst/>
          </a:prstGeom>
        </p:spPr>
      </p:pic>
    </p:spTree>
    <p:extLst>
      <p:ext uri="{BB962C8B-B14F-4D97-AF65-F5344CB8AC3E}">
        <p14:creationId xmlns:p14="http://schemas.microsoft.com/office/powerpoint/2010/main" val="2224834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1F6C7-3C9D-F458-6523-A1FCB2D3BA2D}"/>
              </a:ext>
            </a:extLst>
          </p:cNvPr>
          <p:cNvSpPr>
            <a:spLocks noGrp="1"/>
          </p:cNvSpPr>
          <p:nvPr>
            <p:ph type="title"/>
          </p:nvPr>
        </p:nvSpPr>
        <p:spPr/>
        <p:txBody>
          <a:bodyPr/>
          <a:lstStyle/>
          <a:p>
            <a:r>
              <a:rPr lang="de-DE" dirty="0" err="1"/>
              <a:t>Orthographic</a:t>
            </a:r>
            <a:r>
              <a:rPr lang="de-DE" dirty="0"/>
              <a:t> </a:t>
            </a:r>
            <a:r>
              <a:rPr lang="de-DE" dirty="0" err="1"/>
              <a:t>Projection</a:t>
            </a:r>
            <a:r>
              <a:rPr lang="de-DE" dirty="0"/>
              <a:t> </a:t>
            </a:r>
            <a:r>
              <a:rPr lang="de-DE" dirty="0" err="1"/>
              <a:t>onto</a:t>
            </a:r>
            <a:r>
              <a:rPr lang="de-DE" dirty="0"/>
              <a:t> Feature Plane</a:t>
            </a:r>
          </a:p>
        </p:txBody>
      </p:sp>
      <p:sp>
        <p:nvSpPr>
          <p:cNvPr id="4" name="Foliennummernplatzhalter 3">
            <a:extLst>
              <a:ext uri="{FF2B5EF4-FFF2-40B4-BE49-F238E27FC236}">
                <a16:creationId xmlns:a16="http://schemas.microsoft.com/office/drawing/2014/main" id="{0E61EC00-10F1-418D-A98D-E4F8119E8CB5}"/>
              </a:ext>
            </a:extLst>
          </p:cNvPr>
          <p:cNvSpPr>
            <a:spLocks noGrp="1"/>
          </p:cNvSpPr>
          <p:nvPr>
            <p:ph type="sldNum" sz="quarter" idx="12"/>
          </p:nvPr>
        </p:nvSpPr>
        <p:spPr/>
        <p:txBody>
          <a:bodyPr/>
          <a:lstStyle/>
          <a:p>
            <a:fld id="{8A803A37-EECB-FE4B-B36F-12216F01F2EC}" type="slidenum">
              <a:rPr lang="en-US" smtClean="0"/>
              <a:t>33</a:t>
            </a:fld>
            <a:endParaRPr lang="en-US"/>
          </a:p>
        </p:txBody>
      </p:sp>
      <p:pic>
        <p:nvPicPr>
          <p:cNvPr id="5" name="Grafik 4" descr="Ein Bild, das Text, Diagramm, Reihe, Screenshot enthält.&#10;&#10;KI-generierte Inhalte können fehlerhaft sein.">
            <a:extLst>
              <a:ext uri="{FF2B5EF4-FFF2-40B4-BE49-F238E27FC236}">
                <a16:creationId xmlns:a16="http://schemas.microsoft.com/office/drawing/2014/main" id="{187778B3-1B07-FDB3-1769-2EAD954EAD7E}"/>
              </a:ext>
            </a:extLst>
          </p:cNvPr>
          <p:cNvPicPr>
            <a:picLocks noChangeAspect="1"/>
          </p:cNvPicPr>
          <p:nvPr/>
        </p:nvPicPr>
        <p:blipFill>
          <a:blip r:embed="rId3"/>
          <a:stretch>
            <a:fillRect/>
          </a:stretch>
        </p:blipFill>
        <p:spPr>
          <a:xfrm>
            <a:off x="2127164" y="1562086"/>
            <a:ext cx="7929441" cy="4317059"/>
          </a:xfrm>
          <a:prstGeom prst="rect">
            <a:avLst/>
          </a:prstGeom>
        </p:spPr>
      </p:pic>
      <p:sp>
        <p:nvSpPr>
          <p:cNvPr id="7" name="TextBox 11">
            <a:extLst>
              <a:ext uri="{FF2B5EF4-FFF2-40B4-BE49-F238E27FC236}">
                <a16:creationId xmlns:a16="http://schemas.microsoft.com/office/drawing/2014/main" id="{B4707E23-59A8-67AC-B644-94E2ED9A8062}"/>
              </a:ext>
            </a:extLst>
          </p:cNvPr>
          <p:cNvSpPr txBox="1"/>
          <p:nvPr/>
        </p:nvSpPr>
        <p:spPr>
          <a:xfrm>
            <a:off x="2686" y="6400432"/>
            <a:ext cx="5533939" cy="276999"/>
          </a:xfrm>
          <a:prstGeom prst="rect">
            <a:avLst/>
          </a:prstGeom>
          <a:noFill/>
        </p:spPr>
        <p:txBody>
          <a:bodyPr wrap="square" lIns="91440" tIns="45720" rIns="91440" bIns="45720" rtlCol="0" anchor="t">
            <a:spAutoFit/>
          </a:bodyPr>
          <a:lstStyle/>
          <a:p>
            <a:r>
              <a:rPr lang="de-DE" sz="1200" dirty="0" err="1"/>
              <a:t>Convolutional</a:t>
            </a:r>
            <a:r>
              <a:rPr lang="de-DE" sz="1200" dirty="0"/>
              <a:t> </a:t>
            </a:r>
            <a:r>
              <a:rPr lang="de-DE" sz="1200" dirty="0" err="1"/>
              <a:t>Occupancy</a:t>
            </a:r>
            <a:r>
              <a:rPr lang="de-DE" sz="1200" dirty="0"/>
              <a:t> Networks, Peng et al. ECCV '20</a:t>
            </a:r>
          </a:p>
        </p:txBody>
      </p:sp>
    </p:spTree>
    <p:extLst>
      <p:ext uri="{BB962C8B-B14F-4D97-AF65-F5344CB8AC3E}">
        <p14:creationId xmlns:p14="http://schemas.microsoft.com/office/powerpoint/2010/main" val="2613335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98CD-667D-705D-CD8A-03A8200DC3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A3C3C8-6270-B957-14E1-C042A459DDAC}"/>
              </a:ext>
            </a:extLst>
          </p:cNvPr>
          <p:cNvSpPr>
            <a:spLocks noGrp="1"/>
          </p:cNvSpPr>
          <p:nvPr>
            <p:ph type="title"/>
          </p:nvPr>
        </p:nvSpPr>
        <p:spPr/>
        <p:txBody>
          <a:bodyPr/>
          <a:lstStyle/>
          <a:p>
            <a:r>
              <a:rPr lang="de-DE" dirty="0" err="1"/>
              <a:t>Triplane</a:t>
            </a:r>
            <a:r>
              <a:rPr lang="de-DE" dirty="0"/>
              <a:t> </a:t>
            </a:r>
            <a:r>
              <a:rPr lang="de-DE" dirty="0" err="1"/>
              <a:t>Representation</a:t>
            </a:r>
          </a:p>
        </p:txBody>
      </p:sp>
      <p:sp>
        <p:nvSpPr>
          <p:cNvPr id="4" name="Foliennummernplatzhalter 3">
            <a:extLst>
              <a:ext uri="{FF2B5EF4-FFF2-40B4-BE49-F238E27FC236}">
                <a16:creationId xmlns:a16="http://schemas.microsoft.com/office/drawing/2014/main" id="{C0876270-CC1E-F845-4FE5-49AA24AED557}"/>
              </a:ext>
            </a:extLst>
          </p:cNvPr>
          <p:cNvSpPr>
            <a:spLocks noGrp="1"/>
          </p:cNvSpPr>
          <p:nvPr>
            <p:ph type="sldNum" sz="quarter" idx="12"/>
          </p:nvPr>
        </p:nvSpPr>
        <p:spPr/>
        <p:txBody>
          <a:bodyPr/>
          <a:lstStyle/>
          <a:p>
            <a:fld id="{8A803A37-EECB-FE4B-B36F-12216F01F2EC}" type="slidenum">
              <a:rPr lang="en-US" smtClean="0"/>
              <a:t>34</a:t>
            </a:fld>
            <a:endParaRPr lang="en-US"/>
          </a:p>
        </p:txBody>
      </p:sp>
      <p:pic>
        <p:nvPicPr>
          <p:cNvPr id="3" name="Grafik 2" descr="Ein Bild, das Text, Screenshot, Quadrat enthält.&#10;&#10;KI-generierte Inhalte können fehlerhaft sein.">
            <a:extLst>
              <a:ext uri="{FF2B5EF4-FFF2-40B4-BE49-F238E27FC236}">
                <a16:creationId xmlns:a16="http://schemas.microsoft.com/office/drawing/2014/main" id="{32BBD1DA-7ED5-7516-8390-CB6688D39C98}"/>
              </a:ext>
            </a:extLst>
          </p:cNvPr>
          <p:cNvPicPr>
            <a:picLocks noChangeAspect="1"/>
          </p:cNvPicPr>
          <p:nvPr/>
        </p:nvPicPr>
        <p:blipFill>
          <a:blip r:embed="rId3"/>
          <a:stretch>
            <a:fillRect/>
          </a:stretch>
        </p:blipFill>
        <p:spPr>
          <a:xfrm>
            <a:off x="2500578" y="1447800"/>
            <a:ext cx="7182613" cy="3962400"/>
          </a:xfrm>
          <a:prstGeom prst="rect">
            <a:avLst/>
          </a:prstGeom>
        </p:spPr>
      </p:pic>
      <p:sp>
        <p:nvSpPr>
          <p:cNvPr id="9" name="TextBox 11">
            <a:extLst>
              <a:ext uri="{FF2B5EF4-FFF2-40B4-BE49-F238E27FC236}">
                <a16:creationId xmlns:a16="http://schemas.microsoft.com/office/drawing/2014/main" id="{E6E68F78-F981-5013-A335-C6F58C72A863}"/>
              </a:ext>
            </a:extLst>
          </p:cNvPr>
          <p:cNvSpPr txBox="1"/>
          <p:nvPr/>
        </p:nvSpPr>
        <p:spPr>
          <a:xfrm>
            <a:off x="2686" y="6185910"/>
            <a:ext cx="5533939" cy="461665"/>
          </a:xfrm>
          <a:prstGeom prst="rect">
            <a:avLst/>
          </a:prstGeom>
          <a:noFill/>
        </p:spPr>
        <p:txBody>
          <a:bodyPr wrap="square" lIns="91440" tIns="45720" rIns="91440" bIns="45720" rtlCol="0" anchor="t">
            <a:spAutoFit/>
          </a:bodyPr>
          <a:lstStyle/>
          <a:p>
            <a:r>
              <a:rPr lang="de-DE" sz="1200" dirty="0" err="1"/>
              <a:t>Convolutional</a:t>
            </a:r>
            <a:r>
              <a:rPr lang="de-DE" sz="1200" dirty="0"/>
              <a:t> </a:t>
            </a:r>
            <a:r>
              <a:rPr lang="de-DE" sz="1200" dirty="0" err="1"/>
              <a:t>Occupancy</a:t>
            </a:r>
            <a:r>
              <a:rPr lang="de-DE" sz="1200" dirty="0"/>
              <a:t> Networks, Peng et al. ECCV '20</a:t>
            </a:r>
          </a:p>
          <a:p>
            <a:r>
              <a:rPr lang="de-DE" sz="1200" dirty="0"/>
              <a:t>EG3D, Chan et al. CVPR '22</a:t>
            </a:r>
          </a:p>
        </p:txBody>
      </p:sp>
    </p:spTree>
    <p:extLst>
      <p:ext uri="{BB962C8B-B14F-4D97-AF65-F5344CB8AC3E}">
        <p14:creationId xmlns:p14="http://schemas.microsoft.com/office/powerpoint/2010/main" val="1573826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A099B-3594-ABA4-0015-3F6E165008B3}"/>
              </a:ext>
            </a:extLst>
          </p:cNvPr>
          <p:cNvSpPr>
            <a:spLocks noGrp="1"/>
          </p:cNvSpPr>
          <p:nvPr>
            <p:ph type="title"/>
          </p:nvPr>
        </p:nvSpPr>
        <p:spPr/>
        <p:txBody>
          <a:bodyPr/>
          <a:lstStyle/>
          <a:p>
            <a:r>
              <a:rPr lang="de-DE" dirty="0" err="1"/>
              <a:t>Octree</a:t>
            </a:r>
            <a:r>
              <a:rPr lang="de-DE" dirty="0"/>
              <a:t>-Feature </a:t>
            </a:r>
            <a:r>
              <a:rPr lang="de-DE" dirty="0" err="1"/>
              <a:t>Volumes</a:t>
            </a:r>
            <a:endParaRPr lang="de-DE" dirty="0"/>
          </a:p>
        </p:txBody>
      </p:sp>
      <p:sp>
        <p:nvSpPr>
          <p:cNvPr id="4" name="Foliennummernplatzhalter 3">
            <a:extLst>
              <a:ext uri="{FF2B5EF4-FFF2-40B4-BE49-F238E27FC236}">
                <a16:creationId xmlns:a16="http://schemas.microsoft.com/office/drawing/2014/main" id="{383BF2CC-C9E7-25D0-DFEC-E78EE2ECA5E1}"/>
              </a:ext>
            </a:extLst>
          </p:cNvPr>
          <p:cNvSpPr>
            <a:spLocks noGrp="1"/>
          </p:cNvSpPr>
          <p:nvPr>
            <p:ph type="sldNum" sz="quarter" idx="12"/>
          </p:nvPr>
        </p:nvSpPr>
        <p:spPr/>
        <p:txBody>
          <a:bodyPr/>
          <a:lstStyle/>
          <a:p>
            <a:fld id="{8A803A37-EECB-FE4B-B36F-12216F01F2EC}" type="slidenum">
              <a:rPr lang="en-US" smtClean="0"/>
              <a:t>35</a:t>
            </a:fld>
            <a:endParaRPr lang="en-US"/>
          </a:p>
        </p:txBody>
      </p:sp>
      <p:pic>
        <p:nvPicPr>
          <p:cNvPr id="5" name="Grafik 4" descr="Ein Bild, das Text, Screenshot, Diagramm enthält.&#10;&#10;KI-generierte Inhalte können fehlerhaft sein.">
            <a:extLst>
              <a:ext uri="{FF2B5EF4-FFF2-40B4-BE49-F238E27FC236}">
                <a16:creationId xmlns:a16="http://schemas.microsoft.com/office/drawing/2014/main" id="{D24DB8DD-24B8-3B18-363D-B09DA351E4C3}"/>
              </a:ext>
            </a:extLst>
          </p:cNvPr>
          <p:cNvPicPr>
            <a:picLocks noChangeAspect="1"/>
          </p:cNvPicPr>
          <p:nvPr/>
        </p:nvPicPr>
        <p:blipFill>
          <a:blip r:embed="rId3"/>
          <a:stretch>
            <a:fillRect/>
          </a:stretch>
        </p:blipFill>
        <p:spPr>
          <a:xfrm>
            <a:off x="0" y="2270859"/>
            <a:ext cx="12183769" cy="2316283"/>
          </a:xfrm>
          <a:prstGeom prst="rect">
            <a:avLst/>
          </a:prstGeom>
        </p:spPr>
      </p:pic>
      <p:sp>
        <p:nvSpPr>
          <p:cNvPr id="7" name="TextBox 11">
            <a:extLst>
              <a:ext uri="{FF2B5EF4-FFF2-40B4-BE49-F238E27FC236}">
                <a16:creationId xmlns:a16="http://schemas.microsoft.com/office/drawing/2014/main" id="{C8763442-034B-64D7-0A35-BEA81624DEDA}"/>
              </a:ext>
            </a:extLst>
          </p:cNvPr>
          <p:cNvSpPr txBox="1"/>
          <p:nvPr/>
        </p:nvSpPr>
        <p:spPr>
          <a:xfrm>
            <a:off x="2686" y="6400432"/>
            <a:ext cx="5533939" cy="276999"/>
          </a:xfrm>
          <a:prstGeom prst="rect">
            <a:avLst/>
          </a:prstGeom>
          <a:noFill/>
        </p:spPr>
        <p:txBody>
          <a:bodyPr wrap="square" lIns="91440" tIns="45720" rIns="91440" bIns="45720" rtlCol="0" anchor="t">
            <a:spAutoFit/>
          </a:bodyPr>
          <a:lstStyle/>
          <a:p>
            <a:r>
              <a:rPr lang="de-DE" sz="1200" dirty="0">
                <a:ea typeface="+mn-lt"/>
                <a:cs typeface="+mn-lt"/>
              </a:rPr>
              <a:t>NGLOD</a:t>
            </a:r>
            <a:r>
              <a:rPr lang="de-DE" sz="1200" dirty="0"/>
              <a:t>, </a:t>
            </a:r>
            <a:r>
              <a:rPr lang="de-DE" sz="1200" dirty="0" err="1">
                <a:ea typeface="+mn-lt"/>
                <a:cs typeface="+mn-lt"/>
              </a:rPr>
              <a:t>Takikawa</a:t>
            </a:r>
            <a:r>
              <a:rPr lang="de-DE" sz="1200" dirty="0"/>
              <a:t> et al. CVPR '21</a:t>
            </a:r>
            <a:endParaRPr lang="de-DE" dirty="0"/>
          </a:p>
        </p:txBody>
      </p:sp>
    </p:spTree>
    <p:extLst>
      <p:ext uri="{BB962C8B-B14F-4D97-AF65-F5344CB8AC3E}">
        <p14:creationId xmlns:p14="http://schemas.microsoft.com/office/powerpoint/2010/main" val="1671469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CEBB8-EF6B-57D3-A6D1-C0C7CA8C901D}"/>
              </a:ext>
            </a:extLst>
          </p:cNvPr>
          <p:cNvSpPr>
            <a:spLocks noGrp="1"/>
          </p:cNvSpPr>
          <p:nvPr>
            <p:ph type="title"/>
          </p:nvPr>
        </p:nvSpPr>
        <p:spPr/>
        <p:txBody>
          <a:bodyPr/>
          <a:lstStyle/>
          <a:p>
            <a:r>
              <a:rPr lang="de-DE" dirty="0" err="1"/>
              <a:t>Octree</a:t>
            </a:r>
            <a:r>
              <a:rPr lang="de-DE" dirty="0"/>
              <a:t>-Feature </a:t>
            </a:r>
            <a:r>
              <a:rPr lang="de-DE" dirty="0" err="1"/>
              <a:t>Volumes</a:t>
            </a:r>
          </a:p>
        </p:txBody>
      </p:sp>
      <p:sp>
        <p:nvSpPr>
          <p:cNvPr id="4" name="Foliennummernplatzhalter 3">
            <a:extLst>
              <a:ext uri="{FF2B5EF4-FFF2-40B4-BE49-F238E27FC236}">
                <a16:creationId xmlns:a16="http://schemas.microsoft.com/office/drawing/2014/main" id="{4C9203F9-AC65-101C-9044-0B0C5EEE545F}"/>
              </a:ext>
            </a:extLst>
          </p:cNvPr>
          <p:cNvSpPr>
            <a:spLocks noGrp="1"/>
          </p:cNvSpPr>
          <p:nvPr>
            <p:ph type="sldNum" sz="quarter" idx="12"/>
          </p:nvPr>
        </p:nvSpPr>
        <p:spPr/>
        <p:txBody>
          <a:bodyPr/>
          <a:lstStyle/>
          <a:p>
            <a:fld id="{8A803A37-EECB-FE4B-B36F-12216F01F2EC}" type="slidenum">
              <a:rPr lang="en-US" smtClean="0"/>
              <a:t>36</a:t>
            </a:fld>
            <a:endParaRPr lang="en-US"/>
          </a:p>
        </p:txBody>
      </p:sp>
      <p:pic>
        <p:nvPicPr>
          <p:cNvPr id="5" name="Grafik 4" descr="Ein Bild, das Schuhwerk, Kunst, Cartoon enthält.&#10;&#10;KI-generierte Inhalte können fehlerhaft sein.">
            <a:extLst>
              <a:ext uri="{FF2B5EF4-FFF2-40B4-BE49-F238E27FC236}">
                <a16:creationId xmlns:a16="http://schemas.microsoft.com/office/drawing/2014/main" id="{F21DB557-AA7A-15DB-8308-F19D843949F6}"/>
              </a:ext>
            </a:extLst>
          </p:cNvPr>
          <p:cNvPicPr>
            <a:picLocks noChangeAspect="1"/>
          </p:cNvPicPr>
          <p:nvPr/>
        </p:nvPicPr>
        <p:blipFill>
          <a:blip r:embed="rId3"/>
          <a:stretch>
            <a:fillRect/>
          </a:stretch>
        </p:blipFill>
        <p:spPr>
          <a:xfrm>
            <a:off x="3552787" y="891607"/>
            <a:ext cx="5084900" cy="5463608"/>
          </a:xfrm>
          <a:prstGeom prst="rect">
            <a:avLst/>
          </a:prstGeom>
        </p:spPr>
      </p:pic>
      <p:sp>
        <p:nvSpPr>
          <p:cNvPr id="7" name="TextBox 11">
            <a:extLst>
              <a:ext uri="{FF2B5EF4-FFF2-40B4-BE49-F238E27FC236}">
                <a16:creationId xmlns:a16="http://schemas.microsoft.com/office/drawing/2014/main" id="{73012016-8A95-EEB5-8EBF-3A1FC5170B0E}"/>
              </a:ext>
            </a:extLst>
          </p:cNvPr>
          <p:cNvSpPr txBox="1"/>
          <p:nvPr/>
        </p:nvSpPr>
        <p:spPr>
          <a:xfrm>
            <a:off x="2686" y="6400432"/>
            <a:ext cx="5533939" cy="276999"/>
          </a:xfrm>
          <a:prstGeom prst="rect">
            <a:avLst/>
          </a:prstGeom>
          <a:noFill/>
        </p:spPr>
        <p:txBody>
          <a:bodyPr wrap="square" lIns="91440" tIns="45720" rIns="91440" bIns="45720" rtlCol="0" anchor="t">
            <a:spAutoFit/>
          </a:bodyPr>
          <a:lstStyle/>
          <a:p>
            <a:r>
              <a:rPr lang="de-DE" sz="1200" dirty="0">
                <a:ea typeface="+mn-lt"/>
                <a:cs typeface="+mn-lt"/>
              </a:rPr>
              <a:t>NGLOD</a:t>
            </a:r>
            <a:r>
              <a:rPr lang="de-DE" sz="1200" dirty="0"/>
              <a:t>, </a:t>
            </a:r>
            <a:r>
              <a:rPr lang="de-DE" sz="1200" dirty="0" err="1">
                <a:ea typeface="+mn-lt"/>
                <a:cs typeface="+mn-lt"/>
              </a:rPr>
              <a:t>Takikawa</a:t>
            </a:r>
            <a:r>
              <a:rPr lang="de-DE" sz="1200" dirty="0"/>
              <a:t> et al. CVPR '21</a:t>
            </a:r>
            <a:endParaRPr lang="de-DE" dirty="0"/>
          </a:p>
        </p:txBody>
      </p:sp>
    </p:spTree>
    <p:extLst>
      <p:ext uri="{BB962C8B-B14F-4D97-AF65-F5344CB8AC3E}">
        <p14:creationId xmlns:p14="http://schemas.microsoft.com/office/powerpoint/2010/main" val="158527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09B44-2DAF-AEDC-8AF2-0B40CFA4E6F9}"/>
              </a:ext>
            </a:extLst>
          </p:cNvPr>
          <p:cNvSpPr>
            <a:spLocks noGrp="1"/>
          </p:cNvSpPr>
          <p:nvPr>
            <p:ph type="title"/>
          </p:nvPr>
        </p:nvSpPr>
        <p:spPr/>
        <p:txBody>
          <a:bodyPr/>
          <a:lstStyle/>
          <a:p>
            <a:r>
              <a:rPr lang="de-DE" dirty="0"/>
              <a:t>Multi-</a:t>
            </a:r>
            <a:r>
              <a:rPr lang="de-DE" dirty="0" err="1"/>
              <a:t>Scale</a:t>
            </a:r>
            <a:r>
              <a:rPr lang="de-DE" dirty="0"/>
              <a:t> </a:t>
            </a:r>
            <a:r>
              <a:rPr lang="de-DE" dirty="0" err="1"/>
              <a:t>Voxel</a:t>
            </a:r>
            <a:r>
              <a:rPr lang="de-DE" dirty="0"/>
              <a:t> </a:t>
            </a:r>
            <a:r>
              <a:rPr lang="de-DE" dirty="0" err="1"/>
              <a:t>Grid</a:t>
            </a:r>
            <a:r>
              <a:rPr lang="de-DE" dirty="0"/>
              <a:t> + Hash Encoding</a:t>
            </a:r>
          </a:p>
        </p:txBody>
      </p:sp>
      <p:sp>
        <p:nvSpPr>
          <p:cNvPr id="4" name="Foliennummernplatzhalter 3">
            <a:extLst>
              <a:ext uri="{FF2B5EF4-FFF2-40B4-BE49-F238E27FC236}">
                <a16:creationId xmlns:a16="http://schemas.microsoft.com/office/drawing/2014/main" id="{23FEB9F5-14D1-DF9F-CEDE-9C1434FD3746}"/>
              </a:ext>
            </a:extLst>
          </p:cNvPr>
          <p:cNvSpPr>
            <a:spLocks noGrp="1"/>
          </p:cNvSpPr>
          <p:nvPr>
            <p:ph type="sldNum" sz="quarter" idx="12"/>
          </p:nvPr>
        </p:nvSpPr>
        <p:spPr/>
        <p:txBody>
          <a:bodyPr/>
          <a:lstStyle/>
          <a:p>
            <a:fld id="{8A803A37-EECB-FE4B-B36F-12216F01F2EC}" type="slidenum">
              <a:rPr lang="en-US" smtClean="0"/>
              <a:t>37</a:t>
            </a:fld>
            <a:endParaRPr lang="en-US"/>
          </a:p>
        </p:txBody>
      </p:sp>
      <p:pic>
        <p:nvPicPr>
          <p:cNvPr id="5" name="Grafik 4" descr="Ein Bild, das Text, Diagramm, Reihe, Plan enthält.&#10;&#10;KI-generierte Inhalte können fehlerhaft sein.">
            <a:extLst>
              <a:ext uri="{FF2B5EF4-FFF2-40B4-BE49-F238E27FC236}">
                <a16:creationId xmlns:a16="http://schemas.microsoft.com/office/drawing/2014/main" id="{16F7E08A-9D65-C214-A452-77578BE06089}"/>
              </a:ext>
            </a:extLst>
          </p:cNvPr>
          <p:cNvPicPr>
            <a:picLocks noChangeAspect="1"/>
          </p:cNvPicPr>
          <p:nvPr/>
        </p:nvPicPr>
        <p:blipFill>
          <a:blip r:embed="rId3"/>
          <a:stretch>
            <a:fillRect/>
          </a:stretch>
        </p:blipFill>
        <p:spPr>
          <a:xfrm>
            <a:off x="0" y="1187425"/>
            <a:ext cx="12183769" cy="4483151"/>
          </a:xfrm>
          <a:prstGeom prst="rect">
            <a:avLst/>
          </a:prstGeom>
        </p:spPr>
      </p:pic>
      <p:sp>
        <p:nvSpPr>
          <p:cNvPr id="7" name="TextBox 11">
            <a:extLst>
              <a:ext uri="{FF2B5EF4-FFF2-40B4-BE49-F238E27FC236}">
                <a16:creationId xmlns:a16="http://schemas.microsoft.com/office/drawing/2014/main" id="{EAE182D1-0EA0-1AFA-F4D6-719988FB1722}"/>
              </a:ext>
            </a:extLst>
          </p:cNvPr>
          <p:cNvSpPr txBox="1"/>
          <p:nvPr/>
        </p:nvSpPr>
        <p:spPr>
          <a:xfrm>
            <a:off x="2686" y="6366913"/>
            <a:ext cx="7967681" cy="276999"/>
          </a:xfrm>
          <a:prstGeom prst="rect">
            <a:avLst/>
          </a:prstGeom>
          <a:noFill/>
        </p:spPr>
        <p:txBody>
          <a:bodyPr wrap="square" lIns="91440" tIns="45720" rIns="91440" bIns="45720" rtlCol="0" anchor="t">
            <a:spAutoFit/>
          </a:bodyPr>
          <a:lstStyle/>
          <a:p>
            <a:r>
              <a:rPr lang="de-DE" sz="1200" dirty="0">
                <a:ea typeface="+mn-lt"/>
                <a:cs typeface="+mn-lt"/>
              </a:rPr>
              <a:t>Instant </a:t>
            </a:r>
            <a:r>
              <a:rPr lang="de-DE" sz="1200" dirty="0" err="1"/>
              <a:t>Neural</a:t>
            </a:r>
            <a:r>
              <a:rPr lang="de-DE" sz="1200" dirty="0"/>
              <a:t> Graphics Primitives </a:t>
            </a:r>
            <a:r>
              <a:rPr lang="de-DE" sz="1200" dirty="0" err="1"/>
              <a:t>with</a:t>
            </a:r>
            <a:r>
              <a:rPr lang="de-DE" sz="1200" dirty="0"/>
              <a:t> a Multiresolution Hash Encoding, </a:t>
            </a:r>
            <a:r>
              <a:rPr lang="de-DE" sz="1200" dirty="0">
                <a:ea typeface="+mn-lt"/>
                <a:cs typeface="+mn-lt"/>
              </a:rPr>
              <a:t>Müller et</a:t>
            </a:r>
            <a:r>
              <a:rPr lang="de-DE" sz="1200" dirty="0"/>
              <a:t> al. SIGGRAPH '22</a:t>
            </a:r>
            <a:endParaRPr lang="de-DE" dirty="0"/>
          </a:p>
        </p:txBody>
      </p:sp>
    </p:spTree>
    <p:extLst>
      <p:ext uri="{BB962C8B-B14F-4D97-AF65-F5344CB8AC3E}">
        <p14:creationId xmlns:p14="http://schemas.microsoft.com/office/powerpoint/2010/main" val="1230200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E9B91-FF65-B6C7-1BB8-85B47CF08C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D216C1-2454-DA69-E639-CE62326BBA2C}"/>
              </a:ext>
            </a:extLst>
          </p:cNvPr>
          <p:cNvSpPr>
            <a:spLocks noGrp="1"/>
          </p:cNvSpPr>
          <p:nvPr>
            <p:ph type="title"/>
          </p:nvPr>
        </p:nvSpPr>
        <p:spPr/>
        <p:txBody>
          <a:bodyPr/>
          <a:lstStyle/>
          <a:p>
            <a:r>
              <a:rPr lang="de-DE" dirty="0" err="1"/>
              <a:t>Mult-Scale</a:t>
            </a:r>
            <a:r>
              <a:rPr lang="de-DE" dirty="0"/>
              <a:t> </a:t>
            </a:r>
            <a:r>
              <a:rPr lang="de-DE" dirty="0" err="1"/>
              <a:t>Voxel</a:t>
            </a:r>
            <a:r>
              <a:rPr lang="de-DE" dirty="0"/>
              <a:t> </a:t>
            </a:r>
            <a:r>
              <a:rPr lang="de-DE" dirty="0" err="1"/>
              <a:t>Grid</a:t>
            </a:r>
            <a:r>
              <a:rPr lang="de-DE" dirty="0"/>
              <a:t> + Hash Encoding</a:t>
            </a:r>
          </a:p>
        </p:txBody>
      </p:sp>
      <p:sp>
        <p:nvSpPr>
          <p:cNvPr id="4" name="Foliennummernplatzhalter 3">
            <a:extLst>
              <a:ext uri="{FF2B5EF4-FFF2-40B4-BE49-F238E27FC236}">
                <a16:creationId xmlns:a16="http://schemas.microsoft.com/office/drawing/2014/main" id="{C30359E7-D95F-06D8-B4AE-23BA87949900}"/>
              </a:ext>
            </a:extLst>
          </p:cNvPr>
          <p:cNvSpPr>
            <a:spLocks noGrp="1"/>
          </p:cNvSpPr>
          <p:nvPr>
            <p:ph type="sldNum" sz="quarter" idx="12"/>
          </p:nvPr>
        </p:nvSpPr>
        <p:spPr/>
        <p:txBody>
          <a:bodyPr/>
          <a:lstStyle/>
          <a:p>
            <a:fld id="{8A803A37-EECB-FE4B-B36F-12216F01F2EC}" type="slidenum">
              <a:rPr lang="en-US" smtClean="0"/>
              <a:t>38</a:t>
            </a:fld>
            <a:endParaRPr lang="en-US"/>
          </a:p>
        </p:txBody>
      </p:sp>
      <p:sp>
        <p:nvSpPr>
          <p:cNvPr id="7" name="TextBox 11">
            <a:extLst>
              <a:ext uri="{FF2B5EF4-FFF2-40B4-BE49-F238E27FC236}">
                <a16:creationId xmlns:a16="http://schemas.microsoft.com/office/drawing/2014/main" id="{286D455D-E77C-BE5D-DB11-6F33CF699000}"/>
              </a:ext>
            </a:extLst>
          </p:cNvPr>
          <p:cNvSpPr txBox="1"/>
          <p:nvPr/>
        </p:nvSpPr>
        <p:spPr>
          <a:xfrm>
            <a:off x="2686" y="6366913"/>
            <a:ext cx="7967681" cy="276999"/>
          </a:xfrm>
          <a:prstGeom prst="rect">
            <a:avLst/>
          </a:prstGeom>
          <a:noFill/>
        </p:spPr>
        <p:txBody>
          <a:bodyPr wrap="square" lIns="91440" tIns="45720" rIns="91440" bIns="45720" rtlCol="0" anchor="t">
            <a:spAutoFit/>
          </a:bodyPr>
          <a:lstStyle/>
          <a:p>
            <a:r>
              <a:rPr lang="de-DE" sz="1200" dirty="0">
                <a:ea typeface="+mn-lt"/>
                <a:cs typeface="+mn-lt"/>
              </a:rPr>
              <a:t>Instant </a:t>
            </a:r>
            <a:r>
              <a:rPr lang="de-DE" sz="1200" dirty="0" err="1"/>
              <a:t>Neural</a:t>
            </a:r>
            <a:r>
              <a:rPr lang="de-DE" sz="1200" dirty="0"/>
              <a:t> Graphics Primitives </a:t>
            </a:r>
            <a:r>
              <a:rPr lang="de-DE" sz="1200" dirty="0" err="1"/>
              <a:t>with</a:t>
            </a:r>
            <a:r>
              <a:rPr lang="de-DE" sz="1200" dirty="0"/>
              <a:t> a Multiresolution Hash Encoding, </a:t>
            </a:r>
            <a:r>
              <a:rPr lang="de-DE" sz="1200" dirty="0">
                <a:ea typeface="+mn-lt"/>
                <a:cs typeface="+mn-lt"/>
              </a:rPr>
              <a:t>Müller et</a:t>
            </a:r>
            <a:r>
              <a:rPr lang="de-DE" sz="1200" dirty="0"/>
              <a:t> al. SIGGRAPH '22</a:t>
            </a:r>
            <a:endParaRPr lang="de-DE" dirty="0"/>
          </a:p>
        </p:txBody>
      </p:sp>
      <p:pic>
        <p:nvPicPr>
          <p:cNvPr id="3" name="sdf_grid_lq">
            <a:hlinkClick r:id="" action="ppaction://media"/>
            <a:extLst>
              <a:ext uri="{FF2B5EF4-FFF2-40B4-BE49-F238E27FC236}">
                <a16:creationId xmlns:a16="http://schemas.microsoft.com/office/drawing/2014/main" id="{D91C81F7-3E7C-8440-06EF-C5D490F6A0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97907" y="967360"/>
            <a:ext cx="4916516" cy="4916576"/>
          </a:xfrm>
          <a:prstGeom prst="rect">
            <a:avLst/>
          </a:prstGeom>
        </p:spPr>
      </p:pic>
      <p:pic>
        <p:nvPicPr>
          <p:cNvPr id="6" name="tokyo_online_training_counter">
            <a:hlinkClick r:id="" action="ppaction://media"/>
            <a:extLst>
              <a:ext uri="{FF2B5EF4-FFF2-40B4-BE49-F238E27FC236}">
                <a16:creationId xmlns:a16="http://schemas.microsoft.com/office/drawing/2014/main" id="{95BEA1DB-EA8B-F107-3B35-02AD857B649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61021" y="1691373"/>
            <a:ext cx="6143393" cy="3466966"/>
          </a:xfrm>
          <a:prstGeom prst="rect">
            <a:avLst/>
          </a:prstGeom>
        </p:spPr>
      </p:pic>
    </p:spTree>
    <p:extLst>
      <p:ext uri="{BB962C8B-B14F-4D97-AF65-F5344CB8AC3E}">
        <p14:creationId xmlns:p14="http://schemas.microsoft.com/office/powerpoint/2010/main" val="5486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450EE-DA4D-13F1-6D7C-F0EBE835CA62}"/>
              </a:ext>
            </a:extLst>
          </p:cNvPr>
          <p:cNvSpPr>
            <a:spLocks noGrp="1"/>
          </p:cNvSpPr>
          <p:nvPr>
            <p:ph type="title"/>
          </p:nvPr>
        </p:nvSpPr>
        <p:spPr/>
        <p:txBody>
          <a:bodyPr/>
          <a:lstStyle/>
          <a:p>
            <a:r>
              <a:rPr lang="de-DE" dirty="0"/>
              <a:t>Hybrid </a:t>
            </a:r>
            <a:r>
              <a:rPr lang="de-DE" dirty="0" err="1"/>
              <a:t>Representations</a:t>
            </a:r>
          </a:p>
        </p:txBody>
      </p:sp>
      <p:sp>
        <p:nvSpPr>
          <p:cNvPr id="3" name="Inhaltsplatzhalter 2">
            <a:extLst>
              <a:ext uri="{FF2B5EF4-FFF2-40B4-BE49-F238E27FC236}">
                <a16:creationId xmlns:a16="http://schemas.microsoft.com/office/drawing/2014/main" id="{A3A31744-EA88-011E-77BD-D3526F025AAF}"/>
              </a:ext>
            </a:extLst>
          </p:cNvPr>
          <p:cNvSpPr>
            <a:spLocks noGrp="1"/>
          </p:cNvSpPr>
          <p:nvPr>
            <p:ph idx="1"/>
          </p:nvPr>
        </p:nvSpPr>
        <p:spPr/>
        <p:txBody>
          <a:bodyPr vert="horz" lIns="91440" tIns="45720" rIns="91440" bIns="45720" rtlCol="0" anchor="t">
            <a:normAutofit/>
          </a:bodyPr>
          <a:lstStyle/>
          <a:p>
            <a:r>
              <a:rPr lang="de-DE" dirty="0"/>
              <a:t>Trade-off </a:t>
            </a:r>
            <a:r>
              <a:rPr lang="de-DE" dirty="0" err="1"/>
              <a:t>between</a:t>
            </a:r>
            <a:r>
              <a:rPr lang="de-DE" dirty="0"/>
              <a:t> </a:t>
            </a:r>
            <a:r>
              <a:rPr lang="de-DE" dirty="0" err="1"/>
              <a:t>memory</a:t>
            </a:r>
            <a:r>
              <a:rPr lang="de-DE" dirty="0"/>
              <a:t> and </a:t>
            </a:r>
            <a:r>
              <a:rPr lang="de-DE" dirty="0" err="1"/>
              <a:t>speed</a:t>
            </a:r>
          </a:p>
          <a:p>
            <a:r>
              <a:rPr lang="de-DE" dirty="0"/>
              <a:t>Best </a:t>
            </a:r>
            <a:r>
              <a:rPr lang="de-DE" dirty="0" err="1"/>
              <a:t>of</a:t>
            </a:r>
            <a:r>
              <a:rPr lang="de-DE" dirty="0"/>
              <a:t> </a:t>
            </a:r>
            <a:r>
              <a:rPr lang="de-DE" dirty="0" err="1"/>
              <a:t>both</a:t>
            </a:r>
            <a:r>
              <a:rPr lang="de-DE" dirty="0"/>
              <a:t> </a:t>
            </a:r>
            <a:r>
              <a:rPr lang="de-DE" dirty="0" err="1"/>
              <a:t>worlds</a:t>
            </a:r>
          </a:p>
          <a:p>
            <a:r>
              <a:rPr lang="de-DE" dirty="0" err="1"/>
              <a:t>Neural</a:t>
            </a:r>
            <a:r>
              <a:rPr lang="de-DE" dirty="0"/>
              <a:t> network </a:t>
            </a:r>
            <a:r>
              <a:rPr lang="de-DE" dirty="0" err="1"/>
              <a:t>can</a:t>
            </a:r>
            <a:r>
              <a:rPr lang="de-DE" dirty="0"/>
              <a:t> </a:t>
            </a:r>
            <a:r>
              <a:rPr lang="de-DE" dirty="0" err="1"/>
              <a:t>locally</a:t>
            </a:r>
            <a:r>
              <a:rPr lang="de-DE" dirty="0"/>
              <a:t> "super-</a:t>
            </a:r>
            <a:r>
              <a:rPr lang="de-DE" dirty="0" err="1"/>
              <a:t>resolve</a:t>
            </a:r>
            <a:r>
              <a:rPr lang="de-DE" dirty="0"/>
              <a:t>" </a:t>
            </a:r>
            <a:r>
              <a:rPr lang="de-DE" dirty="0" err="1"/>
              <a:t>discrete</a:t>
            </a:r>
            <a:r>
              <a:rPr lang="de-DE" dirty="0"/>
              <a:t> </a:t>
            </a:r>
            <a:r>
              <a:rPr lang="de-DE" dirty="0" err="1"/>
              <a:t>representation</a:t>
            </a:r>
          </a:p>
          <a:p>
            <a:endParaRPr lang="de-DE" dirty="0"/>
          </a:p>
        </p:txBody>
      </p:sp>
      <p:sp>
        <p:nvSpPr>
          <p:cNvPr id="4" name="Foliennummernplatzhalter 3">
            <a:extLst>
              <a:ext uri="{FF2B5EF4-FFF2-40B4-BE49-F238E27FC236}">
                <a16:creationId xmlns:a16="http://schemas.microsoft.com/office/drawing/2014/main" id="{93014510-E8D6-092E-6D36-7B1FDABAB33F}"/>
              </a:ext>
            </a:extLst>
          </p:cNvPr>
          <p:cNvSpPr>
            <a:spLocks noGrp="1"/>
          </p:cNvSpPr>
          <p:nvPr>
            <p:ph type="sldNum" sz="quarter" idx="12"/>
          </p:nvPr>
        </p:nvSpPr>
        <p:spPr/>
        <p:txBody>
          <a:bodyPr/>
          <a:lstStyle/>
          <a:p>
            <a:fld id="{8A803A37-EECB-FE4B-B36F-12216F01F2EC}" type="slidenum">
              <a:rPr lang="en-US" smtClean="0"/>
              <a:t>39</a:t>
            </a:fld>
            <a:endParaRPr lang="en-US"/>
          </a:p>
        </p:txBody>
      </p:sp>
      <p:pic>
        <p:nvPicPr>
          <p:cNvPr id="6" name="Grafik 5" descr="Ein Bild, das Text, Diagramm, Reihe enthält.&#10;&#10;KI-generierte Inhalte können fehlerhaft sein.">
            <a:extLst>
              <a:ext uri="{FF2B5EF4-FFF2-40B4-BE49-F238E27FC236}">
                <a16:creationId xmlns:a16="http://schemas.microsoft.com/office/drawing/2014/main" id="{975D957A-43CB-D0D1-C155-6CC51491AEE9}"/>
              </a:ext>
            </a:extLst>
          </p:cNvPr>
          <p:cNvPicPr>
            <a:picLocks noChangeAspect="1"/>
          </p:cNvPicPr>
          <p:nvPr/>
        </p:nvPicPr>
        <p:blipFill>
          <a:blip r:embed="rId3"/>
          <a:stretch>
            <a:fillRect/>
          </a:stretch>
        </p:blipFill>
        <p:spPr>
          <a:xfrm>
            <a:off x="4865606" y="3076826"/>
            <a:ext cx="4690440" cy="2588119"/>
          </a:xfrm>
          <a:prstGeom prst="rect">
            <a:avLst/>
          </a:prstGeom>
        </p:spPr>
      </p:pic>
    </p:spTree>
    <p:extLst>
      <p:ext uri="{BB962C8B-B14F-4D97-AF65-F5344CB8AC3E}">
        <p14:creationId xmlns:p14="http://schemas.microsoft.com/office/powerpoint/2010/main" val="2246517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C4A5-37B2-DEA2-8514-4A3441A37D31}"/>
              </a:ext>
            </a:extLst>
          </p:cNvPr>
          <p:cNvSpPr>
            <a:spLocks noGrp="1"/>
          </p:cNvSpPr>
          <p:nvPr>
            <p:ph type="title"/>
          </p:nvPr>
        </p:nvSpPr>
        <p:spPr>
          <a:xfrm>
            <a:off x="1136737" y="609597"/>
            <a:ext cx="9389975" cy="1330841"/>
          </a:xfrm>
        </p:spPr>
        <p:txBody>
          <a:bodyPr>
            <a:normAutofit/>
          </a:bodyPr>
          <a:lstStyle/>
          <a:p>
            <a:r>
              <a:rPr lang="de-DE" sz="4600" dirty="0" err="1">
                <a:latin typeface="Century Gothic"/>
              </a:rPr>
              <a:t>Voxels</a:t>
            </a:r>
            <a:endParaRPr lang="en-US" sz="4600" dirty="0">
              <a:latin typeface="Century Gothic"/>
            </a:endParaRPr>
          </a:p>
        </p:txBody>
      </p:sp>
      <p:sp>
        <p:nvSpPr>
          <p:cNvPr id="3" name="Content Placeholder 2">
            <a:extLst>
              <a:ext uri="{FF2B5EF4-FFF2-40B4-BE49-F238E27FC236}">
                <a16:creationId xmlns:a16="http://schemas.microsoft.com/office/drawing/2014/main" id="{F4BB6B1C-D705-6C33-1550-97EAF2083C80}"/>
              </a:ext>
            </a:extLst>
          </p:cNvPr>
          <p:cNvSpPr>
            <a:spLocks noGrp="1"/>
          </p:cNvSpPr>
          <p:nvPr>
            <p:ph idx="1"/>
          </p:nvPr>
        </p:nvSpPr>
        <p:spPr>
          <a:xfrm>
            <a:off x="1136737" y="2185686"/>
            <a:ext cx="5819703" cy="3930449"/>
          </a:xfrm>
        </p:spPr>
        <p:txBody>
          <a:bodyPr vert="horz" lIns="91440" tIns="45720" rIns="91440" bIns="45720" rtlCol="0" anchor="t">
            <a:normAutofit/>
          </a:bodyPr>
          <a:lstStyle/>
          <a:p>
            <a:r>
              <a:rPr lang="en-US" sz="2000" dirty="0">
                <a:latin typeface="Century Gothic"/>
              </a:rPr>
              <a:t>Discretization of 3D space into grid.</a:t>
            </a:r>
          </a:p>
          <a:p>
            <a:r>
              <a:rPr lang="en-US" sz="2000" dirty="0">
                <a:latin typeface="Century Gothic"/>
              </a:rPr>
              <a:t>Easy to process with neural networks.</a:t>
            </a:r>
          </a:p>
          <a:p>
            <a:r>
              <a:rPr lang="en-US" sz="2000" dirty="0">
                <a:latin typeface="Century Gothic"/>
              </a:rPr>
              <a:t>Cubic memory                  limited resolution.</a:t>
            </a:r>
          </a:p>
          <a:p>
            <a:endParaRPr lang="en-US" sz="2000" dirty="0">
              <a:latin typeface="Century Gothic"/>
            </a:endParaRPr>
          </a:p>
          <a:p>
            <a:endParaRPr lang="en-US" sz="2000" dirty="0">
              <a:latin typeface="Century Gothic"/>
            </a:endParaRPr>
          </a:p>
        </p:txBody>
      </p:sp>
      <p:pic>
        <p:nvPicPr>
          <p:cNvPr id="6" name="Picture 5" descr="Chart&#10;&#10;Description automatically generated">
            <a:extLst>
              <a:ext uri="{FF2B5EF4-FFF2-40B4-BE49-F238E27FC236}">
                <a16:creationId xmlns:a16="http://schemas.microsoft.com/office/drawing/2014/main" id="{570AB538-1613-CC05-8AF2-DD714488FF57}"/>
              </a:ext>
            </a:extLst>
          </p:cNvPr>
          <p:cNvPicPr>
            <a:picLocks noChangeAspect="1"/>
          </p:cNvPicPr>
          <p:nvPr/>
        </p:nvPicPr>
        <p:blipFill rotWithShape="1">
          <a:blip r:embed="rId3"/>
          <a:srcRect r="75358" b="181"/>
          <a:stretch/>
        </p:blipFill>
        <p:spPr>
          <a:xfrm>
            <a:off x="8051576" y="1728396"/>
            <a:ext cx="2475136" cy="4386460"/>
          </a:xfrm>
          <a:prstGeom prst="rect">
            <a:avLst/>
          </a:prstGeom>
        </p:spPr>
      </p:pic>
      <p:sp>
        <p:nvSpPr>
          <p:cNvPr id="7" name="TextBox 6">
            <a:extLst>
              <a:ext uri="{FF2B5EF4-FFF2-40B4-BE49-F238E27FC236}">
                <a16:creationId xmlns:a16="http://schemas.microsoft.com/office/drawing/2014/main" id="{835539E3-0989-BCA7-CB3B-4C0E7831E71F}"/>
              </a:ext>
            </a:extLst>
          </p:cNvPr>
          <p:cNvSpPr txBox="1"/>
          <p:nvPr/>
        </p:nvSpPr>
        <p:spPr>
          <a:xfrm>
            <a:off x="8608357" y="6092139"/>
            <a:ext cx="2092239" cy="480131"/>
          </a:xfrm>
          <a:prstGeom prst="rect">
            <a:avLst/>
          </a:prstGeom>
          <a:noFill/>
        </p:spPr>
        <p:txBody>
          <a:bodyPr wrap="none" rtlCol="0">
            <a:spAutoFit/>
          </a:bodyPr>
          <a:lstStyle/>
          <a:p>
            <a:pPr lvl="0" defTabSz="914400">
              <a:lnSpc>
                <a:spcPct val="90000"/>
              </a:lnSpc>
              <a:buClr>
                <a:srgbClr val="000000"/>
              </a:buClr>
              <a:defRPr/>
            </a:pPr>
            <a:r>
              <a:rPr lang="en-US" sz="1400" kern="0" dirty="0">
                <a:ea typeface="Rockwell"/>
                <a:cs typeface="Calibri" panose="020F0502020204030204" pitchFamily="34" charset="0"/>
                <a:sym typeface="Rockwell"/>
              </a:rPr>
              <a:t>[Liao et al. CVPR’18]</a:t>
            </a:r>
          </a:p>
          <a:p>
            <a:pPr lvl="0" defTabSz="914400">
              <a:lnSpc>
                <a:spcPct val="90000"/>
              </a:lnSpc>
              <a:buClr>
                <a:srgbClr val="000000"/>
              </a:buClr>
              <a:defRPr/>
            </a:pPr>
            <a:r>
              <a:rPr lang="en-US" sz="1400" kern="0" dirty="0">
                <a:ea typeface="Rockwell"/>
                <a:cs typeface="Calibri" panose="020F0502020204030204" pitchFamily="34" charset="0"/>
                <a:sym typeface="Rockwell"/>
              </a:rPr>
              <a:t>[</a:t>
            </a:r>
            <a:r>
              <a:rPr lang="en-US" sz="1400" kern="0" dirty="0" err="1">
                <a:ea typeface="Rockwell"/>
                <a:cs typeface="Calibri" panose="020F0502020204030204" pitchFamily="34" charset="0"/>
                <a:sym typeface="Rockwell"/>
              </a:rPr>
              <a:t>Chov</a:t>
            </a:r>
            <a:r>
              <a:rPr lang="en-US" sz="1400" kern="0" dirty="0">
                <a:ea typeface="Rockwell"/>
                <a:cs typeface="Calibri" panose="020F0502020204030204" pitchFamily="34" charset="0"/>
                <a:sym typeface="Rockwell"/>
              </a:rPr>
              <a:t> et al. ECCV’16]</a:t>
            </a:r>
          </a:p>
        </p:txBody>
      </p:sp>
      <p:sp>
        <p:nvSpPr>
          <p:cNvPr id="9" name="TextBox 8">
            <a:extLst>
              <a:ext uri="{FF2B5EF4-FFF2-40B4-BE49-F238E27FC236}">
                <a16:creationId xmlns:a16="http://schemas.microsoft.com/office/drawing/2014/main" id="{D1B6CCF7-DDAF-1FC1-1272-40BD92F4C7CC}"/>
              </a:ext>
            </a:extLst>
          </p:cNvPr>
          <p:cNvSpPr txBox="1"/>
          <p:nvPr/>
        </p:nvSpPr>
        <p:spPr>
          <a:xfrm>
            <a:off x="35188" y="6572270"/>
            <a:ext cx="5501437" cy="276999"/>
          </a:xfrm>
          <a:prstGeom prst="rect">
            <a:avLst/>
          </a:prstGeom>
          <a:noFill/>
        </p:spPr>
        <p:txBody>
          <a:bodyPr wrap="square" lIns="91440" tIns="45720" rIns="91440" bIns="45720" rtlCol="0" anchor="t">
            <a:spAutoFit/>
          </a:bodyPr>
          <a:lstStyle/>
          <a:p>
            <a:r>
              <a:rPr lang="de-DE" sz="1200"/>
              <a:t>Image </a:t>
            </a:r>
            <a:r>
              <a:rPr lang="de-DE" sz="1200" err="1"/>
              <a:t>credit</a:t>
            </a:r>
            <a:r>
              <a:rPr lang="de-DE" sz="1200"/>
              <a:t>: Mescheder et al. CVPR‘19</a:t>
            </a:r>
          </a:p>
        </p:txBody>
      </p:sp>
      <p:pic>
        <p:nvPicPr>
          <p:cNvPr id="5" name="Picture 7">
            <a:extLst>
              <a:ext uri="{FF2B5EF4-FFF2-40B4-BE49-F238E27FC236}">
                <a16:creationId xmlns:a16="http://schemas.microsoft.com/office/drawing/2014/main" id="{83D2F91A-68A8-6196-7984-A1E62F013FC8}"/>
              </a:ext>
            </a:extLst>
          </p:cNvPr>
          <p:cNvPicPr>
            <a:picLocks noChangeAspect="1"/>
          </p:cNvPicPr>
          <p:nvPr/>
        </p:nvPicPr>
        <p:blipFill>
          <a:blip r:embed="rId4"/>
          <a:stretch>
            <a:fillRect/>
          </a:stretch>
        </p:blipFill>
        <p:spPr>
          <a:xfrm>
            <a:off x="3440748" y="2970561"/>
            <a:ext cx="622769" cy="303409"/>
          </a:xfrm>
          <a:prstGeom prst="rect">
            <a:avLst/>
          </a:prstGeom>
        </p:spPr>
      </p:pic>
      <p:pic>
        <p:nvPicPr>
          <p:cNvPr id="8" name="Picture 9">
            <a:extLst>
              <a:ext uri="{FF2B5EF4-FFF2-40B4-BE49-F238E27FC236}">
                <a16:creationId xmlns:a16="http://schemas.microsoft.com/office/drawing/2014/main" id="{1CFF7A78-1BF5-4FCF-E272-8808360BB581}"/>
              </a:ext>
            </a:extLst>
          </p:cNvPr>
          <p:cNvPicPr>
            <a:picLocks noChangeAspect="1"/>
          </p:cNvPicPr>
          <p:nvPr/>
        </p:nvPicPr>
        <p:blipFill>
          <a:blip r:embed="rId5"/>
          <a:stretch>
            <a:fillRect/>
          </a:stretch>
        </p:blipFill>
        <p:spPr>
          <a:xfrm>
            <a:off x="4178162" y="3004460"/>
            <a:ext cx="379813" cy="271198"/>
          </a:xfrm>
          <a:prstGeom prst="rect">
            <a:avLst/>
          </a:prstGeom>
        </p:spPr>
      </p:pic>
      <p:sp>
        <p:nvSpPr>
          <p:cNvPr id="11" name="Foliennummernplatzhalter 2">
            <a:extLst>
              <a:ext uri="{FF2B5EF4-FFF2-40B4-BE49-F238E27FC236}">
                <a16:creationId xmlns:a16="http://schemas.microsoft.com/office/drawing/2014/main" id="{1288FAD2-12CF-D153-CC94-E4049FC6FEB5}"/>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a:t>
            </a:fld>
            <a:endParaRPr lang="en-US" dirty="0"/>
          </a:p>
        </p:txBody>
      </p:sp>
    </p:spTree>
    <p:extLst>
      <p:ext uri="{BB962C8B-B14F-4D97-AF65-F5344CB8AC3E}">
        <p14:creationId xmlns:p14="http://schemas.microsoft.com/office/powerpoint/2010/main" val="836984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4D18-0ABC-A92A-8FA8-735F9FFBBB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5AC1-83B9-2D7D-F321-644E2271B598}"/>
              </a:ext>
            </a:extLst>
          </p:cNvPr>
          <p:cNvSpPr>
            <a:spLocks noGrp="1"/>
          </p:cNvSpPr>
          <p:nvPr>
            <p:ph idx="1"/>
          </p:nvPr>
        </p:nvSpPr>
        <p:spPr>
          <a:xfrm>
            <a:off x="609441" y="908454"/>
            <a:ext cx="10969943" cy="5041092"/>
          </a:xfrm>
        </p:spPr>
        <p:txBody>
          <a:bodyPr vert="horz" lIns="91440" tIns="45720" rIns="91440" bIns="45720" rtlCol="0" anchor="t">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latin typeface="Century Gothic"/>
              </a:rPr>
              <a:t>Neural Fields for 3D Reconstruction</a:t>
            </a:r>
          </a:p>
          <a:p>
            <a:pPr algn="ctr"/>
            <a:endParaRPr lang="en-US" sz="2400" dirty="0"/>
          </a:p>
        </p:txBody>
      </p:sp>
      <p:sp>
        <p:nvSpPr>
          <p:cNvPr id="5" name="Foliennummernplatzhalter 2">
            <a:extLst>
              <a:ext uri="{FF2B5EF4-FFF2-40B4-BE49-F238E27FC236}">
                <a16:creationId xmlns:a16="http://schemas.microsoft.com/office/drawing/2014/main" id="{C2CC3116-8761-3068-1F47-B5884250ED16}"/>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40</a:t>
            </a:fld>
            <a:endParaRPr lang="en-US" dirty="0"/>
          </a:p>
        </p:txBody>
      </p:sp>
    </p:spTree>
    <p:extLst>
      <p:ext uri="{BB962C8B-B14F-4D97-AF65-F5344CB8AC3E}">
        <p14:creationId xmlns:p14="http://schemas.microsoft.com/office/powerpoint/2010/main" val="130147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4873" y="234568"/>
            <a:ext cx="12193698" cy="763401"/>
          </a:xfrm>
          <a:prstGeom prst="rect">
            <a:avLst/>
          </a:prstGeom>
        </p:spPr>
        <p:txBody>
          <a:bodyPr spcFirstLastPara="1" vert="horz" wrap="square" lIns="121868" tIns="121868" rIns="121868" bIns="121868" rtlCol="0" anchor="t" anchorCtr="0">
            <a:noAutofit/>
          </a:bodyPr>
          <a:lstStyle/>
          <a:p>
            <a:pPr>
              <a:spcBef>
                <a:spcPts val="0"/>
              </a:spcBef>
            </a:pPr>
            <a:r>
              <a:rPr lang="de" sz="4600" dirty="0" err="1">
                <a:latin typeface="+mn-lt"/>
                <a:ea typeface="Merriweather"/>
                <a:cs typeface="Merriweather"/>
                <a:sym typeface="Merriweather"/>
              </a:rPr>
              <a:t>Neural</a:t>
            </a:r>
            <a:r>
              <a:rPr lang="de" sz="4600" dirty="0">
                <a:latin typeface="+mn-lt"/>
                <a:ea typeface="Merriweather"/>
                <a:cs typeface="Merriweather"/>
                <a:sym typeface="Merriweather"/>
              </a:rPr>
              <a:t> </a:t>
            </a:r>
            <a:r>
              <a:rPr lang="de" sz="4600" dirty="0" err="1">
                <a:latin typeface="+mn-lt"/>
                <a:ea typeface="Merriweather"/>
                <a:cs typeface="Merriweather"/>
                <a:sym typeface="Merriweather"/>
              </a:rPr>
              <a:t>Implicits</a:t>
            </a:r>
            <a:r>
              <a:rPr lang="de" sz="4600" dirty="0">
                <a:latin typeface="+mn-lt"/>
                <a:ea typeface="Merriweather"/>
                <a:cs typeface="Merriweather"/>
                <a:sym typeface="Merriweather"/>
              </a:rPr>
              <a:t> </a:t>
            </a:r>
            <a:r>
              <a:rPr lang="de" sz="4600" dirty="0" err="1">
                <a:latin typeface="+mn-lt"/>
                <a:ea typeface="Merriweather"/>
                <a:cs typeface="Merriweather"/>
                <a:sym typeface="Merriweather"/>
              </a:rPr>
              <a:t>for</a:t>
            </a:r>
            <a:r>
              <a:rPr lang="de" sz="4600" dirty="0">
                <a:latin typeface="+mn-lt"/>
                <a:ea typeface="Merriweather"/>
                <a:cs typeface="Merriweather"/>
                <a:sym typeface="Merriweather"/>
              </a:rPr>
              <a:t> 3D Reconstruction</a:t>
            </a:r>
            <a:endParaRPr lang="de" sz="4600" dirty="0" err="1">
              <a:latin typeface="+mn-lt"/>
              <a:ea typeface="Merriweather"/>
              <a:cs typeface="Merriweather"/>
            </a:endParaRPr>
          </a:p>
        </p:txBody>
      </p:sp>
      <p:pic>
        <p:nvPicPr>
          <p:cNvPr id="4" name="Grafik 3">
            <a:extLst>
              <a:ext uri="{FF2B5EF4-FFF2-40B4-BE49-F238E27FC236}">
                <a16:creationId xmlns:a16="http://schemas.microsoft.com/office/drawing/2014/main" id="{8EDD5AF6-C8BC-46E1-A63D-01254C2F0388}"/>
              </a:ext>
            </a:extLst>
          </p:cNvPr>
          <p:cNvPicPr>
            <a:picLocks noChangeAspect="1"/>
          </p:cNvPicPr>
          <p:nvPr/>
        </p:nvPicPr>
        <p:blipFill>
          <a:blip r:embed="rId3"/>
          <a:stretch>
            <a:fillRect/>
          </a:stretch>
        </p:blipFill>
        <p:spPr>
          <a:xfrm>
            <a:off x="8136522" y="2632651"/>
            <a:ext cx="3940055" cy="2815489"/>
          </a:xfrm>
          <a:prstGeom prst="rect">
            <a:avLst/>
          </a:prstGeom>
        </p:spPr>
      </p:pic>
      <p:sp>
        <p:nvSpPr>
          <p:cNvPr id="46" name="Google Shape;253;p25">
            <a:extLst>
              <a:ext uri="{FF2B5EF4-FFF2-40B4-BE49-F238E27FC236}">
                <a16:creationId xmlns:a16="http://schemas.microsoft.com/office/drawing/2014/main" id="{E5336E3F-FBBE-4A6A-0FB6-4A46CB1CEBE1}"/>
              </a:ext>
            </a:extLst>
          </p:cNvPr>
          <p:cNvSpPr/>
          <p:nvPr/>
        </p:nvSpPr>
        <p:spPr>
          <a:xfrm>
            <a:off x="5013006" y="3577216"/>
            <a:ext cx="1783960" cy="2872040"/>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48" name="Google Shape;255;p25">
            <a:extLst>
              <a:ext uri="{FF2B5EF4-FFF2-40B4-BE49-F238E27FC236}">
                <a16:creationId xmlns:a16="http://schemas.microsoft.com/office/drawing/2014/main" id="{683A048D-39BB-A064-82CF-59B338321A7E}"/>
              </a:ext>
            </a:extLst>
          </p:cNvPr>
          <p:cNvSpPr txBox="1"/>
          <p:nvPr/>
        </p:nvSpPr>
        <p:spPr>
          <a:xfrm>
            <a:off x="5043384" y="4690646"/>
            <a:ext cx="1753582" cy="469900"/>
          </a:xfrm>
          <a:prstGeom prst="rect">
            <a:avLst/>
          </a:prstGeom>
          <a:noFill/>
          <a:ln>
            <a:noFill/>
          </a:ln>
        </p:spPr>
        <p:txBody>
          <a:bodyPr spcFirstLastPara="1" wrap="square" lIns="121868" tIns="121868" rIns="121868" bIns="121868" anchor="t" anchorCtr="0">
            <a:noAutofit/>
          </a:bodyPr>
          <a:lstStyle/>
          <a:p>
            <a:pPr algn="ctr" defTabSz="1218895">
              <a:buClr>
                <a:srgbClr val="000000"/>
              </a:buClr>
              <a:defRPr/>
            </a:pPr>
            <a:r>
              <a:rPr lang="de" sz="1866" b="1" kern="0" dirty="0">
                <a:solidFill>
                  <a:srgbClr val="000000"/>
                </a:solidFill>
                <a:latin typeface="Arial"/>
                <a:cs typeface="Arial"/>
                <a:sym typeface="Arial"/>
              </a:rPr>
              <a:t>Decoder</a:t>
            </a:r>
            <a:endParaRPr sz="1866" b="1" kern="0" dirty="0">
              <a:solidFill>
                <a:srgbClr val="000000"/>
              </a:solidFill>
              <a:latin typeface="Arial"/>
              <a:cs typeface="Arial"/>
              <a:sym typeface="Arial"/>
            </a:endParaRPr>
          </a:p>
        </p:txBody>
      </p:sp>
      <p:sp>
        <p:nvSpPr>
          <p:cNvPr id="51" name="Right Brace 8">
            <a:extLst>
              <a:ext uri="{FF2B5EF4-FFF2-40B4-BE49-F238E27FC236}">
                <a16:creationId xmlns:a16="http://schemas.microsoft.com/office/drawing/2014/main" id="{F11B5122-6D3F-C394-014A-22863C771E33}"/>
              </a:ext>
            </a:extLst>
          </p:cNvPr>
          <p:cNvSpPr/>
          <p:nvPr/>
        </p:nvSpPr>
        <p:spPr>
          <a:xfrm rot="16200000">
            <a:off x="5767303" y="2490806"/>
            <a:ext cx="275365" cy="1783961"/>
          </a:xfrm>
          <a:prstGeom prst="rightBrace">
            <a:avLst>
              <a:gd name="adj1" fmla="val 56998"/>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9" name="Picture 32">
            <a:extLst>
              <a:ext uri="{FF2B5EF4-FFF2-40B4-BE49-F238E27FC236}">
                <a16:creationId xmlns:a16="http://schemas.microsoft.com/office/drawing/2014/main" id="{D6978783-25DC-B2EA-0453-4C673B5B960B}"/>
              </a:ext>
            </a:extLst>
          </p:cNvPr>
          <p:cNvPicPr>
            <a:picLocks noChangeAspect="1"/>
          </p:cNvPicPr>
          <p:nvPr/>
        </p:nvPicPr>
        <p:blipFill>
          <a:blip r:embed="rId4"/>
          <a:stretch>
            <a:fillRect/>
          </a:stretch>
        </p:blipFill>
        <p:spPr>
          <a:xfrm>
            <a:off x="7195519" y="4578568"/>
            <a:ext cx="825500" cy="469900"/>
          </a:xfrm>
          <a:prstGeom prst="rect">
            <a:avLst/>
          </a:prstGeom>
        </p:spPr>
      </p:pic>
      <p:cxnSp>
        <p:nvCxnSpPr>
          <p:cNvPr id="63" name="Straight Arrow Connector 21">
            <a:extLst>
              <a:ext uri="{FF2B5EF4-FFF2-40B4-BE49-F238E27FC236}">
                <a16:creationId xmlns:a16="http://schemas.microsoft.com/office/drawing/2014/main" id="{FAE4789E-A28B-8F63-BD80-CFB2B7579ADC}"/>
              </a:ext>
            </a:extLst>
          </p:cNvPr>
          <p:cNvCxnSpPr>
            <a:cxnSpLocks/>
          </p:cNvCxnSpPr>
          <p:nvPr/>
        </p:nvCxnSpPr>
        <p:spPr>
          <a:xfrm flipV="1">
            <a:off x="6852476" y="4805822"/>
            <a:ext cx="295362" cy="7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5" name="Google Shape;251;p25">
            <a:extLst>
              <a:ext uri="{FF2B5EF4-FFF2-40B4-BE49-F238E27FC236}">
                <a16:creationId xmlns:a16="http://schemas.microsoft.com/office/drawing/2014/main" id="{1A2A6269-6E80-C212-3E59-412F06ADEF66}"/>
              </a:ext>
            </a:extLst>
          </p:cNvPr>
          <p:cNvSpPr/>
          <p:nvPr/>
        </p:nvSpPr>
        <p:spPr>
          <a:xfrm>
            <a:off x="2043053" y="5701455"/>
            <a:ext cx="2158650" cy="51034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pic>
        <p:nvPicPr>
          <p:cNvPr id="196" name="Picture 6">
            <a:extLst>
              <a:ext uri="{FF2B5EF4-FFF2-40B4-BE49-F238E27FC236}">
                <a16:creationId xmlns:a16="http://schemas.microsoft.com/office/drawing/2014/main" id="{90944A22-1702-C77C-CDF8-8993E3A50C75}"/>
              </a:ext>
            </a:extLst>
          </p:cNvPr>
          <p:cNvPicPr>
            <a:picLocks noChangeAspect="1"/>
          </p:cNvPicPr>
          <p:nvPr/>
        </p:nvPicPr>
        <p:blipFill>
          <a:blip r:embed="rId5"/>
          <a:stretch>
            <a:fillRect/>
          </a:stretch>
        </p:blipFill>
        <p:spPr>
          <a:xfrm>
            <a:off x="2174606" y="5763478"/>
            <a:ext cx="1921034" cy="386294"/>
          </a:xfrm>
          <a:prstGeom prst="rect">
            <a:avLst/>
          </a:prstGeom>
        </p:spPr>
      </p:pic>
      <p:cxnSp>
        <p:nvCxnSpPr>
          <p:cNvPr id="197" name="Straight Arrow Connector 21">
            <a:extLst>
              <a:ext uri="{FF2B5EF4-FFF2-40B4-BE49-F238E27FC236}">
                <a16:creationId xmlns:a16="http://schemas.microsoft.com/office/drawing/2014/main" id="{EA8199FD-596D-F2CE-59E4-CDD88FE009AD}"/>
              </a:ext>
            </a:extLst>
          </p:cNvPr>
          <p:cNvCxnSpPr>
            <a:cxnSpLocks/>
          </p:cNvCxnSpPr>
          <p:nvPr/>
        </p:nvCxnSpPr>
        <p:spPr>
          <a:xfrm>
            <a:off x="4257659" y="5970765"/>
            <a:ext cx="7271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8" name="Foliennummernplatzhalter 2">
            <a:extLst>
              <a:ext uri="{FF2B5EF4-FFF2-40B4-BE49-F238E27FC236}">
                <a16:creationId xmlns:a16="http://schemas.microsoft.com/office/drawing/2014/main" id="{CFA34CAF-DD36-AA2D-DF6A-D3B09CA8C860}"/>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41</a:t>
            </a:fld>
            <a:endParaRPr lang="en-US" dirty="0"/>
          </a:p>
        </p:txBody>
      </p:sp>
      <p:pic>
        <p:nvPicPr>
          <p:cNvPr id="6" name="Grafik 5" descr="f(\mathbf{p})">
            <a:extLst>
              <a:ext uri="{FF2B5EF4-FFF2-40B4-BE49-F238E27FC236}">
                <a16:creationId xmlns:a16="http://schemas.microsoft.com/office/drawing/2014/main" id="{848AF39A-95AB-A104-199E-B565D6353D58}"/>
              </a:ext>
            </a:extLst>
          </p:cNvPr>
          <p:cNvPicPr>
            <a:picLocks noChangeAspect="1"/>
          </p:cNvPicPr>
          <p:nvPr/>
        </p:nvPicPr>
        <p:blipFill>
          <a:blip r:embed="rId6"/>
          <a:stretch>
            <a:fillRect/>
          </a:stretch>
        </p:blipFill>
        <p:spPr>
          <a:xfrm>
            <a:off x="5563246" y="2751635"/>
            <a:ext cx="715345" cy="375973"/>
          </a:xfrm>
          <a:prstGeom prst="rect">
            <a:avLst/>
          </a:prstGeom>
        </p:spPr>
      </p:pic>
    </p:spTree>
    <p:extLst>
      <p:ext uri="{BB962C8B-B14F-4D97-AF65-F5344CB8AC3E}">
        <p14:creationId xmlns:p14="http://schemas.microsoft.com/office/powerpoint/2010/main" val="255260765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7A875-53C7-D65A-5A31-BA71B5465077}"/>
              </a:ext>
            </a:extLst>
          </p:cNvPr>
          <p:cNvSpPr>
            <a:spLocks noGrp="1"/>
          </p:cNvSpPr>
          <p:nvPr>
            <p:ph type="title"/>
          </p:nvPr>
        </p:nvSpPr>
        <p:spPr/>
        <p:txBody>
          <a:bodyPr/>
          <a:lstStyle/>
          <a:p>
            <a:r>
              <a:rPr lang="de-DE" dirty="0"/>
              <a:t>3D Reconstruction Tasks</a:t>
            </a:r>
          </a:p>
        </p:txBody>
      </p:sp>
      <p:sp>
        <p:nvSpPr>
          <p:cNvPr id="4" name="Foliennummernplatzhalter 3">
            <a:extLst>
              <a:ext uri="{FF2B5EF4-FFF2-40B4-BE49-F238E27FC236}">
                <a16:creationId xmlns:a16="http://schemas.microsoft.com/office/drawing/2014/main" id="{1E759A57-94BF-3A26-0537-81F1039538CB}"/>
              </a:ext>
            </a:extLst>
          </p:cNvPr>
          <p:cNvSpPr>
            <a:spLocks noGrp="1"/>
          </p:cNvSpPr>
          <p:nvPr>
            <p:ph type="sldNum" sz="quarter" idx="12"/>
          </p:nvPr>
        </p:nvSpPr>
        <p:spPr/>
        <p:txBody>
          <a:bodyPr/>
          <a:lstStyle/>
          <a:p>
            <a:fld id="{8A803A37-EECB-FE4B-B36F-12216F01F2EC}" type="slidenum">
              <a:rPr lang="en-US" smtClean="0"/>
              <a:t>42</a:t>
            </a:fld>
            <a:endParaRPr lang="en-US"/>
          </a:p>
        </p:txBody>
      </p:sp>
      <p:pic>
        <p:nvPicPr>
          <p:cNvPr id="7" name="Grafik 6" descr="Ein Bild, das Entwurf, Zeichnung, Kunst, Darstellung enthält.&#10;&#10;KI-generierte Inhalte können fehlerhaft sein.">
            <a:extLst>
              <a:ext uri="{FF2B5EF4-FFF2-40B4-BE49-F238E27FC236}">
                <a16:creationId xmlns:a16="http://schemas.microsoft.com/office/drawing/2014/main" id="{E23C874B-7E02-14BF-CF5A-6FB522CCC349}"/>
              </a:ext>
            </a:extLst>
          </p:cNvPr>
          <p:cNvPicPr>
            <a:picLocks noChangeAspect="1"/>
          </p:cNvPicPr>
          <p:nvPr/>
        </p:nvPicPr>
        <p:blipFill>
          <a:blip r:embed="rId5"/>
          <a:stretch>
            <a:fillRect/>
          </a:stretch>
        </p:blipFill>
        <p:spPr>
          <a:xfrm>
            <a:off x="449511" y="1926270"/>
            <a:ext cx="1254780" cy="3400984"/>
          </a:xfrm>
          <a:prstGeom prst="rect">
            <a:avLst/>
          </a:prstGeom>
        </p:spPr>
      </p:pic>
      <p:pic>
        <p:nvPicPr>
          <p:cNvPr id="8" name="Grafik 7" descr="Ein Bild, das Entwurf, Windeln, Kunst enthält.&#10;&#10;KI-generierte Inhalte können fehlerhaft sein.">
            <a:extLst>
              <a:ext uri="{FF2B5EF4-FFF2-40B4-BE49-F238E27FC236}">
                <a16:creationId xmlns:a16="http://schemas.microsoft.com/office/drawing/2014/main" id="{08831786-8C9D-459C-1D6F-F3E722CD687E}"/>
              </a:ext>
            </a:extLst>
          </p:cNvPr>
          <p:cNvPicPr>
            <a:picLocks noChangeAspect="1"/>
          </p:cNvPicPr>
          <p:nvPr/>
        </p:nvPicPr>
        <p:blipFill>
          <a:blip r:embed="rId6"/>
          <a:stretch>
            <a:fillRect/>
          </a:stretch>
        </p:blipFill>
        <p:spPr>
          <a:xfrm>
            <a:off x="3315679" y="1859748"/>
            <a:ext cx="1254807" cy="3527324"/>
          </a:xfrm>
          <a:prstGeom prst="rect">
            <a:avLst/>
          </a:prstGeom>
        </p:spPr>
      </p:pic>
      <p:pic>
        <p:nvPicPr>
          <p:cNvPr id="9" name="ndf_room">
            <a:hlinkClick r:id="" action="ppaction://media"/>
            <a:extLst>
              <a:ext uri="{FF2B5EF4-FFF2-40B4-BE49-F238E27FC236}">
                <a16:creationId xmlns:a16="http://schemas.microsoft.com/office/drawing/2014/main" id="{C672F8D6-95E0-8CD3-B772-DC039679371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72454" y="2080193"/>
            <a:ext cx="5429923" cy="3093140"/>
          </a:xfrm>
          <a:prstGeom prst="rect">
            <a:avLst/>
          </a:prstGeom>
        </p:spPr>
      </p:pic>
      <p:cxnSp>
        <p:nvCxnSpPr>
          <p:cNvPr id="10" name="Gerade Verbindung mit Pfeil 9">
            <a:extLst>
              <a:ext uri="{FF2B5EF4-FFF2-40B4-BE49-F238E27FC236}">
                <a16:creationId xmlns:a16="http://schemas.microsoft.com/office/drawing/2014/main" id="{ED63EA90-4963-0758-9F06-776BF65D5594}"/>
              </a:ext>
            </a:extLst>
          </p:cNvPr>
          <p:cNvCxnSpPr/>
          <p:nvPr/>
        </p:nvCxnSpPr>
        <p:spPr>
          <a:xfrm>
            <a:off x="1701657" y="3578166"/>
            <a:ext cx="1742402" cy="46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5CFBE63F-8151-E60D-8F88-506E9D20E067}"/>
              </a:ext>
            </a:extLst>
          </p:cNvPr>
          <p:cNvSpPr txBox="1"/>
          <p:nvPr/>
        </p:nvSpPr>
        <p:spPr>
          <a:xfrm>
            <a:off x="6904998" y="5391895"/>
            <a:ext cx="41544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000" dirty="0">
                <a:latin typeface="Arial"/>
                <a:cs typeface="Arial"/>
              </a:rPr>
              <a:t>Point Cloud </a:t>
            </a:r>
            <a:r>
              <a:rPr lang="de-DE" sz="2000" err="1">
                <a:latin typeface="Arial"/>
                <a:cs typeface="Arial"/>
              </a:rPr>
              <a:t>Completion</a:t>
            </a:r>
            <a:endParaRPr lang="de-DE" sz="2000">
              <a:latin typeface="Arial"/>
              <a:cs typeface="Arial"/>
            </a:endParaRPr>
          </a:p>
        </p:txBody>
      </p:sp>
      <p:sp>
        <p:nvSpPr>
          <p:cNvPr id="12" name="Textfeld 11">
            <a:extLst>
              <a:ext uri="{FF2B5EF4-FFF2-40B4-BE49-F238E27FC236}">
                <a16:creationId xmlns:a16="http://schemas.microsoft.com/office/drawing/2014/main" id="{43974732-ABAB-6388-3107-FF80AF1FBEC7}"/>
              </a:ext>
            </a:extLst>
          </p:cNvPr>
          <p:cNvSpPr txBox="1"/>
          <p:nvPr/>
        </p:nvSpPr>
        <p:spPr>
          <a:xfrm>
            <a:off x="494041" y="5480415"/>
            <a:ext cx="41544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000" dirty="0" err="1">
                <a:latin typeface="Arial"/>
                <a:cs typeface="Arial"/>
              </a:rPr>
              <a:t>Voxel</a:t>
            </a:r>
            <a:r>
              <a:rPr lang="de-DE" sz="2000" dirty="0">
                <a:latin typeface="Arial"/>
                <a:cs typeface="Arial"/>
              </a:rPr>
              <a:t> Super-Resolution</a:t>
            </a:r>
            <a:endParaRPr lang="de-DE" dirty="0"/>
          </a:p>
        </p:txBody>
      </p:sp>
    </p:spTree>
    <p:extLst>
      <p:ext uri="{BB962C8B-B14F-4D97-AF65-F5344CB8AC3E}">
        <p14:creationId xmlns:p14="http://schemas.microsoft.com/office/powerpoint/2010/main" val="1148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867DBAC6-1FDC-810E-492A-4A0B61007534}"/>
            </a:ext>
          </a:extLst>
        </p:cNvPr>
        <p:cNvGrpSpPr/>
        <p:nvPr/>
      </p:nvGrpSpPr>
      <p:grpSpPr>
        <a:xfrm>
          <a:off x="0" y="0"/>
          <a:ext cx="0" cy="0"/>
          <a:chOff x="0" y="0"/>
          <a:chExt cx="0" cy="0"/>
        </a:xfrm>
      </p:grpSpPr>
      <p:sp>
        <p:nvSpPr>
          <p:cNvPr id="249" name="Google Shape;249;p25">
            <a:extLst>
              <a:ext uri="{FF2B5EF4-FFF2-40B4-BE49-F238E27FC236}">
                <a16:creationId xmlns:a16="http://schemas.microsoft.com/office/drawing/2014/main" id="{A9EF7117-5E71-BC7E-57AF-63B5A6DE1721}"/>
              </a:ext>
            </a:extLst>
          </p:cNvPr>
          <p:cNvSpPr txBox="1">
            <a:spLocks noGrp="1"/>
          </p:cNvSpPr>
          <p:nvPr>
            <p:ph type="title"/>
          </p:nvPr>
        </p:nvSpPr>
        <p:spPr>
          <a:xfrm>
            <a:off x="-4873" y="234568"/>
            <a:ext cx="12193698" cy="763401"/>
          </a:xfrm>
          <a:prstGeom prst="rect">
            <a:avLst/>
          </a:prstGeom>
        </p:spPr>
        <p:txBody>
          <a:bodyPr spcFirstLastPara="1" vert="horz" wrap="square" lIns="121868" tIns="121868" rIns="121868" bIns="121868" rtlCol="0" anchor="t" anchorCtr="0">
            <a:noAutofit/>
          </a:bodyPr>
          <a:lstStyle/>
          <a:p>
            <a:pPr>
              <a:spcBef>
                <a:spcPts val="0"/>
              </a:spcBef>
            </a:pPr>
            <a:r>
              <a:rPr lang="de" sz="4600" dirty="0">
                <a:latin typeface="+mn-lt"/>
                <a:ea typeface="Merriweather"/>
                <a:cs typeface="Merriweather"/>
                <a:sym typeface="Merriweather"/>
              </a:rPr>
              <a:t>Previous Implicit Function Learning Architecture</a:t>
            </a:r>
            <a:endParaRPr sz="4600" dirty="0">
              <a:latin typeface="+mn-lt"/>
              <a:ea typeface="Merriweather"/>
              <a:cs typeface="Merriweather"/>
              <a:sym typeface="Merriweather"/>
            </a:endParaRPr>
          </a:p>
        </p:txBody>
      </p:sp>
      <p:pic>
        <p:nvPicPr>
          <p:cNvPr id="4" name="Grafik 3">
            <a:extLst>
              <a:ext uri="{FF2B5EF4-FFF2-40B4-BE49-F238E27FC236}">
                <a16:creationId xmlns:a16="http://schemas.microsoft.com/office/drawing/2014/main" id="{E7698490-0FDC-7EDA-63CC-D3963C16CD4B}"/>
              </a:ext>
            </a:extLst>
          </p:cNvPr>
          <p:cNvPicPr>
            <a:picLocks noChangeAspect="1"/>
          </p:cNvPicPr>
          <p:nvPr/>
        </p:nvPicPr>
        <p:blipFill>
          <a:blip r:embed="rId3"/>
          <a:stretch>
            <a:fillRect/>
          </a:stretch>
        </p:blipFill>
        <p:spPr>
          <a:xfrm>
            <a:off x="8136522" y="2632651"/>
            <a:ext cx="3940055" cy="2815489"/>
          </a:xfrm>
          <a:prstGeom prst="rect">
            <a:avLst/>
          </a:prstGeom>
        </p:spPr>
      </p:pic>
      <p:sp>
        <p:nvSpPr>
          <p:cNvPr id="3" name="Rectangle 2">
            <a:extLst>
              <a:ext uri="{FF2B5EF4-FFF2-40B4-BE49-F238E27FC236}">
                <a16:creationId xmlns:a16="http://schemas.microsoft.com/office/drawing/2014/main" id="{AD706971-815D-B4A0-1E36-B8B8E4672536}"/>
              </a:ext>
            </a:extLst>
          </p:cNvPr>
          <p:cNvSpPr/>
          <p:nvPr/>
        </p:nvSpPr>
        <p:spPr>
          <a:xfrm>
            <a:off x="8539296" y="5428224"/>
            <a:ext cx="2518638" cy="674031"/>
          </a:xfrm>
          <a:prstGeom prst="rect">
            <a:avLst/>
          </a:prstGeom>
        </p:spPr>
        <p:txBody>
          <a:bodyPr wrap="none">
            <a:spAutoFit/>
          </a:bodyPr>
          <a:lstStyle/>
          <a:p>
            <a:pPr defTabSz="1218895">
              <a:lnSpc>
                <a:spcPct val="90000"/>
              </a:lnSpc>
              <a:buClr>
                <a:srgbClr val="000000"/>
              </a:buClr>
              <a:defRPr/>
            </a:pPr>
            <a:r>
              <a:rPr lang="da-DK" sz="1400" kern="0" dirty="0">
                <a:ea typeface="Rockwell"/>
                <a:cs typeface="Calibri" panose="020F0502020204030204" pitchFamily="34" charset="0"/>
                <a:sym typeface="Rockwell"/>
              </a:rPr>
              <a:t>[</a:t>
            </a:r>
            <a:r>
              <a:rPr lang="da-DK" sz="1400" kern="0" dirty="0" err="1">
                <a:ea typeface="Rockwell"/>
                <a:cs typeface="Calibri" panose="020F0502020204030204" pitchFamily="34" charset="0"/>
                <a:sym typeface="Rockwell"/>
              </a:rPr>
              <a:t>Mescheder</a:t>
            </a:r>
            <a:r>
              <a:rPr lang="da-DK" sz="1400" kern="0" dirty="0">
                <a:ea typeface="Rockwell"/>
                <a:cs typeface="Calibri" panose="020F0502020204030204" pitchFamily="34" charset="0"/>
                <a:sym typeface="Rockwell"/>
              </a:rPr>
              <a:t> et al. CVPR’19</a:t>
            </a:r>
          </a:p>
          <a:p>
            <a:pPr defTabSz="1218895">
              <a:lnSpc>
                <a:spcPct val="90000"/>
              </a:lnSpc>
              <a:buClr>
                <a:srgbClr val="000000"/>
              </a:buClr>
              <a:defRPr/>
            </a:pPr>
            <a:r>
              <a:rPr lang="da-DK" sz="1400" kern="0" dirty="0">
                <a:ea typeface="Rockwell"/>
                <a:cs typeface="Calibri" panose="020F0502020204030204" pitchFamily="34" charset="0"/>
                <a:sym typeface="Rockwell"/>
              </a:rPr>
              <a:t>Chen et al. CVPR’19</a:t>
            </a:r>
          </a:p>
          <a:p>
            <a:pPr defTabSz="1218895">
              <a:lnSpc>
                <a:spcPct val="90000"/>
              </a:lnSpc>
              <a:buClr>
                <a:srgbClr val="000000"/>
              </a:buClr>
              <a:defRPr/>
            </a:pPr>
            <a:r>
              <a:rPr lang="da-DK" sz="1400" kern="0" dirty="0">
                <a:ea typeface="Rockwell"/>
                <a:cs typeface="Calibri" panose="020F0502020204030204" pitchFamily="34" charset="0"/>
                <a:sym typeface="Rockwell"/>
              </a:rPr>
              <a:t>Park et al. CVPR’19] </a:t>
            </a:r>
          </a:p>
        </p:txBody>
      </p:sp>
      <p:sp>
        <p:nvSpPr>
          <p:cNvPr id="44" name="Google Shape;250;p25">
            <a:extLst>
              <a:ext uri="{FF2B5EF4-FFF2-40B4-BE49-F238E27FC236}">
                <a16:creationId xmlns:a16="http://schemas.microsoft.com/office/drawing/2014/main" id="{68B6638C-ED38-93CF-0BB1-9F129854A403}"/>
              </a:ext>
            </a:extLst>
          </p:cNvPr>
          <p:cNvSpPr/>
          <p:nvPr/>
        </p:nvSpPr>
        <p:spPr>
          <a:xfrm>
            <a:off x="2464893" y="3700412"/>
            <a:ext cx="1472643" cy="1572356"/>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45" name="Google Shape;251;p25">
            <a:extLst>
              <a:ext uri="{FF2B5EF4-FFF2-40B4-BE49-F238E27FC236}">
                <a16:creationId xmlns:a16="http://schemas.microsoft.com/office/drawing/2014/main" id="{553C8A63-B29C-33BC-74CE-679EF7D15EE3}"/>
              </a:ext>
            </a:extLst>
          </p:cNvPr>
          <p:cNvSpPr/>
          <p:nvPr/>
        </p:nvSpPr>
        <p:spPr>
          <a:xfrm>
            <a:off x="4351077" y="3942839"/>
            <a:ext cx="334784" cy="1066745"/>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sp>
        <p:nvSpPr>
          <p:cNvPr id="46" name="Google Shape;253;p25">
            <a:extLst>
              <a:ext uri="{FF2B5EF4-FFF2-40B4-BE49-F238E27FC236}">
                <a16:creationId xmlns:a16="http://schemas.microsoft.com/office/drawing/2014/main" id="{7E1A3231-B4F3-896E-7B28-8FE4578B2158}"/>
              </a:ext>
            </a:extLst>
          </p:cNvPr>
          <p:cNvSpPr/>
          <p:nvPr/>
        </p:nvSpPr>
        <p:spPr>
          <a:xfrm>
            <a:off x="5013006" y="3577216"/>
            <a:ext cx="1783960" cy="2872040"/>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47" name="Google Shape;254;p25">
            <a:extLst>
              <a:ext uri="{FF2B5EF4-FFF2-40B4-BE49-F238E27FC236}">
                <a16:creationId xmlns:a16="http://schemas.microsoft.com/office/drawing/2014/main" id="{BC8D44B8-EFA2-C8C5-9A3B-D479392B2381}"/>
              </a:ext>
            </a:extLst>
          </p:cNvPr>
          <p:cNvSpPr txBox="1"/>
          <p:nvPr/>
        </p:nvSpPr>
        <p:spPr>
          <a:xfrm>
            <a:off x="2580294" y="4176694"/>
            <a:ext cx="1353969" cy="499327"/>
          </a:xfrm>
          <a:prstGeom prst="rect">
            <a:avLst/>
          </a:prstGeom>
          <a:noFill/>
          <a:ln>
            <a:noFill/>
          </a:ln>
        </p:spPr>
        <p:txBody>
          <a:bodyPr spcFirstLastPara="1" wrap="square" lIns="121868" tIns="121868" rIns="121868" bIns="121868" anchor="t" anchorCtr="0">
            <a:noAutofit/>
          </a:bodyPr>
          <a:lstStyle/>
          <a:p>
            <a:pPr defTabSz="1218895">
              <a:buClr>
                <a:srgbClr val="000000"/>
              </a:buClr>
              <a:defRPr/>
            </a:pPr>
            <a:r>
              <a:rPr lang="de" sz="1866" b="1" kern="0" dirty="0">
                <a:solidFill>
                  <a:srgbClr val="000000"/>
                </a:solidFill>
                <a:cs typeface="Arial"/>
                <a:sym typeface="Arial"/>
              </a:rPr>
              <a:t>Encoder</a:t>
            </a:r>
            <a:endParaRPr sz="1866" b="1" kern="0" dirty="0">
              <a:solidFill>
                <a:srgbClr val="000000"/>
              </a:solidFill>
              <a:cs typeface="Arial"/>
              <a:sym typeface="Arial"/>
            </a:endParaRPr>
          </a:p>
        </p:txBody>
      </p:sp>
      <p:sp>
        <p:nvSpPr>
          <p:cNvPr id="48" name="Google Shape;255;p25">
            <a:extLst>
              <a:ext uri="{FF2B5EF4-FFF2-40B4-BE49-F238E27FC236}">
                <a16:creationId xmlns:a16="http://schemas.microsoft.com/office/drawing/2014/main" id="{1970E9AD-D4AC-956D-3EE0-1970F37F43D9}"/>
              </a:ext>
            </a:extLst>
          </p:cNvPr>
          <p:cNvSpPr txBox="1"/>
          <p:nvPr/>
        </p:nvSpPr>
        <p:spPr>
          <a:xfrm>
            <a:off x="5043384" y="4690646"/>
            <a:ext cx="1753582" cy="469900"/>
          </a:xfrm>
          <a:prstGeom prst="rect">
            <a:avLst/>
          </a:prstGeom>
          <a:noFill/>
          <a:ln>
            <a:noFill/>
          </a:ln>
        </p:spPr>
        <p:txBody>
          <a:bodyPr spcFirstLastPara="1" wrap="square" lIns="121868" tIns="121868" rIns="121868" bIns="121868" anchor="t" anchorCtr="0">
            <a:noAutofit/>
          </a:bodyPr>
          <a:lstStyle/>
          <a:p>
            <a:pPr algn="ctr" defTabSz="1218895">
              <a:buClr>
                <a:srgbClr val="000000"/>
              </a:buClr>
              <a:defRPr/>
            </a:pPr>
            <a:r>
              <a:rPr lang="de" sz="1866" b="1" kern="0" dirty="0">
                <a:solidFill>
                  <a:srgbClr val="000000"/>
                </a:solidFill>
                <a:latin typeface="Arial"/>
                <a:cs typeface="Arial"/>
                <a:sym typeface="Arial"/>
              </a:rPr>
              <a:t>Decoder</a:t>
            </a:r>
            <a:endParaRPr sz="1866" b="1" kern="0" dirty="0">
              <a:solidFill>
                <a:srgbClr val="000000"/>
              </a:solidFill>
              <a:latin typeface="Arial"/>
              <a:cs typeface="Arial"/>
              <a:sym typeface="Arial"/>
            </a:endParaRPr>
          </a:p>
        </p:txBody>
      </p:sp>
      <p:pic>
        <p:nvPicPr>
          <p:cNvPr id="49" name="Picture 1">
            <a:extLst>
              <a:ext uri="{FF2B5EF4-FFF2-40B4-BE49-F238E27FC236}">
                <a16:creationId xmlns:a16="http://schemas.microsoft.com/office/drawing/2014/main" id="{5E4285A2-8C82-6331-689B-75B1CA7C272C}"/>
              </a:ext>
            </a:extLst>
          </p:cNvPr>
          <p:cNvPicPr>
            <a:picLocks noChangeAspect="1"/>
          </p:cNvPicPr>
          <p:nvPr/>
        </p:nvPicPr>
        <p:blipFill>
          <a:blip r:embed="rId4"/>
          <a:stretch>
            <a:fillRect/>
          </a:stretch>
        </p:blipFill>
        <p:spPr>
          <a:xfrm>
            <a:off x="3841357" y="2744509"/>
            <a:ext cx="1202027" cy="375633"/>
          </a:xfrm>
          <a:prstGeom prst="rect">
            <a:avLst/>
          </a:prstGeom>
        </p:spPr>
      </p:pic>
      <p:sp>
        <p:nvSpPr>
          <p:cNvPr id="51" name="Right Brace 8">
            <a:extLst>
              <a:ext uri="{FF2B5EF4-FFF2-40B4-BE49-F238E27FC236}">
                <a16:creationId xmlns:a16="http://schemas.microsoft.com/office/drawing/2014/main" id="{08DBB328-68B0-1EFB-6B97-0AB7A47DD42B}"/>
              </a:ext>
            </a:extLst>
          </p:cNvPr>
          <p:cNvSpPr/>
          <p:nvPr/>
        </p:nvSpPr>
        <p:spPr>
          <a:xfrm rot="16200000">
            <a:off x="5767303" y="2490806"/>
            <a:ext cx="275365" cy="1783961"/>
          </a:xfrm>
          <a:prstGeom prst="rightBrace">
            <a:avLst>
              <a:gd name="adj1" fmla="val 56998"/>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2" name="Picture 9">
            <a:extLst>
              <a:ext uri="{FF2B5EF4-FFF2-40B4-BE49-F238E27FC236}">
                <a16:creationId xmlns:a16="http://schemas.microsoft.com/office/drawing/2014/main" id="{01E72D84-8130-0348-C6AE-18F821F3B211}"/>
              </a:ext>
            </a:extLst>
          </p:cNvPr>
          <p:cNvPicPr>
            <a:picLocks noChangeAspect="1"/>
          </p:cNvPicPr>
          <p:nvPr/>
        </p:nvPicPr>
        <p:blipFill>
          <a:blip r:embed="rId5"/>
          <a:stretch>
            <a:fillRect/>
          </a:stretch>
        </p:blipFill>
        <p:spPr>
          <a:xfrm>
            <a:off x="4418038" y="4325471"/>
            <a:ext cx="203200" cy="215900"/>
          </a:xfrm>
          <a:prstGeom prst="rect">
            <a:avLst/>
          </a:prstGeom>
        </p:spPr>
      </p:pic>
      <p:pic>
        <p:nvPicPr>
          <p:cNvPr id="54" name="Picture 14">
            <a:extLst>
              <a:ext uri="{FF2B5EF4-FFF2-40B4-BE49-F238E27FC236}">
                <a16:creationId xmlns:a16="http://schemas.microsoft.com/office/drawing/2014/main" id="{3F63F324-4FF0-5440-6D04-BAEAD52B34B9}"/>
              </a:ext>
            </a:extLst>
          </p:cNvPr>
          <p:cNvPicPr>
            <a:picLocks noChangeAspect="1"/>
          </p:cNvPicPr>
          <p:nvPr/>
        </p:nvPicPr>
        <p:blipFill>
          <a:blip r:embed="rId6"/>
          <a:stretch>
            <a:fillRect/>
          </a:stretch>
        </p:blipFill>
        <p:spPr>
          <a:xfrm>
            <a:off x="1152762" y="4275511"/>
            <a:ext cx="368300" cy="317500"/>
          </a:xfrm>
          <a:prstGeom prst="rect">
            <a:avLst/>
          </a:prstGeom>
        </p:spPr>
      </p:pic>
      <p:sp>
        <p:nvSpPr>
          <p:cNvPr id="55" name="TextBox 15">
            <a:extLst>
              <a:ext uri="{FF2B5EF4-FFF2-40B4-BE49-F238E27FC236}">
                <a16:creationId xmlns:a16="http://schemas.microsoft.com/office/drawing/2014/main" id="{B17C4039-1CBD-DDEB-989B-A7D226B9E697}"/>
              </a:ext>
            </a:extLst>
          </p:cNvPr>
          <p:cNvSpPr txBox="1"/>
          <p:nvPr/>
        </p:nvSpPr>
        <p:spPr>
          <a:xfrm>
            <a:off x="149619" y="2131659"/>
            <a:ext cx="3009418" cy="1292662"/>
          </a:xfrm>
          <a:prstGeom prst="rect">
            <a:avLst/>
          </a:prstGeom>
          <a:noFill/>
        </p:spPr>
        <p:txBody>
          <a:bodyPr wrap="square" rtlCol="0">
            <a:spAutoFit/>
          </a:bodyPr>
          <a:lstStyle/>
          <a:p>
            <a:r>
              <a:rPr lang="en-US" dirty="0"/>
              <a:t>    is a shape observation:</a:t>
            </a:r>
          </a:p>
          <a:p>
            <a:pPr marL="342900" indent="-342900">
              <a:buFontTx/>
              <a:buChar char="-"/>
            </a:pPr>
            <a:r>
              <a:rPr lang="en-US" sz="2000" dirty="0"/>
              <a:t>Sparse point-cloud</a:t>
            </a:r>
          </a:p>
          <a:p>
            <a:pPr marL="342900" indent="-342900">
              <a:buFontTx/>
              <a:buChar char="-"/>
            </a:pPr>
            <a:r>
              <a:rPr lang="en-US" sz="2000" dirty="0"/>
              <a:t>Partial point-cloud</a:t>
            </a:r>
          </a:p>
          <a:p>
            <a:pPr marL="342900" indent="-342900">
              <a:buFontTx/>
              <a:buChar char="-"/>
            </a:pPr>
            <a:r>
              <a:rPr lang="en-US" sz="2000" dirty="0"/>
              <a:t>Low-res voxels</a:t>
            </a:r>
          </a:p>
        </p:txBody>
      </p:sp>
      <p:grpSp>
        <p:nvGrpSpPr>
          <p:cNvPr id="56" name="Group 19">
            <a:extLst>
              <a:ext uri="{FF2B5EF4-FFF2-40B4-BE49-F238E27FC236}">
                <a16:creationId xmlns:a16="http://schemas.microsoft.com/office/drawing/2014/main" id="{ADB057AE-9CAE-C0D8-76DE-45287394C1A4}"/>
              </a:ext>
            </a:extLst>
          </p:cNvPr>
          <p:cNvGrpSpPr/>
          <p:nvPr/>
        </p:nvGrpSpPr>
        <p:grpSpPr>
          <a:xfrm>
            <a:off x="5485207" y="2746830"/>
            <a:ext cx="1122647" cy="469900"/>
            <a:chOff x="7185554" y="1354238"/>
            <a:chExt cx="1344988" cy="562964"/>
          </a:xfrm>
        </p:grpSpPr>
        <p:sp>
          <p:nvSpPr>
            <p:cNvPr id="57" name="Rectangle 18">
              <a:extLst>
                <a:ext uri="{FF2B5EF4-FFF2-40B4-BE49-F238E27FC236}">
                  <a16:creationId xmlns:a16="http://schemas.microsoft.com/office/drawing/2014/main" id="{4BE64621-27BE-4E80-745D-4D668F24037A}"/>
                </a:ext>
              </a:extLst>
            </p:cNvPr>
            <p:cNvSpPr/>
            <p:nvPr/>
          </p:nvSpPr>
          <p:spPr>
            <a:xfrm>
              <a:off x="7185554" y="1354238"/>
              <a:ext cx="1344988" cy="56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17">
              <a:extLst>
                <a:ext uri="{FF2B5EF4-FFF2-40B4-BE49-F238E27FC236}">
                  <a16:creationId xmlns:a16="http://schemas.microsoft.com/office/drawing/2014/main" id="{1D2409C7-FE24-61AE-7886-272CF3B36651}"/>
                </a:ext>
              </a:extLst>
            </p:cNvPr>
            <p:cNvPicPr>
              <a:picLocks noChangeAspect="1"/>
            </p:cNvPicPr>
            <p:nvPr/>
          </p:nvPicPr>
          <p:blipFill>
            <a:blip r:embed="rId7"/>
            <a:stretch>
              <a:fillRect/>
            </a:stretch>
          </p:blipFill>
          <p:spPr>
            <a:xfrm>
              <a:off x="7185554" y="1390556"/>
              <a:ext cx="1295400" cy="469900"/>
            </a:xfrm>
            <a:prstGeom prst="rect">
              <a:avLst/>
            </a:prstGeom>
          </p:spPr>
        </p:pic>
      </p:grpSp>
      <p:pic>
        <p:nvPicPr>
          <p:cNvPr id="59" name="Picture 32">
            <a:extLst>
              <a:ext uri="{FF2B5EF4-FFF2-40B4-BE49-F238E27FC236}">
                <a16:creationId xmlns:a16="http://schemas.microsoft.com/office/drawing/2014/main" id="{716B70F4-11F8-3AF3-3EDE-90E359CB504C}"/>
              </a:ext>
            </a:extLst>
          </p:cNvPr>
          <p:cNvPicPr>
            <a:picLocks noChangeAspect="1"/>
          </p:cNvPicPr>
          <p:nvPr/>
        </p:nvPicPr>
        <p:blipFill>
          <a:blip r:embed="rId8"/>
          <a:stretch>
            <a:fillRect/>
          </a:stretch>
        </p:blipFill>
        <p:spPr>
          <a:xfrm>
            <a:off x="7195519" y="4578568"/>
            <a:ext cx="825500" cy="469900"/>
          </a:xfrm>
          <a:prstGeom prst="rect">
            <a:avLst/>
          </a:prstGeom>
        </p:spPr>
      </p:pic>
      <p:cxnSp>
        <p:nvCxnSpPr>
          <p:cNvPr id="60" name="Straight Arrow Connector 21">
            <a:extLst>
              <a:ext uri="{FF2B5EF4-FFF2-40B4-BE49-F238E27FC236}">
                <a16:creationId xmlns:a16="http://schemas.microsoft.com/office/drawing/2014/main" id="{02BF374B-C0E0-C49E-4D4E-66B3FC40C4D8}"/>
              </a:ext>
            </a:extLst>
          </p:cNvPr>
          <p:cNvCxnSpPr>
            <a:cxnSpLocks/>
          </p:cNvCxnSpPr>
          <p:nvPr/>
        </p:nvCxnSpPr>
        <p:spPr>
          <a:xfrm>
            <a:off x="1596764" y="4445066"/>
            <a:ext cx="69710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21">
            <a:extLst>
              <a:ext uri="{FF2B5EF4-FFF2-40B4-BE49-F238E27FC236}">
                <a16:creationId xmlns:a16="http://schemas.microsoft.com/office/drawing/2014/main" id="{DD2D4F82-787E-E892-90C1-0C3CC9833979}"/>
              </a:ext>
            </a:extLst>
          </p:cNvPr>
          <p:cNvCxnSpPr>
            <a:cxnSpLocks/>
          </p:cNvCxnSpPr>
          <p:nvPr/>
        </p:nvCxnSpPr>
        <p:spPr>
          <a:xfrm>
            <a:off x="3976612" y="4445066"/>
            <a:ext cx="3098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27">
            <a:extLst>
              <a:ext uri="{FF2B5EF4-FFF2-40B4-BE49-F238E27FC236}">
                <a16:creationId xmlns:a16="http://schemas.microsoft.com/office/drawing/2014/main" id="{5703EDDD-02DD-016A-47B5-C834EC7FF776}"/>
              </a:ext>
            </a:extLst>
          </p:cNvPr>
          <p:cNvCxnSpPr>
            <a:cxnSpLocks/>
          </p:cNvCxnSpPr>
          <p:nvPr/>
        </p:nvCxnSpPr>
        <p:spPr>
          <a:xfrm>
            <a:off x="4513902" y="3301478"/>
            <a:ext cx="0" cy="56354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21">
            <a:extLst>
              <a:ext uri="{FF2B5EF4-FFF2-40B4-BE49-F238E27FC236}">
                <a16:creationId xmlns:a16="http://schemas.microsoft.com/office/drawing/2014/main" id="{35E122EF-897E-270A-ADF9-8DDFE7D9E820}"/>
              </a:ext>
            </a:extLst>
          </p:cNvPr>
          <p:cNvCxnSpPr>
            <a:cxnSpLocks/>
          </p:cNvCxnSpPr>
          <p:nvPr/>
        </p:nvCxnSpPr>
        <p:spPr>
          <a:xfrm flipV="1">
            <a:off x="6852476" y="4805822"/>
            <a:ext cx="295362" cy="7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21">
            <a:extLst>
              <a:ext uri="{FF2B5EF4-FFF2-40B4-BE49-F238E27FC236}">
                <a16:creationId xmlns:a16="http://schemas.microsoft.com/office/drawing/2014/main" id="{A8DE61C9-753D-BEDD-6922-C53BFA7E4620}"/>
              </a:ext>
            </a:extLst>
          </p:cNvPr>
          <p:cNvCxnSpPr>
            <a:cxnSpLocks/>
          </p:cNvCxnSpPr>
          <p:nvPr/>
        </p:nvCxnSpPr>
        <p:spPr>
          <a:xfrm>
            <a:off x="4703163" y="4445066"/>
            <a:ext cx="28165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93" name="Picture 14">
            <a:extLst>
              <a:ext uri="{FF2B5EF4-FFF2-40B4-BE49-F238E27FC236}">
                <a16:creationId xmlns:a16="http://schemas.microsoft.com/office/drawing/2014/main" id="{799BE544-3A9C-F749-15EB-5B077BBF5352}"/>
              </a:ext>
            </a:extLst>
          </p:cNvPr>
          <p:cNvPicPr>
            <a:picLocks noChangeAspect="1"/>
          </p:cNvPicPr>
          <p:nvPr/>
        </p:nvPicPr>
        <p:blipFill>
          <a:blip r:embed="rId6"/>
          <a:stretch>
            <a:fillRect/>
          </a:stretch>
        </p:blipFill>
        <p:spPr>
          <a:xfrm>
            <a:off x="242555" y="2236706"/>
            <a:ext cx="190296" cy="164047"/>
          </a:xfrm>
          <a:prstGeom prst="rect">
            <a:avLst/>
          </a:prstGeom>
        </p:spPr>
      </p:pic>
      <p:cxnSp>
        <p:nvCxnSpPr>
          <p:cNvPr id="194" name="Straight Arrow Connector 27">
            <a:extLst>
              <a:ext uri="{FF2B5EF4-FFF2-40B4-BE49-F238E27FC236}">
                <a16:creationId xmlns:a16="http://schemas.microsoft.com/office/drawing/2014/main" id="{D4F15B75-5BA9-8EC8-674A-B930203E3084}"/>
              </a:ext>
            </a:extLst>
          </p:cNvPr>
          <p:cNvCxnSpPr>
            <a:cxnSpLocks/>
          </p:cNvCxnSpPr>
          <p:nvPr/>
        </p:nvCxnSpPr>
        <p:spPr>
          <a:xfrm flipV="1">
            <a:off x="1317662" y="3520469"/>
            <a:ext cx="0" cy="518518"/>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95" name="Google Shape;251;p25">
            <a:extLst>
              <a:ext uri="{FF2B5EF4-FFF2-40B4-BE49-F238E27FC236}">
                <a16:creationId xmlns:a16="http://schemas.microsoft.com/office/drawing/2014/main" id="{F68755D0-1FF0-C2DE-9DEE-F52EABACC1D0}"/>
              </a:ext>
            </a:extLst>
          </p:cNvPr>
          <p:cNvSpPr/>
          <p:nvPr/>
        </p:nvSpPr>
        <p:spPr>
          <a:xfrm>
            <a:off x="2043053" y="5701455"/>
            <a:ext cx="2158650" cy="51034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pic>
        <p:nvPicPr>
          <p:cNvPr id="196" name="Picture 6">
            <a:extLst>
              <a:ext uri="{FF2B5EF4-FFF2-40B4-BE49-F238E27FC236}">
                <a16:creationId xmlns:a16="http://schemas.microsoft.com/office/drawing/2014/main" id="{8D892F2E-4435-BEEB-61F5-71D66D63CDE1}"/>
              </a:ext>
            </a:extLst>
          </p:cNvPr>
          <p:cNvPicPr>
            <a:picLocks noChangeAspect="1"/>
          </p:cNvPicPr>
          <p:nvPr/>
        </p:nvPicPr>
        <p:blipFill>
          <a:blip r:embed="rId9"/>
          <a:stretch>
            <a:fillRect/>
          </a:stretch>
        </p:blipFill>
        <p:spPr>
          <a:xfrm>
            <a:off x="2174606" y="5763478"/>
            <a:ext cx="1921034" cy="386294"/>
          </a:xfrm>
          <a:prstGeom prst="rect">
            <a:avLst/>
          </a:prstGeom>
        </p:spPr>
      </p:pic>
      <p:cxnSp>
        <p:nvCxnSpPr>
          <p:cNvPr id="197" name="Straight Arrow Connector 21">
            <a:extLst>
              <a:ext uri="{FF2B5EF4-FFF2-40B4-BE49-F238E27FC236}">
                <a16:creationId xmlns:a16="http://schemas.microsoft.com/office/drawing/2014/main" id="{C82EBDBE-0567-2155-90F8-3B6C5B0CE65C}"/>
              </a:ext>
            </a:extLst>
          </p:cNvPr>
          <p:cNvCxnSpPr>
            <a:cxnSpLocks/>
          </p:cNvCxnSpPr>
          <p:nvPr/>
        </p:nvCxnSpPr>
        <p:spPr>
          <a:xfrm>
            <a:off x="4257659" y="5970765"/>
            <a:ext cx="7271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8" name="Foliennummernplatzhalter 2">
            <a:extLst>
              <a:ext uri="{FF2B5EF4-FFF2-40B4-BE49-F238E27FC236}">
                <a16:creationId xmlns:a16="http://schemas.microsoft.com/office/drawing/2014/main" id="{C533E62A-A41D-43B3-A735-061AAD5BE67C}"/>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43</a:t>
            </a:fld>
            <a:endParaRPr lang="en-US" dirty="0"/>
          </a:p>
        </p:txBody>
      </p:sp>
    </p:spTree>
    <p:extLst>
      <p:ext uri="{BB962C8B-B14F-4D97-AF65-F5344CB8AC3E}">
        <p14:creationId xmlns:p14="http://schemas.microsoft.com/office/powerpoint/2010/main" val="1533521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p:bldP spid="5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4873" y="234568"/>
            <a:ext cx="12193698" cy="763401"/>
          </a:xfrm>
          <a:prstGeom prst="rect">
            <a:avLst/>
          </a:prstGeom>
        </p:spPr>
        <p:txBody>
          <a:bodyPr spcFirstLastPara="1" vert="horz" wrap="square" lIns="121868" tIns="121868" rIns="121868" bIns="121868" rtlCol="0" anchor="t" anchorCtr="0">
            <a:noAutofit/>
          </a:bodyPr>
          <a:lstStyle/>
          <a:p>
            <a:pPr>
              <a:spcBef>
                <a:spcPts val="0"/>
              </a:spcBef>
            </a:pPr>
            <a:r>
              <a:rPr lang="de" sz="4600" err="1">
                <a:latin typeface="+mn-lt"/>
                <a:ea typeface="Merriweather"/>
                <a:cs typeface="Merriweather"/>
                <a:sym typeface="Merriweather"/>
              </a:rPr>
              <a:t>Previous</a:t>
            </a:r>
            <a:r>
              <a:rPr lang="de" sz="4600">
                <a:latin typeface="+mn-lt"/>
                <a:ea typeface="Merriweather"/>
                <a:cs typeface="Merriweather"/>
                <a:sym typeface="Merriweather"/>
              </a:rPr>
              <a:t> </a:t>
            </a:r>
            <a:r>
              <a:rPr lang="de" sz="4600" err="1">
                <a:latin typeface="+mn-lt"/>
                <a:ea typeface="Merriweather"/>
                <a:cs typeface="Merriweather"/>
                <a:sym typeface="Merriweather"/>
              </a:rPr>
              <a:t>Implicit</a:t>
            </a:r>
            <a:r>
              <a:rPr lang="de" sz="4600">
                <a:latin typeface="+mn-lt"/>
                <a:ea typeface="Merriweather"/>
                <a:cs typeface="Merriweather"/>
                <a:sym typeface="Merriweather"/>
              </a:rPr>
              <a:t> </a:t>
            </a:r>
            <a:r>
              <a:rPr lang="de" sz="4600" err="1">
                <a:latin typeface="+mn-lt"/>
                <a:ea typeface="Merriweather"/>
                <a:cs typeface="Merriweather"/>
                <a:sym typeface="Merriweather"/>
              </a:rPr>
              <a:t>Function</a:t>
            </a:r>
            <a:r>
              <a:rPr lang="de" sz="4600">
                <a:latin typeface="+mn-lt"/>
                <a:ea typeface="Merriweather"/>
                <a:cs typeface="Merriweather"/>
                <a:sym typeface="Merriweather"/>
              </a:rPr>
              <a:t> Learning </a:t>
            </a:r>
            <a:r>
              <a:rPr lang="de" sz="4600" err="1">
                <a:latin typeface="+mn-lt"/>
                <a:ea typeface="Merriweather"/>
                <a:cs typeface="Merriweather"/>
                <a:sym typeface="Merriweather"/>
              </a:rPr>
              <a:t>Architecture</a:t>
            </a:r>
            <a:endParaRPr sz="4600">
              <a:latin typeface="+mn-lt"/>
              <a:ea typeface="Merriweather"/>
              <a:cs typeface="Merriweather"/>
              <a:sym typeface="Merriweather"/>
            </a:endParaRPr>
          </a:p>
        </p:txBody>
      </p:sp>
      <p:pic>
        <p:nvPicPr>
          <p:cNvPr id="194" name="Grafik 8" descr="Ein Bild, das Text, Karte enthält.&#10;&#10;Automatisch generierte Beschreibung">
            <a:extLst>
              <a:ext uri="{FF2B5EF4-FFF2-40B4-BE49-F238E27FC236}">
                <a16:creationId xmlns:a16="http://schemas.microsoft.com/office/drawing/2014/main" id="{4F890626-AC35-C726-40CC-667FFAF6B9BB}"/>
              </a:ext>
            </a:extLst>
          </p:cNvPr>
          <p:cNvPicPr>
            <a:picLocks noChangeAspect="1"/>
          </p:cNvPicPr>
          <p:nvPr/>
        </p:nvPicPr>
        <p:blipFill>
          <a:blip r:embed="rId3"/>
          <a:stretch>
            <a:fillRect/>
          </a:stretch>
        </p:blipFill>
        <p:spPr>
          <a:xfrm>
            <a:off x="8088841" y="2630704"/>
            <a:ext cx="3933589" cy="2810868"/>
          </a:xfrm>
          <a:prstGeom prst="rect">
            <a:avLst/>
          </a:prstGeom>
        </p:spPr>
      </p:pic>
      <p:sp>
        <p:nvSpPr>
          <p:cNvPr id="196" name="Google Shape;250;p25">
            <a:extLst>
              <a:ext uri="{FF2B5EF4-FFF2-40B4-BE49-F238E27FC236}">
                <a16:creationId xmlns:a16="http://schemas.microsoft.com/office/drawing/2014/main" id="{50DE90C9-B132-4A7A-76BE-D51EF01744C0}"/>
              </a:ext>
            </a:extLst>
          </p:cNvPr>
          <p:cNvSpPr/>
          <p:nvPr/>
        </p:nvSpPr>
        <p:spPr>
          <a:xfrm>
            <a:off x="2464893" y="3700412"/>
            <a:ext cx="1472643" cy="1572356"/>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197" name="Google Shape;251;p25">
            <a:extLst>
              <a:ext uri="{FF2B5EF4-FFF2-40B4-BE49-F238E27FC236}">
                <a16:creationId xmlns:a16="http://schemas.microsoft.com/office/drawing/2014/main" id="{8D77B74E-5651-8072-F1A6-29AF1EF00900}"/>
              </a:ext>
            </a:extLst>
          </p:cNvPr>
          <p:cNvSpPr/>
          <p:nvPr/>
        </p:nvSpPr>
        <p:spPr>
          <a:xfrm>
            <a:off x="4351077" y="3942839"/>
            <a:ext cx="334784" cy="1066745"/>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sp>
        <p:nvSpPr>
          <p:cNvPr id="198" name="Google Shape;253;p25">
            <a:extLst>
              <a:ext uri="{FF2B5EF4-FFF2-40B4-BE49-F238E27FC236}">
                <a16:creationId xmlns:a16="http://schemas.microsoft.com/office/drawing/2014/main" id="{699B52E6-40A5-00F5-C1DC-50E68EC87850}"/>
              </a:ext>
            </a:extLst>
          </p:cNvPr>
          <p:cNvSpPr/>
          <p:nvPr/>
        </p:nvSpPr>
        <p:spPr>
          <a:xfrm>
            <a:off x="5013006" y="3577216"/>
            <a:ext cx="1783960" cy="2872040"/>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199" name="Google Shape;254;p25">
            <a:extLst>
              <a:ext uri="{FF2B5EF4-FFF2-40B4-BE49-F238E27FC236}">
                <a16:creationId xmlns:a16="http://schemas.microsoft.com/office/drawing/2014/main" id="{C9E2FBE1-7174-D4EA-9799-6E640ECB7DE6}"/>
              </a:ext>
            </a:extLst>
          </p:cNvPr>
          <p:cNvSpPr txBox="1"/>
          <p:nvPr/>
        </p:nvSpPr>
        <p:spPr>
          <a:xfrm>
            <a:off x="2580294" y="4176694"/>
            <a:ext cx="1353969" cy="499327"/>
          </a:xfrm>
          <a:prstGeom prst="rect">
            <a:avLst/>
          </a:prstGeom>
          <a:noFill/>
          <a:ln>
            <a:noFill/>
          </a:ln>
        </p:spPr>
        <p:txBody>
          <a:bodyPr spcFirstLastPara="1" wrap="square" lIns="121868" tIns="121868" rIns="121868" bIns="121868" anchor="t" anchorCtr="0">
            <a:noAutofit/>
          </a:bodyPr>
          <a:lstStyle/>
          <a:p>
            <a:pPr defTabSz="1218895">
              <a:buClr>
                <a:srgbClr val="000000"/>
              </a:buClr>
              <a:defRPr/>
            </a:pPr>
            <a:r>
              <a:rPr lang="de" sz="1866" b="1" kern="0" dirty="0">
                <a:solidFill>
                  <a:srgbClr val="000000"/>
                </a:solidFill>
                <a:cs typeface="Arial"/>
                <a:sym typeface="Arial"/>
              </a:rPr>
              <a:t>Encoder</a:t>
            </a:r>
            <a:endParaRPr sz="1866" b="1" kern="0" dirty="0">
              <a:solidFill>
                <a:srgbClr val="000000"/>
              </a:solidFill>
              <a:cs typeface="Arial"/>
              <a:sym typeface="Arial"/>
            </a:endParaRPr>
          </a:p>
        </p:txBody>
      </p:sp>
      <p:sp>
        <p:nvSpPr>
          <p:cNvPr id="200" name="Google Shape;255;p25">
            <a:extLst>
              <a:ext uri="{FF2B5EF4-FFF2-40B4-BE49-F238E27FC236}">
                <a16:creationId xmlns:a16="http://schemas.microsoft.com/office/drawing/2014/main" id="{4D889AE3-12A3-C2E0-B6ED-5E0F308168CE}"/>
              </a:ext>
            </a:extLst>
          </p:cNvPr>
          <p:cNvSpPr txBox="1"/>
          <p:nvPr/>
        </p:nvSpPr>
        <p:spPr>
          <a:xfrm>
            <a:off x="5043384" y="4690646"/>
            <a:ext cx="1753582" cy="469900"/>
          </a:xfrm>
          <a:prstGeom prst="rect">
            <a:avLst/>
          </a:prstGeom>
          <a:noFill/>
          <a:ln>
            <a:noFill/>
          </a:ln>
        </p:spPr>
        <p:txBody>
          <a:bodyPr spcFirstLastPara="1" wrap="square" lIns="121868" tIns="121868" rIns="121868" bIns="121868" anchor="t" anchorCtr="0">
            <a:noAutofit/>
          </a:bodyPr>
          <a:lstStyle/>
          <a:p>
            <a:pPr algn="ctr" defTabSz="1218895">
              <a:buClr>
                <a:srgbClr val="000000"/>
              </a:buClr>
              <a:defRPr/>
            </a:pPr>
            <a:r>
              <a:rPr lang="de" sz="1866" b="1" kern="0" dirty="0">
                <a:solidFill>
                  <a:srgbClr val="000000"/>
                </a:solidFill>
                <a:latin typeface="Arial"/>
                <a:cs typeface="Arial"/>
                <a:sym typeface="Arial"/>
              </a:rPr>
              <a:t>Decoder</a:t>
            </a:r>
            <a:endParaRPr sz="1866" b="1" kern="0" dirty="0">
              <a:solidFill>
                <a:srgbClr val="000000"/>
              </a:solidFill>
              <a:latin typeface="Arial"/>
              <a:cs typeface="Arial"/>
              <a:sym typeface="Arial"/>
            </a:endParaRPr>
          </a:p>
        </p:txBody>
      </p:sp>
      <p:pic>
        <p:nvPicPr>
          <p:cNvPr id="201" name="Picture 1">
            <a:extLst>
              <a:ext uri="{FF2B5EF4-FFF2-40B4-BE49-F238E27FC236}">
                <a16:creationId xmlns:a16="http://schemas.microsoft.com/office/drawing/2014/main" id="{FDA614D5-712E-D88E-9416-4AF0375E9754}"/>
              </a:ext>
            </a:extLst>
          </p:cNvPr>
          <p:cNvPicPr>
            <a:picLocks noChangeAspect="1"/>
          </p:cNvPicPr>
          <p:nvPr/>
        </p:nvPicPr>
        <p:blipFill>
          <a:blip r:embed="rId4"/>
          <a:stretch>
            <a:fillRect/>
          </a:stretch>
        </p:blipFill>
        <p:spPr>
          <a:xfrm>
            <a:off x="3841357" y="2744509"/>
            <a:ext cx="1202027" cy="375633"/>
          </a:xfrm>
          <a:prstGeom prst="rect">
            <a:avLst/>
          </a:prstGeom>
        </p:spPr>
      </p:pic>
      <p:sp>
        <p:nvSpPr>
          <p:cNvPr id="203" name="Right Brace 8">
            <a:extLst>
              <a:ext uri="{FF2B5EF4-FFF2-40B4-BE49-F238E27FC236}">
                <a16:creationId xmlns:a16="http://schemas.microsoft.com/office/drawing/2014/main" id="{D738E1D1-A211-761B-BEB5-7C8C5FA0F985}"/>
              </a:ext>
            </a:extLst>
          </p:cNvPr>
          <p:cNvSpPr/>
          <p:nvPr/>
        </p:nvSpPr>
        <p:spPr>
          <a:xfrm rot="16200000">
            <a:off x="5767303" y="2490806"/>
            <a:ext cx="275365" cy="1783961"/>
          </a:xfrm>
          <a:prstGeom prst="rightBrace">
            <a:avLst>
              <a:gd name="adj1" fmla="val 56998"/>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4" name="Picture 9">
            <a:extLst>
              <a:ext uri="{FF2B5EF4-FFF2-40B4-BE49-F238E27FC236}">
                <a16:creationId xmlns:a16="http://schemas.microsoft.com/office/drawing/2014/main" id="{F7E4FB7D-7B0C-13B3-B23E-E43D197A24BF}"/>
              </a:ext>
            </a:extLst>
          </p:cNvPr>
          <p:cNvPicPr>
            <a:picLocks noChangeAspect="1"/>
          </p:cNvPicPr>
          <p:nvPr/>
        </p:nvPicPr>
        <p:blipFill>
          <a:blip r:embed="rId5"/>
          <a:stretch>
            <a:fillRect/>
          </a:stretch>
        </p:blipFill>
        <p:spPr>
          <a:xfrm>
            <a:off x="4418038" y="4325471"/>
            <a:ext cx="203200" cy="215900"/>
          </a:xfrm>
          <a:prstGeom prst="rect">
            <a:avLst/>
          </a:prstGeom>
        </p:spPr>
      </p:pic>
      <p:pic>
        <p:nvPicPr>
          <p:cNvPr id="206" name="Picture 14">
            <a:extLst>
              <a:ext uri="{FF2B5EF4-FFF2-40B4-BE49-F238E27FC236}">
                <a16:creationId xmlns:a16="http://schemas.microsoft.com/office/drawing/2014/main" id="{F522E5ED-594E-BF91-9F24-80724C51EC5F}"/>
              </a:ext>
            </a:extLst>
          </p:cNvPr>
          <p:cNvPicPr>
            <a:picLocks noChangeAspect="1"/>
          </p:cNvPicPr>
          <p:nvPr/>
        </p:nvPicPr>
        <p:blipFill>
          <a:blip r:embed="rId6"/>
          <a:stretch>
            <a:fillRect/>
          </a:stretch>
        </p:blipFill>
        <p:spPr>
          <a:xfrm>
            <a:off x="1152762" y="4275511"/>
            <a:ext cx="368300" cy="317500"/>
          </a:xfrm>
          <a:prstGeom prst="rect">
            <a:avLst/>
          </a:prstGeom>
        </p:spPr>
      </p:pic>
      <p:sp>
        <p:nvSpPr>
          <p:cNvPr id="207" name="TextBox 15">
            <a:extLst>
              <a:ext uri="{FF2B5EF4-FFF2-40B4-BE49-F238E27FC236}">
                <a16:creationId xmlns:a16="http://schemas.microsoft.com/office/drawing/2014/main" id="{01DA0F5D-2ECA-A15D-599A-B8935D921481}"/>
              </a:ext>
            </a:extLst>
          </p:cNvPr>
          <p:cNvSpPr txBox="1"/>
          <p:nvPr/>
        </p:nvSpPr>
        <p:spPr>
          <a:xfrm>
            <a:off x="149619" y="2131659"/>
            <a:ext cx="3009418" cy="1292662"/>
          </a:xfrm>
          <a:prstGeom prst="rect">
            <a:avLst/>
          </a:prstGeom>
          <a:noFill/>
        </p:spPr>
        <p:txBody>
          <a:bodyPr wrap="square" rtlCol="0">
            <a:spAutoFit/>
          </a:bodyPr>
          <a:lstStyle/>
          <a:p>
            <a:r>
              <a:rPr lang="en-US" dirty="0"/>
              <a:t>    is a shape observation:</a:t>
            </a:r>
          </a:p>
          <a:p>
            <a:pPr marL="342900" indent="-342900">
              <a:buFontTx/>
              <a:buChar char="-"/>
            </a:pPr>
            <a:r>
              <a:rPr lang="en-US" sz="2000" dirty="0"/>
              <a:t>Sparse point-cloud</a:t>
            </a:r>
          </a:p>
          <a:p>
            <a:pPr marL="342900" indent="-342900">
              <a:buFontTx/>
              <a:buChar char="-"/>
            </a:pPr>
            <a:r>
              <a:rPr lang="en-US" sz="2000" dirty="0"/>
              <a:t>Partial point-cloud</a:t>
            </a:r>
          </a:p>
          <a:p>
            <a:pPr marL="342900" indent="-342900">
              <a:buFontTx/>
              <a:buChar char="-"/>
            </a:pPr>
            <a:r>
              <a:rPr lang="en-US" sz="2000" dirty="0"/>
              <a:t>Low-res voxels</a:t>
            </a:r>
          </a:p>
        </p:txBody>
      </p:sp>
      <p:grpSp>
        <p:nvGrpSpPr>
          <p:cNvPr id="208" name="Group 19">
            <a:extLst>
              <a:ext uri="{FF2B5EF4-FFF2-40B4-BE49-F238E27FC236}">
                <a16:creationId xmlns:a16="http://schemas.microsoft.com/office/drawing/2014/main" id="{300E884F-8713-1B8C-F52E-CE476C836D55}"/>
              </a:ext>
            </a:extLst>
          </p:cNvPr>
          <p:cNvGrpSpPr/>
          <p:nvPr/>
        </p:nvGrpSpPr>
        <p:grpSpPr>
          <a:xfrm>
            <a:off x="5485207" y="2746830"/>
            <a:ext cx="1122647" cy="469900"/>
            <a:chOff x="7185554" y="1354238"/>
            <a:chExt cx="1344988" cy="562964"/>
          </a:xfrm>
        </p:grpSpPr>
        <p:sp>
          <p:nvSpPr>
            <p:cNvPr id="209" name="Rectangle 18">
              <a:extLst>
                <a:ext uri="{FF2B5EF4-FFF2-40B4-BE49-F238E27FC236}">
                  <a16:creationId xmlns:a16="http://schemas.microsoft.com/office/drawing/2014/main" id="{0F114B45-FB3F-AD54-E4C2-FB8480CD14C6}"/>
                </a:ext>
              </a:extLst>
            </p:cNvPr>
            <p:cNvSpPr/>
            <p:nvPr/>
          </p:nvSpPr>
          <p:spPr>
            <a:xfrm>
              <a:off x="7185554" y="1354238"/>
              <a:ext cx="1344988" cy="56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0" name="Picture 17">
              <a:extLst>
                <a:ext uri="{FF2B5EF4-FFF2-40B4-BE49-F238E27FC236}">
                  <a16:creationId xmlns:a16="http://schemas.microsoft.com/office/drawing/2014/main" id="{F9EDB417-AB5A-95F1-B6F4-0F390DA1320E}"/>
                </a:ext>
              </a:extLst>
            </p:cNvPr>
            <p:cNvPicPr>
              <a:picLocks noChangeAspect="1"/>
            </p:cNvPicPr>
            <p:nvPr/>
          </p:nvPicPr>
          <p:blipFill>
            <a:blip r:embed="rId7"/>
            <a:stretch>
              <a:fillRect/>
            </a:stretch>
          </p:blipFill>
          <p:spPr>
            <a:xfrm>
              <a:off x="7185554" y="1390556"/>
              <a:ext cx="1295400" cy="469900"/>
            </a:xfrm>
            <a:prstGeom prst="rect">
              <a:avLst/>
            </a:prstGeom>
          </p:spPr>
        </p:pic>
      </p:grpSp>
      <p:pic>
        <p:nvPicPr>
          <p:cNvPr id="211" name="Picture 32">
            <a:extLst>
              <a:ext uri="{FF2B5EF4-FFF2-40B4-BE49-F238E27FC236}">
                <a16:creationId xmlns:a16="http://schemas.microsoft.com/office/drawing/2014/main" id="{48DC1D91-CB70-F376-8334-E856ED69D435}"/>
              </a:ext>
            </a:extLst>
          </p:cNvPr>
          <p:cNvPicPr>
            <a:picLocks noChangeAspect="1"/>
          </p:cNvPicPr>
          <p:nvPr/>
        </p:nvPicPr>
        <p:blipFill>
          <a:blip r:embed="rId8"/>
          <a:stretch>
            <a:fillRect/>
          </a:stretch>
        </p:blipFill>
        <p:spPr>
          <a:xfrm>
            <a:off x="7195519" y="4578568"/>
            <a:ext cx="825500" cy="469900"/>
          </a:xfrm>
          <a:prstGeom prst="rect">
            <a:avLst/>
          </a:prstGeom>
        </p:spPr>
      </p:pic>
      <p:cxnSp>
        <p:nvCxnSpPr>
          <p:cNvPr id="212" name="Straight Arrow Connector 21">
            <a:extLst>
              <a:ext uri="{FF2B5EF4-FFF2-40B4-BE49-F238E27FC236}">
                <a16:creationId xmlns:a16="http://schemas.microsoft.com/office/drawing/2014/main" id="{C8576446-99B6-F6F8-445F-482BBE618A1C}"/>
              </a:ext>
            </a:extLst>
          </p:cNvPr>
          <p:cNvCxnSpPr>
            <a:cxnSpLocks/>
          </p:cNvCxnSpPr>
          <p:nvPr/>
        </p:nvCxnSpPr>
        <p:spPr>
          <a:xfrm>
            <a:off x="1596764" y="4445066"/>
            <a:ext cx="69710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3" name="Straight Arrow Connector 21">
            <a:extLst>
              <a:ext uri="{FF2B5EF4-FFF2-40B4-BE49-F238E27FC236}">
                <a16:creationId xmlns:a16="http://schemas.microsoft.com/office/drawing/2014/main" id="{3E909204-C626-4483-B6FC-025FFAD8E05B}"/>
              </a:ext>
            </a:extLst>
          </p:cNvPr>
          <p:cNvCxnSpPr>
            <a:cxnSpLocks/>
          </p:cNvCxnSpPr>
          <p:nvPr/>
        </p:nvCxnSpPr>
        <p:spPr>
          <a:xfrm>
            <a:off x="3976612" y="4445066"/>
            <a:ext cx="3098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4" name="Straight Arrow Connector 27">
            <a:extLst>
              <a:ext uri="{FF2B5EF4-FFF2-40B4-BE49-F238E27FC236}">
                <a16:creationId xmlns:a16="http://schemas.microsoft.com/office/drawing/2014/main" id="{CD9B7B87-69B3-6FC8-B1F5-951E85FA7974}"/>
              </a:ext>
            </a:extLst>
          </p:cNvPr>
          <p:cNvCxnSpPr>
            <a:cxnSpLocks/>
          </p:cNvCxnSpPr>
          <p:nvPr/>
        </p:nvCxnSpPr>
        <p:spPr>
          <a:xfrm>
            <a:off x="4513902" y="3301478"/>
            <a:ext cx="0" cy="56354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15" name="Straight Arrow Connector 21">
            <a:extLst>
              <a:ext uri="{FF2B5EF4-FFF2-40B4-BE49-F238E27FC236}">
                <a16:creationId xmlns:a16="http://schemas.microsoft.com/office/drawing/2014/main" id="{EDA3B355-EC6E-AC52-ED18-A9B2F0C8A626}"/>
              </a:ext>
            </a:extLst>
          </p:cNvPr>
          <p:cNvCxnSpPr>
            <a:cxnSpLocks/>
          </p:cNvCxnSpPr>
          <p:nvPr/>
        </p:nvCxnSpPr>
        <p:spPr>
          <a:xfrm flipV="1">
            <a:off x="6852476" y="4805822"/>
            <a:ext cx="295362" cy="7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6" name="Straight Arrow Connector 21">
            <a:extLst>
              <a:ext uri="{FF2B5EF4-FFF2-40B4-BE49-F238E27FC236}">
                <a16:creationId xmlns:a16="http://schemas.microsoft.com/office/drawing/2014/main" id="{92915747-441F-1812-216B-2A56B614F184}"/>
              </a:ext>
            </a:extLst>
          </p:cNvPr>
          <p:cNvCxnSpPr>
            <a:cxnSpLocks/>
          </p:cNvCxnSpPr>
          <p:nvPr/>
        </p:nvCxnSpPr>
        <p:spPr>
          <a:xfrm>
            <a:off x="4703163" y="4445066"/>
            <a:ext cx="28165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17" name="Picture 14">
            <a:extLst>
              <a:ext uri="{FF2B5EF4-FFF2-40B4-BE49-F238E27FC236}">
                <a16:creationId xmlns:a16="http://schemas.microsoft.com/office/drawing/2014/main" id="{494A62A4-E69F-59F9-C08E-EA669B1090AD}"/>
              </a:ext>
            </a:extLst>
          </p:cNvPr>
          <p:cNvPicPr>
            <a:picLocks noChangeAspect="1"/>
          </p:cNvPicPr>
          <p:nvPr/>
        </p:nvPicPr>
        <p:blipFill>
          <a:blip r:embed="rId6"/>
          <a:stretch>
            <a:fillRect/>
          </a:stretch>
        </p:blipFill>
        <p:spPr>
          <a:xfrm>
            <a:off x="242555" y="2236706"/>
            <a:ext cx="190296" cy="164047"/>
          </a:xfrm>
          <a:prstGeom prst="rect">
            <a:avLst/>
          </a:prstGeom>
        </p:spPr>
      </p:pic>
      <p:cxnSp>
        <p:nvCxnSpPr>
          <p:cNvPr id="218" name="Straight Arrow Connector 27">
            <a:extLst>
              <a:ext uri="{FF2B5EF4-FFF2-40B4-BE49-F238E27FC236}">
                <a16:creationId xmlns:a16="http://schemas.microsoft.com/office/drawing/2014/main" id="{64D33983-D715-1B25-1079-1DA8E151A4EB}"/>
              </a:ext>
            </a:extLst>
          </p:cNvPr>
          <p:cNvCxnSpPr>
            <a:cxnSpLocks/>
          </p:cNvCxnSpPr>
          <p:nvPr/>
        </p:nvCxnSpPr>
        <p:spPr>
          <a:xfrm flipV="1">
            <a:off x="1317662" y="3520469"/>
            <a:ext cx="0" cy="518518"/>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19" name="Rectangle 2">
            <a:extLst>
              <a:ext uri="{FF2B5EF4-FFF2-40B4-BE49-F238E27FC236}">
                <a16:creationId xmlns:a16="http://schemas.microsoft.com/office/drawing/2014/main" id="{D176C26F-2C49-6DFD-FE4F-14DE538A5857}"/>
              </a:ext>
            </a:extLst>
          </p:cNvPr>
          <p:cNvSpPr/>
          <p:nvPr/>
        </p:nvSpPr>
        <p:spPr>
          <a:xfrm>
            <a:off x="8539296" y="5428224"/>
            <a:ext cx="2518638" cy="674031"/>
          </a:xfrm>
          <a:prstGeom prst="rect">
            <a:avLst/>
          </a:prstGeom>
        </p:spPr>
        <p:txBody>
          <a:bodyPr wrap="none">
            <a:spAutoFit/>
          </a:bodyPr>
          <a:lstStyle/>
          <a:p>
            <a:pPr defTabSz="1218895">
              <a:lnSpc>
                <a:spcPct val="90000"/>
              </a:lnSpc>
              <a:buClr>
                <a:srgbClr val="000000"/>
              </a:buClr>
              <a:defRPr/>
            </a:pPr>
            <a:r>
              <a:rPr lang="da-DK" sz="1400" kern="0" dirty="0">
                <a:ea typeface="Rockwell"/>
                <a:cs typeface="Calibri" panose="020F0502020204030204" pitchFamily="34" charset="0"/>
                <a:sym typeface="Rockwell"/>
              </a:rPr>
              <a:t>[</a:t>
            </a:r>
            <a:r>
              <a:rPr lang="da-DK" sz="1400" kern="0" dirty="0" err="1">
                <a:ea typeface="Rockwell"/>
                <a:cs typeface="Calibri" panose="020F0502020204030204" pitchFamily="34" charset="0"/>
                <a:sym typeface="Rockwell"/>
              </a:rPr>
              <a:t>Mescheder</a:t>
            </a:r>
            <a:r>
              <a:rPr lang="da-DK" sz="1400" kern="0" dirty="0">
                <a:ea typeface="Rockwell"/>
                <a:cs typeface="Calibri" panose="020F0502020204030204" pitchFamily="34" charset="0"/>
                <a:sym typeface="Rockwell"/>
              </a:rPr>
              <a:t> et al. CVPR’19</a:t>
            </a:r>
          </a:p>
          <a:p>
            <a:pPr defTabSz="1218895">
              <a:lnSpc>
                <a:spcPct val="90000"/>
              </a:lnSpc>
              <a:buClr>
                <a:srgbClr val="000000"/>
              </a:buClr>
              <a:defRPr/>
            </a:pPr>
            <a:r>
              <a:rPr lang="da-DK" sz="1400" kern="0" dirty="0">
                <a:ea typeface="Rockwell"/>
                <a:cs typeface="Calibri" panose="020F0502020204030204" pitchFamily="34" charset="0"/>
                <a:sym typeface="Rockwell"/>
              </a:rPr>
              <a:t>Chen et al. CVPR’19</a:t>
            </a:r>
          </a:p>
          <a:p>
            <a:pPr defTabSz="1218895">
              <a:lnSpc>
                <a:spcPct val="90000"/>
              </a:lnSpc>
              <a:buClr>
                <a:srgbClr val="000000"/>
              </a:buClr>
              <a:defRPr/>
            </a:pPr>
            <a:r>
              <a:rPr lang="da-DK" sz="1400" kern="0" dirty="0">
                <a:ea typeface="Rockwell"/>
                <a:cs typeface="Calibri" panose="020F0502020204030204" pitchFamily="34" charset="0"/>
                <a:sym typeface="Rockwell"/>
              </a:rPr>
              <a:t>Park et al. CVPR’19] </a:t>
            </a:r>
          </a:p>
        </p:txBody>
      </p:sp>
      <p:sp>
        <p:nvSpPr>
          <p:cNvPr id="220" name="Google Shape;251;p25">
            <a:extLst>
              <a:ext uri="{FF2B5EF4-FFF2-40B4-BE49-F238E27FC236}">
                <a16:creationId xmlns:a16="http://schemas.microsoft.com/office/drawing/2014/main" id="{0DCFDB23-7889-241E-6FDD-C134BEB77ACD}"/>
              </a:ext>
            </a:extLst>
          </p:cNvPr>
          <p:cNvSpPr/>
          <p:nvPr/>
        </p:nvSpPr>
        <p:spPr>
          <a:xfrm>
            <a:off x="2043053" y="5701455"/>
            <a:ext cx="2158650" cy="51034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pic>
        <p:nvPicPr>
          <p:cNvPr id="221" name="Picture 6">
            <a:extLst>
              <a:ext uri="{FF2B5EF4-FFF2-40B4-BE49-F238E27FC236}">
                <a16:creationId xmlns:a16="http://schemas.microsoft.com/office/drawing/2014/main" id="{2E0067EC-B39D-842A-7E6E-842039EFB167}"/>
              </a:ext>
            </a:extLst>
          </p:cNvPr>
          <p:cNvPicPr>
            <a:picLocks noChangeAspect="1"/>
          </p:cNvPicPr>
          <p:nvPr/>
        </p:nvPicPr>
        <p:blipFill>
          <a:blip r:embed="rId9"/>
          <a:stretch>
            <a:fillRect/>
          </a:stretch>
        </p:blipFill>
        <p:spPr>
          <a:xfrm>
            <a:off x="2174606" y="5763478"/>
            <a:ext cx="1921034" cy="386294"/>
          </a:xfrm>
          <a:prstGeom prst="rect">
            <a:avLst/>
          </a:prstGeom>
        </p:spPr>
      </p:pic>
      <p:cxnSp>
        <p:nvCxnSpPr>
          <p:cNvPr id="222" name="Straight Arrow Connector 21">
            <a:extLst>
              <a:ext uri="{FF2B5EF4-FFF2-40B4-BE49-F238E27FC236}">
                <a16:creationId xmlns:a16="http://schemas.microsoft.com/office/drawing/2014/main" id="{42822C12-8793-C890-4DDE-5CB7E65FA0EB}"/>
              </a:ext>
            </a:extLst>
          </p:cNvPr>
          <p:cNvCxnSpPr>
            <a:cxnSpLocks/>
          </p:cNvCxnSpPr>
          <p:nvPr/>
        </p:nvCxnSpPr>
        <p:spPr>
          <a:xfrm>
            <a:off x="4257659" y="5970765"/>
            <a:ext cx="7271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3" name="Foliennummernplatzhalter 2">
            <a:extLst>
              <a:ext uri="{FF2B5EF4-FFF2-40B4-BE49-F238E27FC236}">
                <a16:creationId xmlns:a16="http://schemas.microsoft.com/office/drawing/2014/main" id="{F3E37949-B0CD-33B6-93E3-5284C25E5248}"/>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44</a:t>
            </a:fld>
            <a:endParaRPr lang="en-US" dirty="0"/>
          </a:p>
        </p:txBody>
      </p:sp>
    </p:spTree>
    <p:extLst>
      <p:ext uri="{BB962C8B-B14F-4D97-AF65-F5344CB8AC3E}">
        <p14:creationId xmlns:p14="http://schemas.microsoft.com/office/powerpoint/2010/main" val="32598576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9415-83E6-0E3A-2AA4-2E1CF32A74CF}"/>
              </a:ext>
            </a:extLst>
          </p:cNvPr>
          <p:cNvSpPr>
            <a:spLocks noGrp="1"/>
          </p:cNvSpPr>
          <p:nvPr>
            <p:ph type="title"/>
          </p:nvPr>
        </p:nvSpPr>
        <p:spPr/>
        <p:txBody>
          <a:bodyPr vert="horz" lIns="91440" tIns="45720" rIns="91440" bIns="45720" rtlCol="0" anchor="ctr">
            <a:noAutofit/>
          </a:bodyPr>
          <a:lstStyle/>
          <a:p>
            <a:r>
              <a:rPr lang="en-US" sz="4600">
                <a:latin typeface="Century Gothic"/>
              </a:rPr>
              <a:t>Neural </a:t>
            </a:r>
            <a:r>
              <a:rPr lang="en-US" sz="4600" err="1">
                <a:latin typeface="Century Gothic"/>
              </a:rPr>
              <a:t>Implicits</a:t>
            </a:r>
            <a:r>
              <a:rPr lang="en-US" sz="4600">
                <a:latin typeface="Century Gothic"/>
              </a:rPr>
              <a:t> for common objects</a:t>
            </a:r>
          </a:p>
        </p:txBody>
      </p:sp>
      <p:sp>
        <p:nvSpPr>
          <p:cNvPr id="6" name="Google Shape;150;p20">
            <a:extLst>
              <a:ext uri="{FF2B5EF4-FFF2-40B4-BE49-F238E27FC236}">
                <a16:creationId xmlns:a16="http://schemas.microsoft.com/office/drawing/2014/main" id="{7852807E-7037-A0C6-A446-D36E33EEE01F}"/>
              </a:ext>
            </a:extLst>
          </p:cNvPr>
          <p:cNvSpPr txBox="1"/>
          <p:nvPr/>
        </p:nvSpPr>
        <p:spPr>
          <a:xfrm>
            <a:off x="1737731" y="5659985"/>
            <a:ext cx="2107051" cy="623438"/>
          </a:xfrm>
          <a:prstGeom prst="rect">
            <a:avLst/>
          </a:prstGeom>
          <a:noFill/>
          <a:ln>
            <a:noFill/>
          </a:ln>
        </p:spPr>
        <p:txBody>
          <a:bodyPr spcFirstLastPara="1" wrap="square" lIns="121868" tIns="121868" rIns="121868" bIns="121868" anchor="t" anchorCtr="0">
            <a:noAutofit/>
          </a:bodyPr>
          <a:lstStyle/>
          <a:p>
            <a:pPr algn="ctr"/>
            <a:r>
              <a:rPr lang="de" sz="1400">
                <a:ea typeface="Merriweather"/>
                <a:cs typeface="Merriweather"/>
                <a:sym typeface="Merriweather"/>
              </a:rPr>
              <a:t>[Park et al. CVPR’19]</a:t>
            </a:r>
            <a:endParaRPr sz="1400">
              <a:ea typeface="Merriweather"/>
              <a:cs typeface="Merriweather"/>
              <a:sym typeface="Merriweather"/>
            </a:endParaRPr>
          </a:p>
        </p:txBody>
      </p:sp>
      <p:sp>
        <p:nvSpPr>
          <p:cNvPr id="8" name="Google Shape;151;p20">
            <a:extLst>
              <a:ext uri="{FF2B5EF4-FFF2-40B4-BE49-F238E27FC236}">
                <a16:creationId xmlns:a16="http://schemas.microsoft.com/office/drawing/2014/main" id="{74D4D420-1917-F676-F622-A17F24FE89F8}"/>
              </a:ext>
            </a:extLst>
          </p:cNvPr>
          <p:cNvSpPr txBox="1"/>
          <p:nvPr/>
        </p:nvSpPr>
        <p:spPr>
          <a:xfrm>
            <a:off x="5164621" y="5659985"/>
            <a:ext cx="2107051"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[Chen et al. CVPR’19]</a:t>
            </a:r>
            <a:endParaRPr sz="1400" dirty="0">
              <a:ea typeface="Merriweather"/>
              <a:cs typeface="Merriweather"/>
              <a:sym typeface="Merriweather"/>
            </a:endParaRPr>
          </a:p>
        </p:txBody>
      </p:sp>
      <p:sp>
        <p:nvSpPr>
          <p:cNvPr id="10" name="Google Shape;152;p20">
            <a:extLst>
              <a:ext uri="{FF2B5EF4-FFF2-40B4-BE49-F238E27FC236}">
                <a16:creationId xmlns:a16="http://schemas.microsoft.com/office/drawing/2014/main" id="{88587B44-8D43-170E-EA72-DA50C58A1050}"/>
              </a:ext>
            </a:extLst>
          </p:cNvPr>
          <p:cNvSpPr txBox="1"/>
          <p:nvPr/>
        </p:nvSpPr>
        <p:spPr>
          <a:xfrm>
            <a:off x="8700467" y="5659985"/>
            <a:ext cx="2582127"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[Mescheder et al. CVPR’19]</a:t>
            </a:r>
            <a:endParaRPr sz="1400" dirty="0">
              <a:ea typeface="Merriweather"/>
              <a:cs typeface="Merriweather"/>
              <a:sym typeface="Merriweather"/>
            </a:endParaRPr>
          </a:p>
        </p:txBody>
      </p:sp>
      <p:pic>
        <p:nvPicPr>
          <p:cNvPr id="12" name="Google Shape;153;p20" descr="A picture containing white, seat, dark&#10;&#10;Description automatically generated">
            <a:extLst>
              <a:ext uri="{FF2B5EF4-FFF2-40B4-BE49-F238E27FC236}">
                <a16:creationId xmlns:a16="http://schemas.microsoft.com/office/drawing/2014/main" id="{87E790A0-7450-2ECA-7033-3E35AC60F98A}"/>
              </a:ext>
            </a:extLst>
          </p:cNvPr>
          <p:cNvPicPr preferRelativeResize="0"/>
          <p:nvPr/>
        </p:nvPicPr>
        <p:blipFill rotWithShape="1">
          <a:blip r:embed="rId3">
            <a:alphaModFix/>
          </a:blip>
          <a:srcRect b="11032"/>
          <a:stretch/>
        </p:blipFill>
        <p:spPr>
          <a:xfrm>
            <a:off x="1159831" y="2494277"/>
            <a:ext cx="3262850" cy="2957530"/>
          </a:xfrm>
          <a:prstGeom prst="rect">
            <a:avLst/>
          </a:prstGeom>
          <a:noFill/>
          <a:ln>
            <a:noFill/>
          </a:ln>
          <a:effectLst/>
        </p:spPr>
      </p:pic>
      <p:pic>
        <p:nvPicPr>
          <p:cNvPr id="14" name="Google Shape;154;p20" descr="A picture containing furniture, table, seat, coffee table&#10;&#10;Description automatically generated">
            <a:extLst>
              <a:ext uri="{FF2B5EF4-FFF2-40B4-BE49-F238E27FC236}">
                <a16:creationId xmlns:a16="http://schemas.microsoft.com/office/drawing/2014/main" id="{0353C87B-B9A5-D938-281F-C52C607CEAB1}"/>
              </a:ext>
            </a:extLst>
          </p:cNvPr>
          <p:cNvPicPr preferRelativeResize="0"/>
          <p:nvPr/>
        </p:nvPicPr>
        <p:blipFill rotWithShape="1">
          <a:blip r:embed="rId4">
            <a:alphaModFix/>
          </a:blip>
          <a:srcRect b="2903"/>
          <a:stretch/>
        </p:blipFill>
        <p:spPr>
          <a:xfrm>
            <a:off x="4778989" y="3241015"/>
            <a:ext cx="3288377" cy="2171568"/>
          </a:xfrm>
          <a:prstGeom prst="rect">
            <a:avLst/>
          </a:prstGeom>
          <a:noFill/>
          <a:ln>
            <a:noFill/>
          </a:ln>
          <a:effectLst/>
        </p:spPr>
      </p:pic>
      <p:pic>
        <p:nvPicPr>
          <p:cNvPr id="16" name="Google Shape;155;p20" descr="A picture containing dark, lamp&#10;&#10;Description automatically generated">
            <a:extLst>
              <a:ext uri="{FF2B5EF4-FFF2-40B4-BE49-F238E27FC236}">
                <a16:creationId xmlns:a16="http://schemas.microsoft.com/office/drawing/2014/main" id="{8BEE74A0-6832-D3F0-D84F-CABD00F4AB5A}"/>
              </a:ext>
            </a:extLst>
          </p:cNvPr>
          <p:cNvPicPr preferRelativeResize="0"/>
          <p:nvPr/>
        </p:nvPicPr>
        <p:blipFill rotWithShape="1">
          <a:blip r:embed="rId5">
            <a:alphaModFix/>
          </a:blip>
          <a:srcRect b="5195"/>
          <a:stretch/>
        </p:blipFill>
        <p:spPr>
          <a:xfrm>
            <a:off x="9245724" y="3138492"/>
            <a:ext cx="1620178" cy="2376614"/>
          </a:xfrm>
          <a:prstGeom prst="rect">
            <a:avLst/>
          </a:prstGeom>
          <a:noFill/>
          <a:ln>
            <a:noFill/>
          </a:ln>
          <a:effectLst/>
        </p:spPr>
      </p:pic>
      <p:sp>
        <p:nvSpPr>
          <p:cNvPr id="18" name="Google Shape;148;p20">
            <a:extLst>
              <a:ext uri="{FF2B5EF4-FFF2-40B4-BE49-F238E27FC236}">
                <a16:creationId xmlns:a16="http://schemas.microsoft.com/office/drawing/2014/main" id="{CD27EB85-6B63-9797-92BB-90D9FF4F7B06}"/>
              </a:ext>
            </a:extLst>
          </p:cNvPr>
          <p:cNvSpPr txBox="1">
            <a:spLocks/>
          </p:cNvSpPr>
          <p:nvPr/>
        </p:nvSpPr>
        <p:spPr>
          <a:xfrm>
            <a:off x="415491" y="1638700"/>
            <a:ext cx="4007190" cy="697418"/>
          </a:xfrm>
          <a:prstGeom prst="rect">
            <a:avLst/>
          </a:prstGeom>
        </p:spPr>
        <p:txBody>
          <a:bodyPr spcFirstLastPara="1" vert="horz" wrap="square" lIns="121868" tIns="121868" rIns="121868" bIns="121868"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2133"/>
              </a:spcAft>
              <a:buFont typeface="Arial"/>
              <a:buNone/>
            </a:pPr>
            <a:r>
              <a:rPr lang="en-US" sz="2000" dirty="0">
                <a:latin typeface="+mn-lt"/>
                <a:ea typeface="Merriweather"/>
                <a:cs typeface="Calibri" panose="020F0502020204030204" pitchFamily="34" charset="0"/>
                <a:sym typeface="Merriweather"/>
              </a:rPr>
              <a:t>Work well for rigid objects:</a:t>
            </a:r>
          </a:p>
        </p:txBody>
      </p:sp>
      <p:pic>
        <p:nvPicPr>
          <p:cNvPr id="20" name="Google Shape;157;p20" descr="Shape, icon, arrow&#10;&#10;Description automatically generated">
            <a:extLst>
              <a:ext uri="{FF2B5EF4-FFF2-40B4-BE49-F238E27FC236}">
                <a16:creationId xmlns:a16="http://schemas.microsoft.com/office/drawing/2014/main" id="{7F9E4EC6-3309-B7F6-D34E-49076E6E52FD}"/>
              </a:ext>
            </a:extLst>
          </p:cNvPr>
          <p:cNvPicPr preferRelativeResize="0"/>
          <p:nvPr/>
        </p:nvPicPr>
        <p:blipFill>
          <a:blip r:embed="rId6">
            <a:alphaModFix amt="50000"/>
          </a:blip>
          <a:stretch>
            <a:fillRect/>
          </a:stretch>
        </p:blipFill>
        <p:spPr>
          <a:xfrm>
            <a:off x="5043692" y="1703031"/>
            <a:ext cx="423256" cy="401247"/>
          </a:xfrm>
          <a:prstGeom prst="rect">
            <a:avLst/>
          </a:prstGeom>
          <a:noFill/>
          <a:ln>
            <a:noFill/>
          </a:ln>
        </p:spPr>
      </p:pic>
      <p:pic>
        <p:nvPicPr>
          <p:cNvPr id="22" name="Google Shape;159;p20" descr="Icon, arrow&#10;&#10;Description automatically generated">
            <a:extLst>
              <a:ext uri="{FF2B5EF4-FFF2-40B4-BE49-F238E27FC236}">
                <a16:creationId xmlns:a16="http://schemas.microsoft.com/office/drawing/2014/main" id="{BE12690A-8A1D-BB72-BFE9-F6AA8BB4D412}"/>
              </a:ext>
            </a:extLst>
          </p:cNvPr>
          <p:cNvPicPr preferRelativeResize="0"/>
          <p:nvPr/>
        </p:nvPicPr>
        <p:blipFill>
          <a:blip r:embed="rId6">
            <a:alphaModFix amt="50000"/>
          </a:blip>
          <a:stretch>
            <a:fillRect/>
          </a:stretch>
        </p:blipFill>
        <p:spPr>
          <a:xfrm>
            <a:off x="7551439" y="1703032"/>
            <a:ext cx="423256" cy="401247"/>
          </a:xfrm>
          <a:prstGeom prst="rect">
            <a:avLst/>
          </a:prstGeom>
          <a:noFill/>
          <a:ln>
            <a:noFill/>
          </a:ln>
        </p:spPr>
      </p:pic>
      <p:sp>
        <p:nvSpPr>
          <p:cNvPr id="24" name="Google Shape;156;p20">
            <a:extLst>
              <a:ext uri="{FF2B5EF4-FFF2-40B4-BE49-F238E27FC236}">
                <a16:creationId xmlns:a16="http://schemas.microsoft.com/office/drawing/2014/main" id="{A7B706C5-B9E5-00CA-8D9C-68EFEA68A18C}"/>
              </a:ext>
            </a:extLst>
          </p:cNvPr>
          <p:cNvSpPr txBox="1"/>
          <p:nvPr/>
        </p:nvSpPr>
        <p:spPr>
          <a:xfrm>
            <a:off x="4964272" y="1620579"/>
            <a:ext cx="2507747" cy="529862"/>
          </a:xfrm>
          <a:prstGeom prst="rect">
            <a:avLst/>
          </a:prstGeom>
          <a:noFill/>
          <a:ln>
            <a:noFill/>
          </a:ln>
        </p:spPr>
        <p:txBody>
          <a:bodyPr spcFirstLastPara="1" wrap="square" lIns="121868" tIns="121868" rIns="121868" bIns="121868" anchor="t" anchorCtr="0">
            <a:noAutofit/>
          </a:bodyPr>
          <a:lstStyle/>
          <a:p>
            <a:pPr algn="ctr"/>
            <a:r>
              <a:rPr lang="de" sz="2000" dirty="0">
                <a:ea typeface="Merriweather"/>
                <a:cs typeface="Merriweather"/>
                <a:sym typeface="Merriweather"/>
              </a:rPr>
              <a:t>Continuous</a:t>
            </a:r>
            <a:endParaRPr sz="2000" dirty="0">
              <a:ea typeface="Merriweather"/>
              <a:cs typeface="Merriweather"/>
              <a:sym typeface="Merriweather"/>
            </a:endParaRPr>
          </a:p>
        </p:txBody>
      </p:sp>
      <p:sp>
        <p:nvSpPr>
          <p:cNvPr id="26" name="Google Shape;158;p20">
            <a:extLst>
              <a:ext uri="{FF2B5EF4-FFF2-40B4-BE49-F238E27FC236}">
                <a16:creationId xmlns:a16="http://schemas.microsoft.com/office/drawing/2014/main" id="{93DAB482-3BB1-1114-0452-814EFE486306}"/>
              </a:ext>
            </a:extLst>
          </p:cNvPr>
          <p:cNvSpPr txBox="1"/>
          <p:nvPr/>
        </p:nvSpPr>
        <p:spPr>
          <a:xfrm>
            <a:off x="7863920" y="1574416"/>
            <a:ext cx="3001982" cy="529862"/>
          </a:xfrm>
          <a:prstGeom prst="rect">
            <a:avLst/>
          </a:prstGeom>
          <a:noFill/>
          <a:ln>
            <a:noFill/>
          </a:ln>
        </p:spPr>
        <p:txBody>
          <a:bodyPr spcFirstLastPara="1" wrap="square" lIns="121868" tIns="121868" rIns="121868" bIns="121868" anchor="t" anchorCtr="0">
            <a:noAutofit/>
          </a:bodyPr>
          <a:lstStyle/>
          <a:p>
            <a:pPr algn="ctr"/>
            <a:r>
              <a:rPr lang="de" sz="2000" dirty="0">
                <a:ea typeface="Merriweather"/>
                <a:cs typeface="Merriweather"/>
                <a:sym typeface="Merriweather"/>
              </a:rPr>
              <a:t>Multiple topologies</a:t>
            </a:r>
            <a:endParaRPr sz="2000" dirty="0">
              <a:ea typeface="Merriweather"/>
              <a:cs typeface="Merriweather"/>
              <a:sym typeface="Merriweather"/>
            </a:endParaRPr>
          </a:p>
        </p:txBody>
      </p:sp>
      <p:sp>
        <p:nvSpPr>
          <p:cNvPr id="7" name="Foliennummernplatzhalter 2">
            <a:extLst>
              <a:ext uri="{FF2B5EF4-FFF2-40B4-BE49-F238E27FC236}">
                <a16:creationId xmlns:a16="http://schemas.microsoft.com/office/drawing/2014/main" id="{9CD069C7-5B56-99B6-4A90-8DF726A5246A}"/>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45</a:t>
            </a:fld>
            <a:endParaRPr lang="en-US" dirty="0"/>
          </a:p>
        </p:txBody>
      </p:sp>
    </p:spTree>
    <p:extLst>
      <p:ext uri="{BB962C8B-B14F-4D97-AF65-F5344CB8AC3E}">
        <p14:creationId xmlns:p14="http://schemas.microsoft.com/office/powerpoint/2010/main" val="239660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p:nvPr/>
        </p:nvSpPr>
        <p:spPr>
          <a:xfrm>
            <a:off x="8447429" y="1557428"/>
            <a:ext cx="2507747" cy="529862"/>
          </a:xfrm>
          <a:prstGeom prst="rect">
            <a:avLst/>
          </a:prstGeom>
          <a:noFill/>
          <a:ln>
            <a:noFill/>
          </a:ln>
        </p:spPr>
        <p:txBody>
          <a:bodyPr spcFirstLastPara="1" wrap="square" lIns="121868" tIns="121868" rIns="121868" bIns="121868" anchor="t" anchorCtr="0">
            <a:noAutofit/>
          </a:bodyPr>
          <a:lstStyle/>
          <a:p>
            <a:pPr algn="ctr"/>
            <a:r>
              <a:rPr lang="de" sz="2000" err="1">
                <a:ea typeface="Merriweather"/>
                <a:cs typeface="Merriweather"/>
                <a:sym typeface="Merriweather"/>
              </a:rPr>
              <a:t>Retain</a:t>
            </a:r>
            <a:r>
              <a:rPr lang="de" sz="2000">
                <a:ea typeface="Merriweather"/>
                <a:cs typeface="Merriweather"/>
                <a:sym typeface="Merriweather"/>
              </a:rPr>
              <a:t> Details</a:t>
            </a:r>
            <a:endParaRPr sz="2000">
              <a:ea typeface="Merriweather"/>
              <a:cs typeface="Merriweather"/>
              <a:sym typeface="Merriweather"/>
            </a:endParaRPr>
          </a:p>
        </p:txBody>
      </p:sp>
      <p:sp>
        <p:nvSpPr>
          <p:cNvPr id="165" name="Google Shape;165;p21"/>
          <p:cNvSpPr txBox="1">
            <a:spLocks noGrp="1"/>
          </p:cNvSpPr>
          <p:nvPr>
            <p:ph type="title"/>
          </p:nvPr>
        </p:nvSpPr>
        <p:spPr>
          <a:xfrm>
            <a:off x="336645" y="321081"/>
            <a:ext cx="11357841" cy="763401"/>
          </a:xfrm>
          <a:prstGeom prst="rect">
            <a:avLst/>
          </a:prstGeom>
        </p:spPr>
        <p:txBody>
          <a:bodyPr spcFirstLastPara="1" vert="horz" wrap="square" lIns="121868" tIns="121868" rIns="121868" bIns="121868" rtlCol="0" anchor="t" anchorCtr="0">
            <a:noAutofit/>
          </a:bodyPr>
          <a:lstStyle/>
          <a:p>
            <a:pPr>
              <a:spcBef>
                <a:spcPts val="0"/>
              </a:spcBef>
            </a:pPr>
            <a:r>
              <a:rPr lang="de-DE" sz="4600">
                <a:latin typeface="Century Gothic"/>
                <a:ea typeface="Merriweather"/>
                <a:cs typeface="Merriweather"/>
                <a:sym typeface="Merriweather"/>
              </a:rPr>
              <a:t>Problem </a:t>
            </a:r>
            <a:r>
              <a:rPr lang="de-DE" sz="4600" err="1">
                <a:latin typeface="Century Gothic"/>
                <a:ea typeface="Merriweather"/>
                <a:cs typeface="Merriweather"/>
                <a:sym typeface="Merriweather"/>
              </a:rPr>
              <a:t>with</a:t>
            </a:r>
            <a:r>
              <a:rPr lang="de-DE" sz="4600">
                <a:latin typeface="Century Gothic"/>
                <a:ea typeface="Merriweather"/>
                <a:cs typeface="Merriweather"/>
                <a:sym typeface="Merriweather"/>
              </a:rPr>
              <a:t> </a:t>
            </a:r>
            <a:r>
              <a:rPr lang="de" sz="4600" err="1">
                <a:latin typeface="Century Gothic"/>
                <a:ea typeface="Merriweather"/>
                <a:cs typeface="Merriweather"/>
                <a:sym typeface="Merriweather"/>
              </a:rPr>
              <a:t>Previous</a:t>
            </a:r>
            <a:r>
              <a:rPr lang="de" sz="4600">
                <a:latin typeface="Century Gothic"/>
                <a:ea typeface="Merriweather"/>
                <a:cs typeface="Merriweather"/>
                <a:sym typeface="Merriweather"/>
              </a:rPr>
              <a:t> </a:t>
            </a:r>
            <a:r>
              <a:rPr lang="de" sz="4600" err="1">
                <a:latin typeface="Century Gothic"/>
                <a:ea typeface="Merriweather"/>
                <a:cs typeface="Merriweather"/>
                <a:sym typeface="Merriweather"/>
              </a:rPr>
              <a:t>Wor</a:t>
            </a:r>
            <a:r>
              <a:rPr lang="de-DE" sz="4600">
                <a:latin typeface="Century Gothic"/>
                <a:ea typeface="Merriweather"/>
                <a:cs typeface="Merriweather"/>
                <a:sym typeface="Merriweather"/>
              </a:rPr>
              <a:t>k</a:t>
            </a:r>
            <a:endParaRPr lang="en-US" sz="4600">
              <a:latin typeface="Century Gothic"/>
              <a:ea typeface="Merriweather"/>
              <a:cs typeface="Merriweather"/>
            </a:endParaRPr>
          </a:p>
        </p:txBody>
      </p:sp>
      <p:sp>
        <p:nvSpPr>
          <p:cNvPr id="166" name="Google Shape;166;p21"/>
          <p:cNvSpPr txBox="1"/>
          <p:nvPr/>
        </p:nvSpPr>
        <p:spPr>
          <a:xfrm>
            <a:off x="1848656" y="5531114"/>
            <a:ext cx="2107051"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[Chen et al. CVPR’19]</a:t>
            </a:r>
            <a:endParaRPr sz="1400" dirty="0">
              <a:ea typeface="Merriweather"/>
              <a:cs typeface="Merriweather"/>
              <a:sym typeface="Merriweather"/>
            </a:endParaRPr>
          </a:p>
        </p:txBody>
      </p:sp>
      <p:sp>
        <p:nvSpPr>
          <p:cNvPr id="167" name="Google Shape;167;p21"/>
          <p:cNvSpPr txBox="1"/>
          <p:nvPr/>
        </p:nvSpPr>
        <p:spPr>
          <a:xfrm>
            <a:off x="8585251" y="5576038"/>
            <a:ext cx="2107051"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[Chen et al. CVPR’19]</a:t>
            </a:r>
            <a:endParaRPr sz="1400" dirty="0">
              <a:ea typeface="Merriweather"/>
              <a:cs typeface="Merriweather"/>
              <a:sym typeface="Merriweather"/>
            </a:endParaRPr>
          </a:p>
        </p:txBody>
      </p:sp>
      <p:sp>
        <p:nvSpPr>
          <p:cNvPr id="168" name="Google Shape;168;p21"/>
          <p:cNvSpPr txBox="1"/>
          <p:nvPr/>
        </p:nvSpPr>
        <p:spPr>
          <a:xfrm>
            <a:off x="10042894" y="5593825"/>
            <a:ext cx="2219692"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[Mescheder et al. CVPR’19]</a:t>
            </a:r>
            <a:endParaRPr sz="1400" dirty="0">
              <a:ea typeface="Merriweather"/>
              <a:cs typeface="Merriweather"/>
              <a:sym typeface="Merriweather"/>
            </a:endParaRPr>
          </a:p>
        </p:txBody>
      </p:sp>
      <p:sp>
        <p:nvSpPr>
          <p:cNvPr id="170" name="Google Shape;170;p21"/>
          <p:cNvSpPr txBox="1"/>
          <p:nvPr/>
        </p:nvSpPr>
        <p:spPr>
          <a:xfrm>
            <a:off x="1690708" y="1557428"/>
            <a:ext cx="3924029" cy="529862"/>
          </a:xfrm>
          <a:prstGeom prst="rect">
            <a:avLst/>
          </a:prstGeom>
          <a:noFill/>
          <a:ln>
            <a:noFill/>
          </a:ln>
        </p:spPr>
        <p:txBody>
          <a:bodyPr spcFirstLastPara="1" wrap="square" lIns="121868" tIns="121868" rIns="121868" bIns="121868" anchor="t" anchorCtr="0">
            <a:noAutofit/>
          </a:bodyPr>
          <a:lstStyle/>
          <a:p>
            <a:pPr algn="ctr"/>
            <a:r>
              <a:rPr lang="de" sz="2000" dirty="0">
                <a:ea typeface="Merriweather"/>
                <a:cs typeface="Merriweather"/>
                <a:sym typeface="Merriweather"/>
              </a:rPr>
              <a:t>Reconstruct Articulations</a:t>
            </a:r>
            <a:endParaRPr sz="2000" dirty="0">
              <a:ea typeface="Merriweather"/>
              <a:cs typeface="Merriweather"/>
              <a:sym typeface="Merriweather"/>
            </a:endParaRPr>
          </a:p>
        </p:txBody>
      </p:sp>
      <p:pic>
        <p:nvPicPr>
          <p:cNvPr id="171" name="Google Shape;171;p21"/>
          <p:cNvPicPr preferRelativeResize="0"/>
          <p:nvPr/>
        </p:nvPicPr>
        <p:blipFill>
          <a:blip r:embed="rId3">
            <a:alphaModFix amt="86000"/>
          </a:blip>
          <a:stretch>
            <a:fillRect/>
          </a:stretch>
        </p:blipFill>
        <p:spPr>
          <a:xfrm>
            <a:off x="1314374" y="1665527"/>
            <a:ext cx="421198" cy="426040"/>
          </a:xfrm>
          <a:prstGeom prst="rect">
            <a:avLst/>
          </a:prstGeom>
          <a:noFill/>
          <a:ln>
            <a:noFill/>
          </a:ln>
        </p:spPr>
      </p:pic>
      <p:pic>
        <p:nvPicPr>
          <p:cNvPr id="172" name="Google Shape;172;p21"/>
          <p:cNvPicPr preferRelativeResize="0"/>
          <p:nvPr/>
        </p:nvPicPr>
        <p:blipFill>
          <a:blip r:embed="rId3">
            <a:alphaModFix amt="86000"/>
          </a:blip>
          <a:stretch>
            <a:fillRect/>
          </a:stretch>
        </p:blipFill>
        <p:spPr>
          <a:xfrm>
            <a:off x="8374652" y="1665527"/>
            <a:ext cx="421198" cy="426040"/>
          </a:xfrm>
          <a:prstGeom prst="rect">
            <a:avLst/>
          </a:prstGeom>
          <a:noFill/>
          <a:ln>
            <a:noFill/>
          </a:ln>
        </p:spPr>
      </p:pic>
      <p:pic>
        <p:nvPicPr>
          <p:cNvPr id="173" name="Google Shape;173;p21"/>
          <p:cNvPicPr preferRelativeResize="0"/>
          <p:nvPr/>
        </p:nvPicPr>
        <p:blipFill>
          <a:blip r:embed="rId4">
            <a:alphaModFix/>
          </a:blip>
          <a:stretch>
            <a:fillRect/>
          </a:stretch>
        </p:blipFill>
        <p:spPr>
          <a:xfrm>
            <a:off x="-311619" y="2485979"/>
            <a:ext cx="2986923" cy="2986923"/>
          </a:xfrm>
          <a:prstGeom prst="rect">
            <a:avLst/>
          </a:prstGeom>
          <a:noFill/>
          <a:ln>
            <a:noFill/>
          </a:ln>
          <a:effectLst/>
        </p:spPr>
      </p:pic>
      <p:pic>
        <p:nvPicPr>
          <p:cNvPr id="174" name="Google Shape;174;p21"/>
          <p:cNvPicPr preferRelativeResize="0"/>
          <p:nvPr/>
        </p:nvPicPr>
        <p:blipFill>
          <a:blip r:embed="rId5">
            <a:alphaModFix/>
          </a:blip>
          <a:stretch>
            <a:fillRect/>
          </a:stretch>
        </p:blipFill>
        <p:spPr>
          <a:xfrm>
            <a:off x="1433389" y="2658371"/>
            <a:ext cx="2986923" cy="2986923"/>
          </a:xfrm>
          <a:prstGeom prst="rect">
            <a:avLst/>
          </a:prstGeom>
          <a:noFill/>
          <a:ln>
            <a:noFill/>
          </a:ln>
          <a:effectLst/>
        </p:spPr>
      </p:pic>
      <p:pic>
        <p:nvPicPr>
          <p:cNvPr id="175" name="Google Shape;175;p21"/>
          <p:cNvPicPr preferRelativeResize="0"/>
          <p:nvPr/>
        </p:nvPicPr>
        <p:blipFill>
          <a:blip r:embed="rId6">
            <a:alphaModFix/>
          </a:blip>
          <a:stretch>
            <a:fillRect/>
          </a:stretch>
        </p:blipFill>
        <p:spPr>
          <a:xfrm>
            <a:off x="3240693" y="2626284"/>
            <a:ext cx="2986923" cy="2986923"/>
          </a:xfrm>
          <a:prstGeom prst="rect">
            <a:avLst/>
          </a:prstGeom>
          <a:noFill/>
          <a:ln>
            <a:noFill/>
          </a:ln>
          <a:effectLst/>
        </p:spPr>
      </p:pic>
      <p:pic>
        <p:nvPicPr>
          <p:cNvPr id="176" name="Google Shape;176;p21"/>
          <p:cNvPicPr preferRelativeResize="0"/>
          <p:nvPr/>
        </p:nvPicPr>
        <p:blipFill>
          <a:blip r:embed="rId7">
            <a:alphaModFix/>
          </a:blip>
          <a:stretch>
            <a:fillRect/>
          </a:stretch>
        </p:blipFill>
        <p:spPr>
          <a:xfrm>
            <a:off x="6714380" y="2571328"/>
            <a:ext cx="2986923" cy="2986923"/>
          </a:xfrm>
          <a:prstGeom prst="rect">
            <a:avLst/>
          </a:prstGeom>
          <a:noFill/>
          <a:ln>
            <a:noFill/>
          </a:ln>
          <a:effectLst/>
        </p:spPr>
      </p:pic>
      <p:pic>
        <p:nvPicPr>
          <p:cNvPr id="177" name="Google Shape;177;p21"/>
          <p:cNvPicPr preferRelativeResize="0"/>
          <p:nvPr/>
        </p:nvPicPr>
        <p:blipFill>
          <a:blip r:embed="rId8">
            <a:alphaModFix/>
          </a:blip>
          <a:stretch>
            <a:fillRect/>
          </a:stretch>
        </p:blipFill>
        <p:spPr>
          <a:xfrm>
            <a:off x="8145314" y="2608365"/>
            <a:ext cx="2986923" cy="2986923"/>
          </a:xfrm>
          <a:prstGeom prst="rect">
            <a:avLst/>
          </a:prstGeom>
          <a:noFill/>
          <a:ln>
            <a:noFill/>
          </a:ln>
          <a:effectLst/>
        </p:spPr>
      </p:pic>
      <p:pic>
        <p:nvPicPr>
          <p:cNvPr id="178" name="Google Shape;178;p21"/>
          <p:cNvPicPr preferRelativeResize="0"/>
          <p:nvPr/>
        </p:nvPicPr>
        <p:blipFill>
          <a:blip r:embed="rId9">
            <a:alphaModFix/>
          </a:blip>
          <a:stretch>
            <a:fillRect/>
          </a:stretch>
        </p:blipFill>
        <p:spPr>
          <a:xfrm>
            <a:off x="9602958" y="2589115"/>
            <a:ext cx="2986923" cy="2986923"/>
          </a:xfrm>
          <a:prstGeom prst="rect">
            <a:avLst/>
          </a:prstGeom>
          <a:noFill/>
          <a:ln>
            <a:noFill/>
          </a:ln>
          <a:effectLst/>
        </p:spPr>
      </p:pic>
      <p:pic>
        <p:nvPicPr>
          <p:cNvPr id="18" name="Picture 17">
            <a:extLst>
              <a:ext uri="{FF2B5EF4-FFF2-40B4-BE49-F238E27FC236}">
                <a16:creationId xmlns:a16="http://schemas.microsoft.com/office/drawing/2014/main" id="{30041089-1297-E445-841C-AD6DAC096B9B}"/>
              </a:ext>
            </a:extLst>
          </p:cNvPr>
          <p:cNvPicPr>
            <a:picLocks noChangeAspect="1"/>
          </p:cNvPicPr>
          <p:nvPr/>
        </p:nvPicPr>
        <p:blipFill>
          <a:blip r:embed="rId10"/>
          <a:stretch>
            <a:fillRect/>
          </a:stretch>
        </p:blipFill>
        <p:spPr>
          <a:xfrm>
            <a:off x="919967" y="5708564"/>
            <a:ext cx="368300" cy="317500"/>
          </a:xfrm>
          <a:prstGeom prst="rect">
            <a:avLst/>
          </a:prstGeom>
        </p:spPr>
      </p:pic>
      <p:pic>
        <p:nvPicPr>
          <p:cNvPr id="3" name="Picture 17">
            <a:extLst>
              <a:ext uri="{FF2B5EF4-FFF2-40B4-BE49-F238E27FC236}">
                <a16:creationId xmlns:a16="http://schemas.microsoft.com/office/drawing/2014/main" id="{3FFEED39-AA26-D480-AB30-9A404DA60377}"/>
              </a:ext>
            </a:extLst>
          </p:cNvPr>
          <p:cNvPicPr>
            <a:picLocks noChangeAspect="1"/>
          </p:cNvPicPr>
          <p:nvPr/>
        </p:nvPicPr>
        <p:blipFill>
          <a:blip r:embed="rId10"/>
          <a:stretch>
            <a:fillRect/>
          </a:stretch>
        </p:blipFill>
        <p:spPr>
          <a:xfrm>
            <a:off x="7812833" y="5708564"/>
            <a:ext cx="368300" cy="317500"/>
          </a:xfrm>
          <a:prstGeom prst="rect">
            <a:avLst/>
          </a:prstGeom>
        </p:spPr>
      </p:pic>
      <p:sp>
        <p:nvSpPr>
          <p:cNvPr id="7" name="Google Shape;168;p21">
            <a:extLst>
              <a:ext uri="{FF2B5EF4-FFF2-40B4-BE49-F238E27FC236}">
                <a16:creationId xmlns:a16="http://schemas.microsoft.com/office/drawing/2014/main" id="{BB0F868A-1914-62C5-E4B1-D96177B27E18}"/>
              </a:ext>
            </a:extLst>
          </p:cNvPr>
          <p:cNvSpPr txBox="1"/>
          <p:nvPr/>
        </p:nvSpPr>
        <p:spPr>
          <a:xfrm>
            <a:off x="3698119" y="5574837"/>
            <a:ext cx="2219692" cy="623438"/>
          </a:xfrm>
          <a:prstGeom prst="rect">
            <a:avLst/>
          </a:prstGeom>
          <a:noFill/>
          <a:ln>
            <a:noFill/>
          </a:ln>
        </p:spPr>
        <p:txBody>
          <a:bodyPr spcFirstLastPara="1" wrap="square" lIns="121868" tIns="121868" rIns="121868" bIns="121868" anchor="t" anchorCtr="0">
            <a:noAutofit/>
          </a:bodyPr>
          <a:lstStyle/>
          <a:p>
            <a:pPr algn="ctr"/>
            <a:r>
              <a:rPr lang="de" sz="1400" dirty="0">
                <a:ea typeface="Merriweather"/>
                <a:cs typeface="Merriweather"/>
                <a:sym typeface="Merriweather"/>
              </a:rPr>
              <a:t>[Mescheder et al. CVPR’19]</a:t>
            </a:r>
            <a:endParaRPr sz="1400" dirty="0">
              <a:ea typeface="Merriweather"/>
              <a:cs typeface="Merriweather"/>
              <a:sym typeface="Merriweather"/>
            </a:endParaRPr>
          </a:p>
        </p:txBody>
      </p:sp>
      <p:sp>
        <p:nvSpPr>
          <p:cNvPr id="8" name="Foliennummernplatzhalter 2">
            <a:extLst>
              <a:ext uri="{FF2B5EF4-FFF2-40B4-BE49-F238E27FC236}">
                <a16:creationId xmlns:a16="http://schemas.microsoft.com/office/drawing/2014/main" id="{9EFDD318-0B4C-5688-5505-6B3FBD79554B}"/>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46</a:t>
            </a:fld>
            <a:endParaRPr lang="en-US" dirty="0"/>
          </a:p>
        </p:txBody>
      </p:sp>
    </p:spTree>
    <p:extLst>
      <p:ext uri="{BB962C8B-B14F-4D97-AF65-F5344CB8AC3E}">
        <p14:creationId xmlns:p14="http://schemas.microsoft.com/office/powerpoint/2010/main" val="126181171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02E5-E4BF-50A6-221E-563D744FCCA0}"/>
              </a:ext>
            </a:extLst>
          </p:cNvPr>
          <p:cNvSpPr>
            <a:spLocks noGrp="1"/>
          </p:cNvSpPr>
          <p:nvPr>
            <p:ph type="title"/>
          </p:nvPr>
        </p:nvSpPr>
        <p:spPr/>
        <p:txBody>
          <a:bodyPr>
            <a:normAutofit fontScale="90000"/>
          </a:bodyPr>
          <a:lstStyle/>
          <a:p>
            <a:r>
              <a:rPr lang="en-US" dirty="0">
                <a:latin typeface="Century Gothic"/>
              </a:rPr>
              <a:t>Implicit Functions in Feature Space for 3D Shape Reconstruction and Completion</a:t>
            </a:r>
          </a:p>
        </p:txBody>
      </p:sp>
      <p:sp>
        <p:nvSpPr>
          <p:cNvPr id="3" name="Text Placeholder 2">
            <a:extLst>
              <a:ext uri="{FF2B5EF4-FFF2-40B4-BE49-F238E27FC236}">
                <a16:creationId xmlns:a16="http://schemas.microsoft.com/office/drawing/2014/main" id="{B4FD09CE-EF8E-6856-3820-F2B9C4C45F23}"/>
              </a:ext>
            </a:extLst>
          </p:cNvPr>
          <p:cNvSpPr>
            <a:spLocks noGrp="1"/>
          </p:cNvSpPr>
          <p:nvPr>
            <p:ph type="body" sz="half" idx="1"/>
          </p:nvPr>
        </p:nvSpPr>
        <p:spPr>
          <a:xfrm>
            <a:off x="609441" y="1600203"/>
            <a:ext cx="11070588" cy="4525964"/>
          </a:xfrm>
        </p:spPr>
        <p:txBody>
          <a:bodyPr vert="horz" lIns="91440" tIns="45720" rIns="91440" bIns="45720" rtlCol="0" anchor="t">
            <a:normAutofit/>
          </a:bodyPr>
          <a:lstStyle/>
          <a:p>
            <a:pPr marL="0" indent="0" algn="ctr">
              <a:buNone/>
            </a:pPr>
            <a:r>
              <a:rPr lang="en-US" sz="2000" dirty="0">
                <a:latin typeface="+mn-lt"/>
                <a:hlinkClick r:id="rId3">
                  <a:extLst>
                    <a:ext uri="{A12FA001-AC4F-418D-AE19-62706E023703}">
                      <ahyp:hlinkClr xmlns:ahyp="http://schemas.microsoft.com/office/drawing/2018/hyperlinkcolor" val="tx"/>
                    </a:ext>
                  </a:extLst>
                </a:hlinkClick>
              </a:rPr>
              <a:t>Julian Chibane</a:t>
            </a:r>
            <a:r>
              <a:rPr lang="en-US" sz="2000" baseline="30000" dirty="0">
                <a:latin typeface="+mn-lt"/>
              </a:rPr>
              <a:t>1,2</a:t>
            </a:r>
            <a:r>
              <a:rPr lang="en-US" sz="2000" dirty="0">
                <a:latin typeface="+mn-lt"/>
              </a:rPr>
              <a:t>, </a:t>
            </a:r>
            <a:r>
              <a:rPr lang="en-US" sz="2000" dirty="0">
                <a:latin typeface="+mn-lt"/>
                <a:hlinkClick r:id="rId4">
                  <a:extLst>
                    <a:ext uri="{A12FA001-AC4F-418D-AE19-62706E023703}">
                      <ahyp:hlinkClr xmlns:ahyp="http://schemas.microsoft.com/office/drawing/2018/hyperlinkcolor" val="tx"/>
                    </a:ext>
                  </a:extLst>
                </a:hlinkClick>
              </a:rPr>
              <a:t>Thiemo Alldieck</a:t>
            </a:r>
            <a:r>
              <a:rPr lang="en-US" sz="2000" baseline="30000" dirty="0">
                <a:latin typeface="+mn-lt"/>
              </a:rPr>
              <a:t>1,3</a:t>
            </a:r>
            <a:r>
              <a:rPr lang="en-US" sz="2000" dirty="0">
                <a:latin typeface="+mn-lt"/>
              </a:rPr>
              <a:t>, </a:t>
            </a:r>
            <a:r>
              <a:rPr lang="en-US" sz="2000" dirty="0">
                <a:latin typeface="+mn-lt"/>
                <a:hlinkClick r:id="rId5">
                  <a:extLst>
                    <a:ext uri="{A12FA001-AC4F-418D-AE19-62706E023703}">
                      <ahyp:hlinkClr xmlns:ahyp="http://schemas.microsoft.com/office/drawing/2018/hyperlinkcolor" val="tx"/>
                    </a:ext>
                  </a:extLst>
                </a:hlinkClick>
              </a:rPr>
              <a:t>Gerard Pons-Moll</a:t>
            </a:r>
            <a:r>
              <a:rPr lang="en-US" sz="2000" baseline="30000" dirty="0">
                <a:latin typeface="+mn-lt"/>
              </a:rPr>
              <a:t>1</a:t>
            </a:r>
            <a:br>
              <a:rPr lang="en-US" sz="1100" baseline="30000" dirty="0">
                <a:latin typeface="+mn-lt"/>
              </a:rPr>
            </a:br>
            <a:br>
              <a:rPr lang="en-US" sz="2000" dirty="0">
                <a:latin typeface="+mn-lt"/>
              </a:rPr>
            </a:br>
            <a:r>
              <a:rPr lang="en-US" sz="2000" dirty="0">
                <a:latin typeface="+mn-lt"/>
                <a:hlinkClick r:id="rId6">
                  <a:extLst>
                    <a:ext uri="{A12FA001-AC4F-418D-AE19-62706E023703}">
                      <ahyp:hlinkClr xmlns:ahyp="http://schemas.microsoft.com/office/drawing/2018/hyperlinkcolor" val="tx"/>
                    </a:ext>
                  </a:extLst>
                </a:hlinkClick>
              </a:rPr>
              <a:t>CVPR 2020</a:t>
            </a:r>
            <a:br>
              <a:rPr lang="en-US" dirty="0">
                <a:latin typeface="+mn-lt"/>
              </a:rPr>
            </a:br>
            <a:br>
              <a:rPr lang="en-US" dirty="0">
                <a:latin typeface="+mn-lt"/>
              </a:rPr>
            </a:br>
            <a:endParaRPr lang="en-US" dirty="0">
              <a:latin typeface="+mn-lt"/>
            </a:endParaRPr>
          </a:p>
        </p:txBody>
      </p:sp>
      <p:pic>
        <p:nvPicPr>
          <p:cNvPr id="4" name="Picture 4" descr="A picture containing different&#10;&#10;Description automatically generated">
            <a:extLst>
              <a:ext uri="{FF2B5EF4-FFF2-40B4-BE49-F238E27FC236}">
                <a16:creationId xmlns:a16="http://schemas.microsoft.com/office/drawing/2014/main" id="{883ED94E-52B9-02A0-A3FA-AF5391EE6450}"/>
              </a:ext>
            </a:extLst>
          </p:cNvPr>
          <p:cNvPicPr>
            <a:picLocks noChangeAspect="1"/>
          </p:cNvPicPr>
          <p:nvPr/>
        </p:nvPicPr>
        <p:blipFill rotWithShape="1">
          <a:blip r:embed="rId7"/>
          <a:srcRect r="-277" b="71574"/>
          <a:stretch/>
        </p:blipFill>
        <p:spPr>
          <a:xfrm>
            <a:off x="2709703" y="2979922"/>
            <a:ext cx="7465652" cy="3453368"/>
          </a:xfrm>
          <a:prstGeom prst="rect">
            <a:avLst/>
          </a:prstGeom>
        </p:spPr>
      </p:pic>
      <p:sp>
        <p:nvSpPr>
          <p:cNvPr id="6" name="Foliennummernplatzhalter 2">
            <a:extLst>
              <a:ext uri="{FF2B5EF4-FFF2-40B4-BE49-F238E27FC236}">
                <a16:creationId xmlns:a16="http://schemas.microsoft.com/office/drawing/2014/main" id="{22D4106D-39BB-CD67-901E-7567B73170C3}"/>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47</a:t>
            </a:fld>
            <a:endParaRPr lang="en-US" dirty="0"/>
          </a:p>
        </p:txBody>
      </p:sp>
    </p:spTree>
    <p:extLst>
      <p:ext uri="{BB962C8B-B14F-4D97-AF65-F5344CB8AC3E}">
        <p14:creationId xmlns:p14="http://schemas.microsoft.com/office/powerpoint/2010/main" val="117010021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0;p25">
            <a:extLst>
              <a:ext uri="{FF2B5EF4-FFF2-40B4-BE49-F238E27FC236}">
                <a16:creationId xmlns:a16="http://schemas.microsoft.com/office/drawing/2014/main" id="{4A4AD66E-ED76-2224-BA6B-5A20A303467F}"/>
              </a:ext>
            </a:extLst>
          </p:cNvPr>
          <p:cNvSpPr/>
          <p:nvPr/>
        </p:nvSpPr>
        <p:spPr>
          <a:xfrm>
            <a:off x="6209120" y="3017019"/>
            <a:ext cx="1472643" cy="1572356"/>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5" name="Google Shape;251;p25">
            <a:extLst>
              <a:ext uri="{FF2B5EF4-FFF2-40B4-BE49-F238E27FC236}">
                <a16:creationId xmlns:a16="http://schemas.microsoft.com/office/drawing/2014/main" id="{B30EBD91-D348-39AB-6C75-B6E0DC6499AB}"/>
              </a:ext>
            </a:extLst>
          </p:cNvPr>
          <p:cNvSpPr/>
          <p:nvPr/>
        </p:nvSpPr>
        <p:spPr>
          <a:xfrm>
            <a:off x="8095304" y="3259446"/>
            <a:ext cx="334784" cy="1066745"/>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sp>
        <p:nvSpPr>
          <p:cNvPr id="6" name="Google Shape;253;p25">
            <a:extLst>
              <a:ext uri="{FF2B5EF4-FFF2-40B4-BE49-F238E27FC236}">
                <a16:creationId xmlns:a16="http://schemas.microsoft.com/office/drawing/2014/main" id="{802304A8-040A-61BA-E752-AD7B2CBC9C06}"/>
              </a:ext>
            </a:extLst>
          </p:cNvPr>
          <p:cNvSpPr/>
          <p:nvPr/>
        </p:nvSpPr>
        <p:spPr>
          <a:xfrm>
            <a:off x="8757233" y="2893823"/>
            <a:ext cx="1783960" cy="2872040"/>
          </a:xfrm>
          <a:custGeom>
            <a:avLst/>
            <a:gdLst/>
            <a:ahLst/>
            <a:cxnLst/>
            <a:rect l="l" t="t" r="r" b="b"/>
            <a:pathLst>
              <a:path w="40892" h="46288" extrusionOk="0">
                <a:moveTo>
                  <a:pt x="0" y="0"/>
                </a:moveTo>
                <a:lnTo>
                  <a:pt x="0" y="46288"/>
                </a:lnTo>
                <a:lnTo>
                  <a:pt x="40892" y="30953"/>
                </a:lnTo>
                <a:lnTo>
                  <a:pt x="40892" y="12495"/>
                </a:lnTo>
                <a:close/>
              </a:path>
            </a:pathLst>
          </a:custGeom>
          <a:solidFill>
            <a:srgbClr val="EEEEEE"/>
          </a:solidFill>
          <a:ln w="9525" cap="flat" cmpd="sng">
            <a:solidFill>
              <a:srgbClr val="595959"/>
            </a:solidFill>
            <a:prstDash val="solid"/>
            <a:round/>
            <a:headEnd type="none" w="med" len="med"/>
            <a:tailEnd type="none" w="med" len="med"/>
          </a:ln>
        </p:spPr>
        <p:txBody>
          <a:bodyPr/>
          <a:lstStyle/>
          <a:p>
            <a:endParaRPr lang="it-IT"/>
          </a:p>
        </p:txBody>
      </p:sp>
      <p:sp>
        <p:nvSpPr>
          <p:cNvPr id="7" name="Google Shape;254;p25">
            <a:extLst>
              <a:ext uri="{FF2B5EF4-FFF2-40B4-BE49-F238E27FC236}">
                <a16:creationId xmlns:a16="http://schemas.microsoft.com/office/drawing/2014/main" id="{4FACDB2B-2E81-82DA-E27F-56171270D856}"/>
              </a:ext>
            </a:extLst>
          </p:cNvPr>
          <p:cNvSpPr txBox="1"/>
          <p:nvPr/>
        </p:nvSpPr>
        <p:spPr>
          <a:xfrm>
            <a:off x="6324521" y="3493301"/>
            <a:ext cx="1353969" cy="499327"/>
          </a:xfrm>
          <a:prstGeom prst="rect">
            <a:avLst/>
          </a:prstGeom>
          <a:noFill/>
          <a:ln>
            <a:noFill/>
          </a:ln>
        </p:spPr>
        <p:txBody>
          <a:bodyPr spcFirstLastPara="1" wrap="square" lIns="121868" tIns="121868" rIns="121868" bIns="121868" anchor="t" anchorCtr="0">
            <a:noAutofit/>
          </a:bodyPr>
          <a:lstStyle/>
          <a:p>
            <a:pPr defTabSz="1218895">
              <a:buClr>
                <a:srgbClr val="000000"/>
              </a:buClr>
              <a:defRPr/>
            </a:pPr>
            <a:r>
              <a:rPr lang="de" sz="1866" b="1" kern="0" dirty="0">
                <a:solidFill>
                  <a:srgbClr val="000000"/>
                </a:solidFill>
                <a:cs typeface="Arial"/>
                <a:sym typeface="Arial"/>
              </a:rPr>
              <a:t>Encoder</a:t>
            </a:r>
            <a:endParaRPr sz="1866" b="1" kern="0" dirty="0">
              <a:solidFill>
                <a:srgbClr val="000000"/>
              </a:solidFill>
              <a:cs typeface="Arial"/>
              <a:sym typeface="Arial"/>
            </a:endParaRPr>
          </a:p>
        </p:txBody>
      </p:sp>
      <p:sp>
        <p:nvSpPr>
          <p:cNvPr id="8" name="Google Shape;255;p25">
            <a:extLst>
              <a:ext uri="{FF2B5EF4-FFF2-40B4-BE49-F238E27FC236}">
                <a16:creationId xmlns:a16="http://schemas.microsoft.com/office/drawing/2014/main" id="{565CB903-5C65-8408-708A-57D1E713DB3A}"/>
              </a:ext>
            </a:extLst>
          </p:cNvPr>
          <p:cNvSpPr txBox="1"/>
          <p:nvPr/>
        </p:nvSpPr>
        <p:spPr>
          <a:xfrm>
            <a:off x="8787611" y="4007253"/>
            <a:ext cx="1753582" cy="469900"/>
          </a:xfrm>
          <a:prstGeom prst="rect">
            <a:avLst/>
          </a:prstGeom>
          <a:noFill/>
          <a:ln>
            <a:noFill/>
          </a:ln>
        </p:spPr>
        <p:txBody>
          <a:bodyPr spcFirstLastPara="1" wrap="square" lIns="121868" tIns="121868" rIns="121868" bIns="121868" anchor="t" anchorCtr="0">
            <a:noAutofit/>
          </a:bodyPr>
          <a:lstStyle/>
          <a:p>
            <a:pPr algn="ctr" defTabSz="1218895">
              <a:buClr>
                <a:srgbClr val="000000"/>
              </a:buClr>
              <a:defRPr/>
            </a:pPr>
            <a:r>
              <a:rPr lang="de" sz="1866" b="1" kern="0" dirty="0">
                <a:solidFill>
                  <a:srgbClr val="000000"/>
                </a:solidFill>
                <a:latin typeface="Arial"/>
                <a:cs typeface="Arial"/>
                <a:sym typeface="Arial"/>
              </a:rPr>
              <a:t>Decoder</a:t>
            </a:r>
            <a:endParaRPr sz="1866" b="1" kern="0" dirty="0">
              <a:solidFill>
                <a:srgbClr val="000000"/>
              </a:solidFill>
              <a:latin typeface="Arial"/>
              <a:cs typeface="Arial"/>
              <a:sym typeface="Arial"/>
            </a:endParaRPr>
          </a:p>
        </p:txBody>
      </p:sp>
      <p:pic>
        <p:nvPicPr>
          <p:cNvPr id="9" name="Picture 1">
            <a:extLst>
              <a:ext uri="{FF2B5EF4-FFF2-40B4-BE49-F238E27FC236}">
                <a16:creationId xmlns:a16="http://schemas.microsoft.com/office/drawing/2014/main" id="{B2BA45A0-2062-D0F8-7033-91B2ADC52D61}"/>
              </a:ext>
            </a:extLst>
          </p:cNvPr>
          <p:cNvPicPr>
            <a:picLocks noChangeAspect="1"/>
          </p:cNvPicPr>
          <p:nvPr/>
        </p:nvPicPr>
        <p:blipFill>
          <a:blip r:embed="rId2"/>
          <a:stretch>
            <a:fillRect/>
          </a:stretch>
        </p:blipFill>
        <p:spPr>
          <a:xfrm>
            <a:off x="7411522" y="2130912"/>
            <a:ext cx="1202027" cy="375633"/>
          </a:xfrm>
          <a:prstGeom prst="rect">
            <a:avLst/>
          </a:prstGeom>
        </p:spPr>
      </p:pic>
      <p:sp>
        <p:nvSpPr>
          <p:cNvPr id="10" name="Right Brace 8">
            <a:extLst>
              <a:ext uri="{FF2B5EF4-FFF2-40B4-BE49-F238E27FC236}">
                <a16:creationId xmlns:a16="http://schemas.microsoft.com/office/drawing/2014/main" id="{FAB3F45F-D8A8-DC0E-877D-3117B93D3C8E}"/>
              </a:ext>
            </a:extLst>
          </p:cNvPr>
          <p:cNvSpPr/>
          <p:nvPr/>
        </p:nvSpPr>
        <p:spPr>
          <a:xfrm rot="16200000">
            <a:off x="9511530" y="1807413"/>
            <a:ext cx="275365" cy="1783961"/>
          </a:xfrm>
          <a:prstGeom prst="rightBrace">
            <a:avLst>
              <a:gd name="adj1" fmla="val 56998"/>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9">
            <a:extLst>
              <a:ext uri="{FF2B5EF4-FFF2-40B4-BE49-F238E27FC236}">
                <a16:creationId xmlns:a16="http://schemas.microsoft.com/office/drawing/2014/main" id="{AB04B451-2BAC-5788-1EA0-97AE404FAAE1}"/>
              </a:ext>
            </a:extLst>
          </p:cNvPr>
          <p:cNvPicPr>
            <a:picLocks noChangeAspect="1"/>
          </p:cNvPicPr>
          <p:nvPr/>
        </p:nvPicPr>
        <p:blipFill>
          <a:blip r:embed="rId3"/>
          <a:stretch>
            <a:fillRect/>
          </a:stretch>
        </p:blipFill>
        <p:spPr>
          <a:xfrm>
            <a:off x="8162265" y="3642078"/>
            <a:ext cx="203200" cy="215900"/>
          </a:xfrm>
          <a:prstGeom prst="rect">
            <a:avLst/>
          </a:prstGeom>
        </p:spPr>
      </p:pic>
      <p:grpSp>
        <p:nvGrpSpPr>
          <p:cNvPr id="14" name="Group 19">
            <a:extLst>
              <a:ext uri="{FF2B5EF4-FFF2-40B4-BE49-F238E27FC236}">
                <a16:creationId xmlns:a16="http://schemas.microsoft.com/office/drawing/2014/main" id="{625A66A2-85A1-46C5-A2FF-E8B872E67615}"/>
              </a:ext>
            </a:extLst>
          </p:cNvPr>
          <p:cNvGrpSpPr/>
          <p:nvPr/>
        </p:nvGrpSpPr>
        <p:grpSpPr>
          <a:xfrm>
            <a:off x="9229434" y="2063437"/>
            <a:ext cx="1122647" cy="469900"/>
            <a:chOff x="7185554" y="1354238"/>
            <a:chExt cx="1344988" cy="562964"/>
          </a:xfrm>
        </p:grpSpPr>
        <p:sp>
          <p:nvSpPr>
            <p:cNvPr id="15" name="Rectangle 18">
              <a:extLst>
                <a:ext uri="{FF2B5EF4-FFF2-40B4-BE49-F238E27FC236}">
                  <a16:creationId xmlns:a16="http://schemas.microsoft.com/office/drawing/2014/main" id="{FEB37EE9-F5B8-D618-734B-0CB644D52095}"/>
                </a:ext>
              </a:extLst>
            </p:cNvPr>
            <p:cNvSpPr/>
            <p:nvPr/>
          </p:nvSpPr>
          <p:spPr>
            <a:xfrm>
              <a:off x="7185554" y="1354238"/>
              <a:ext cx="1344988" cy="56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7">
              <a:extLst>
                <a:ext uri="{FF2B5EF4-FFF2-40B4-BE49-F238E27FC236}">
                  <a16:creationId xmlns:a16="http://schemas.microsoft.com/office/drawing/2014/main" id="{570344EE-CFE5-286F-DA7A-4E6252ABFBBE}"/>
                </a:ext>
              </a:extLst>
            </p:cNvPr>
            <p:cNvPicPr>
              <a:picLocks noChangeAspect="1"/>
            </p:cNvPicPr>
            <p:nvPr/>
          </p:nvPicPr>
          <p:blipFill>
            <a:blip r:embed="rId4"/>
            <a:stretch>
              <a:fillRect/>
            </a:stretch>
          </p:blipFill>
          <p:spPr>
            <a:xfrm>
              <a:off x="7185554" y="1390556"/>
              <a:ext cx="1295400" cy="469900"/>
            </a:xfrm>
            <a:prstGeom prst="rect">
              <a:avLst/>
            </a:prstGeom>
          </p:spPr>
        </p:pic>
      </p:grpSp>
      <p:pic>
        <p:nvPicPr>
          <p:cNvPr id="17" name="Picture 32">
            <a:extLst>
              <a:ext uri="{FF2B5EF4-FFF2-40B4-BE49-F238E27FC236}">
                <a16:creationId xmlns:a16="http://schemas.microsoft.com/office/drawing/2014/main" id="{B48B4B4D-4643-5367-09E1-409D4A41A6B6}"/>
              </a:ext>
            </a:extLst>
          </p:cNvPr>
          <p:cNvPicPr>
            <a:picLocks noChangeAspect="1"/>
          </p:cNvPicPr>
          <p:nvPr/>
        </p:nvPicPr>
        <p:blipFill>
          <a:blip r:embed="rId5"/>
          <a:stretch>
            <a:fillRect/>
          </a:stretch>
        </p:blipFill>
        <p:spPr>
          <a:xfrm>
            <a:off x="10939746" y="3895175"/>
            <a:ext cx="825500" cy="469900"/>
          </a:xfrm>
          <a:prstGeom prst="rect">
            <a:avLst/>
          </a:prstGeom>
        </p:spPr>
      </p:pic>
      <p:cxnSp>
        <p:nvCxnSpPr>
          <p:cNvPr id="19" name="Straight Arrow Connector 21">
            <a:extLst>
              <a:ext uri="{FF2B5EF4-FFF2-40B4-BE49-F238E27FC236}">
                <a16:creationId xmlns:a16="http://schemas.microsoft.com/office/drawing/2014/main" id="{A04C44A8-B6EC-47F4-F8E5-DA47E2CAF476}"/>
              </a:ext>
            </a:extLst>
          </p:cNvPr>
          <p:cNvCxnSpPr>
            <a:cxnSpLocks/>
          </p:cNvCxnSpPr>
          <p:nvPr/>
        </p:nvCxnSpPr>
        <p:spPr>
          <a:xfrm>
            <a:off x="7720839" y="3761673"/>
            <a:ext cx="3098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27">
            <a:extLst>
              <a:ext uri="{FF2B5EF4-FFF2-40B4-BE49-F238E27FC236}">
                <a16:creationId xmlns:a16="http://schemas.microsoft.com/office/drawing/2014/main" id="{0887FBA9-A70B-F10C-02C8-9977A66C1897}"/>
              </a:ext>
            </a:extLst>
          </p:cNvPr>
          <p:cNvCxnSpPr>
            <a:cxnSpLocks/>
          </p:cNvCxnSpPr>
          <p:nvPr/>
        </p:nvCxnSpPr>
        <p:spPr>
          <a:xfrm>
            <a:off x="8258129" y="2618085"/>
            <a:ext cx="0" cy="56354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1">
            <a:extLst>
              <a:ext uri="{FF2B5EF4-FFF2-40B4-BE49-F238E27FC236}">
                <a16:creationId xmlns:a16="http://schemas.microsoft.com/office/drawing/2014/main" id="{8B92CD24-0F83-D6A7-E9EA-10D7F5712B9A}"/>
              </a:ext>
            </a:extLst>
          </p:cNvPr>
          <p:cNvCxnSpPr>
            <a:cxnSpLocks/>
          </p:cNvCxnSpPr>
          <p:nvPr/>
        </p:nvCxnSpPr>
        <p:spPr>
          <a:xfrm flipV="1">
            <a:off x="10596703" y="4122429"/>
            <a:ext cx="295362" cy="7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A33BD97-6D41-37BB-6A76-93EC33BB9093}"/>
              </a:ext>
            </a:extLst>
          </p:cNvPr>
          <p:cNvCxnSpPr>
            <a:cxnSpLocks/>
          </p:cNvCxnSpPr>
          <p:nvPr/>
        </p:nvCxnSpPr>
        <p:spPr>
          <a:xfrm>
            <a:off x="8447390" y="3761673"/>
            <a:ext cx="28165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Google Shape;251;p25">
            <a:extLst>
              <a:ext uri="{FF2B5EF4-FFF2-40B4-BE49-F238E27FC236}">
                <a16:creationId xmlns:a16="http://schemas.microsoft.com/office/drawing/2014/main" id="{3D1911EF-17CF-1CC3-8624-FD5CAA294323}"/>
              </a:ext>
            </a:extLst>
          </p:cNvPr>
          <p:cNvSpPr/>
          <p:nvPr/>
        </p:nvSpPr>
        <p:spPr>
          <a:xfrm>
            <a:off x="5787280" y="5018062"/>
            <a:ext cx="2158650" cy="51034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pic>
        <p:nvPicPr>
          <p:cNvPr id="26" name="Picture 6">
            <a:extLst>
              <a:ext uri="{FF2B5EF4-FFF2-40B4-BE49-F238E27FC236}">
                <a16:creationId xmlns:a16="http://schemas.microsoft.com/office/drawing/2014/main" id="{C4DA4AA3-5460-6878-B4EA-F14B00D60604}"/>
              </a:ext>
            </a:extLst>
          </p:cNvPr>
          <p:cNvPicPr>
            <a:picLocks noChangeAspect="1"/>
          </p:cNvPicPr>
          <p:nvPr/>
        </p:nvPicPr>
        <p:blipFill>
          <a:blip r:embed="rId6"/>
          <a:stretch>
            <a:fillRect/>
          </a:stretch>
        </p:blipFill>
        <p:spPr>
          <a:xfrm>
            <a:off x="5918833" y="5080085"/>
            <a:ext cx="1921034" cy="386294"/>
          </a:xfrm>
          <a:prstGeom prst="rect">
            <a:avLst/>
          </a:prstGeom>
        </p:spPr>
      </p:pic>
      <p:cxnSp>
        <p:nvCxnSpPr>
          <p:cNvPr id="27" name="Straight Arrow Connector 21">
            <a:extLst>
              <a:ext uri="{FF2B5EF4-FFF2-40B4-BE49-F238E27FC236}">
                <a16:creationId xmlns:a16="http://schemas.microsoft.com/office/drawing/2014/main" id="{0EFC84B2-1251-F2BC-438E-D29850809AA1}"/>
              </a:ext>
            </a:extLst>
          </p:cNvPr>
          <p:cNvCxnSpPr>
            <a:cxnSpLocks/>
          </p:cNvCxnSpPr>
          <p:nvPr/>
        </p:nvCxnSpPr>
        <p:spPr>
          <a:xfrm>
            <a:off x="8001886" y="5287372"/>
            <a:ext cx="7271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Google Shape;249;p25">
            <a:extLst>
              <a:ext uri="{FF2B5EF4-FFF2-40B4-BE49-F238E27FC236}">
                <a16:creationId xmlns:a16="http://schemas.microsoft.com/office/drawing/2014/main" id="{79D0BB44-D2B8-739A-D6AE-60CEF0E16CBA}"/>
              </a:ext>
            </a:extLst>
          </p:cNvPr>
          <p:cNvSpPr txBox="1">
            <a:spLocks/>
          </p:cNvSpPr>
          <p:nvPr/>
        </p:nvSpPr>
        <p:spPr>
          <a:xfrm>
            <a:off x="-4873" y="267129"/>
            <a:ext cx="12193698" cy="763401"/>
          </a:xfrm>
          <a:prstGeom prst="rect">
            <a:avLst/>
          </a:prstGeom>
        </p:spPr>
        <p:txBody>
          <a:bodyPr spcFirstLastPara="1" vert="horz" wrap="square" lIns="121868" tIns="121868" rIns="121868" bIns="121868" rtlCol="0" anchor="t" anchorCtr="0">
            <a:noAutofit/>
          </a:bodyPr>
          <a:lstStyle>
            <a:lvl1pPr algn="ctr" defTabSz="457200" rtl="0" eaLnBrk="1" latinLnBrk="0" hangingPunct="1">
              <a:spcBef>
                <a:spcPct val="0"/>
              </a:spcBef>
              <a:buNone/>
              <a:defRPr sz="4400" kern="1200" cap="none">
                <a:solidFill>
                  <a:schemeClr val="tx1"/>
                </a:solidFill>
                <a:latin typeface="Arial"/>
                <a:ea typeface="+mj-ea"/>
                <a:cs typeface="Arial"/>
              </a:defRPr>
            </a:lvl1pPr>
          </a:lstStyle>
          <a:p>
            <a:pPr>
              <a:spcBef>
                <a:spcPts val="0"/>
              </a:spcBef>
            </a:pPr>
            <a:r>
              <a:rPr lang="it-IT" sz="4600">
                <a:latin typeface="+mn-lt"/>
                <a:ea typeface="Merriweather"/>
                <a:cs typeface="Merriweather"/>
                <a:sym typeface="Merriweather"/>
              </a:rPr>
              <a:t>Problems with previous work</a:t>
            </a:r>
            <a:endParaRPr lang="it-IT" sz="4600" dirty="0">
              <a:latin typeface="+mn-lt"/>
              <a:ea typeface="Merriweather"/>
              <a:cs typeface="Merriweather"/>
              <a:sym typeface="Merriweather"/>
            </a:endParaRPr>
          </a:p>
        </p:txBody>
      </p:sp>
      <p:sp>
        <p:nvSpPr>
          <p:cNvPr id="38" name="Google Shape;412;p33">
            <a:extLst>
              <a:ext uri="{FF2B5EF4-FFF2-40B4-BE49-F238E27FC236}">
                <a16:creationId xmlns:a16="http://schemas.microsoft.com/office/drawing/2014/main" id="{7478B77F-9E0A-6AA1-534F-332A1928EEEA}"/>
              </a:ext>
            </a:extLst>
          </p:cNvPr>
          <p:cNvSpPr/>
          <p:nvPr/>
        </p:nvSpPr>
        <p:spPr>
          <a:xfrm>
            <a:off x="6150727" y="1936934"/>
            <a:ext cx="2471001" cy="2740939"/>
          </a:xfrm>
          <a:prstGeom prst="rect">
            <a:avLst/>
          </a:prstGeom>
          <a:noFill/>
          <a:ln w="28575" cap="flat" cmpd="sng">
            <a:solidFill>
              <a:srgbClr val="C00000"/>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sp>
        <p:nvSpPr>
          <p:cNvPr id="39" name="Google Shape;412;p33">
            <a:extLst>
              <a:ext uri="{FF2B5EF4-FFF2-40B4-BE49-F238E27FC236}">
                <a16:creationId xmlns:a16="http://schemas.microsoft.com/office/drawing/2014/main" id="{63405254-D66C-97D5-A640-AB29491F0C6E}"/>
              </a:ext>
            </a:extLst>
          </p:cNvPr>
          <p:cNvSpPr/>
          <p:nvPr/>
        </p:nvSpPr>
        <p:spPr>
          <a:xfrm>
            <a:off x="5709940" y="4871851"/>
            <a:ext cx="2903609" cy="763402"/>
          </a:xfrm>
          <a:prstGeom prst="rect">
            <a:avLst/>
          </a:prstGeom>
          <a:noFill/>
          <a:ln w="28575" cap="flat" cmpd="sng">
            <a:solidFill>
              <a:srgbClr val="C00000"/>
            </a:solidFill>
            <a:prstDash val="solid"/>
            <a:round/>
            <a:headEnd type="none" w="sm" len="sm"/>
            <a:tailEnd type="none" w="sm" len="sm"/>
          </a:ln>
        </p:spPr>
        <p:txBody>
          <a:bodyPr spcFirstLastPara="1" wrap="square" lIns="121868" tIns="121868" rIns="121868" bIns="121868" anchor="ctr" anchorCtr="0">
            <a:noAutofit/>
          </a:bodyPr>
          <a:lstStyle/>
          <a:p>
            <a:pPr defTabSz="1218895">
              <a:buClr>
                <a:srgbClr val="000000"/>
              </a:buClr>
              <a:defRPr/>
            </a:pPr>
            <a:endParaRPr sz="1866" kern="0">
              <a:solidFill>
                <a:srgbClr val="000000"/>
              </a:solidFill>
              <a:latin typeface="Arial"/>
              <a:cs typeface="Arial"/>
              <a:sym typeface="Arial"/>
            </a:endParaRPr>
          </a:p>
        </p:txBody>
      </p:sp>
      <p:pic>
        <p:nvPicPr>
          <p:cNvPr id="40" name="Picture 14">
            <a:extLst>
              <a:ext uri="{FF2B5EF4-FFF2-40B4-BE49-F238E27FC236}">
                <a16:creationId xmlns:a16="http://schemas.microsoft.com/office/drawing/2014/main" id="{F15BD1FE-BD8C-A30E-A1DA-C16AA8A8660F}"/>
              </a:ext>
            </a:extLst>
          </p:cNvPr>
          <p:cNvPicPr>
            <a:picLocks noChangeAspect="1"/>
          </p:cNvPicPr>
          <p:nvPr/>
        </p:nvPicPr>
        <p:blipFill>
          <a:blip r:embed="rId7"/>
          <a:stretch>
            <a:fillRect/>
          </a:stretch>
        </p:blipFill>
        <p:spPr>
          <a:xfrm>
            <a:off x="3226610" y="3367137"/>
            <a:ext cx="368300" cy="317500"/>
          </a:xfrm>
          <a:prstGeom prst="rect">
            <a:avLst/>
          </a:prstGeom>
        </p:spPr>
      </p:pic>
      <p:cxnSp>
        <p:nvCxnSpPr>
          <p:cNvPr id="41" name="Straight Arrow Connector 11">
            <a:extLst>
              <a:ext uri="{FF2B5EF4-FFF2-40B4-BE49-F238E27FC236}">
                <a16:creationId xmlns:a16="http://schemas.microsoft.com/office/drawing/2014/main" id="{65E21208-F45A-F1F7-E8AD-A0C1906868EC}"/>
              </a:ext>
            </a:extLst>
          </p:cNvPr>
          <p:cNvCxnSpPr>
            <a:cxnSpLocks/>
          </p:cNvCxnSpPr>
          <p:nvPr/>
        </p:nvCxnSpPr>
        <p:spPr>
          <a:xfrm flipV="1">
            <a:off x="2147637" y="2481720"/>
            <a:ext cx="0" cy="18736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31">
            <a:extLst>
              <a:ext uri="{FF2B5EF4-FFF2-40B4-BE49-F238E27FC236}">
                <a16:creationId xmlns:a16="http://schemas.microsoft.com/office/drawing/2014/main" id="{D0F43AC2-F371-EF50-3643-67BCBED955B5}"/>
              </a:ext>
            </a:extLst>
          </p:cNvPr>
          <p:cNvCxnSpPr>
            <a:cxnSpLocks/>
          </p:cNvCxnSpPr>
          <p:nvPr/>
        </p:nvCxnSpPr>
        <p:spPr>
          <a:xfrm>
            <a:off x="2147637" y="4380153"/>
            <a:ext cx="1360149" cy="5167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33">
            <a:extLst>
              <a:ext uri="{FF2B5EF4-FFF2-40B4-BE49-F238E27FC236}">
                <a16:creationId xmlns:a16="http://schemas.microsoft.com/office/drawing/2014/main" id="{D45F3A08-744D-1FC0-8389-5B1523777FD5}"/>
              </a:ext>
            </a:extLst>
          </p:cNvPr>
          <p:cNvCxnSpPr>
            <a:cxnSpLocks/>
          </p:cNvCxnSpPr>
          <p:nvPr/>
        </p:nvCxnSpPr>
        <p:spPr>
          <a:xfrm flipH="1">
            <a:off x="1113502" y="4355337"/>
            <a:ext cx="1064971" cy="9898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4" name="Picture 38">
            <a:extLst>
              <a:ext uri="{FF2B5EF4-FFF2-40B4-BE49-F238E27FC236}">
                <a16:creationId xmlns:a16="http://schemas.microsoft.com/office/drawing/2014/main" id="{362DFED3-DA7A-14A0-97C0-CD9779DB643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799" b="86802" l="903" r="8604"/>
                    </a14:imgEffect>
                  </a14:imgLayer>
                </a14:imgProps>
              </a:ext>
            </a:extLst>
          </a:blip>
          <a:srcRect r="90439" b="11927"/>
          <a:stretch/>
        </p:blipFill>
        <p:spPr>
          <a:xfrm>
            <a:off x="2102750" y="2618085"/>
            <a:ext cx="894469" cy="2930106"/>
          </a:xfrm>
          <a:prstGeom prst="rect">
            <a:avLst/>
          </a:prstGeom>
        </p:spPr>
      </p:pic>
      <p:sp>
        <p:nvSpPr>
          <p:cNvPr id="45" name="Oval 16">
            <a:extLst>
              <a:ext uri="{FF2B5EF4-FFF2-40B4-BE49-F238E27FC236}">
                <a16:creationId xmlns:a16="http://schemas.microsoft.com/office/drawing/2014/main" id="{18D7B1F3-FACC-79CF-97DA-3AD10A67AF60}"/>
              </a:ext>
            </a:extLst>
          </p:cNvPr>
          <p:cNvSpPr/>
          <p:nvPr/>
        </p:nvSpPr>
        <p:spPr>
          <a:xfrm>
            <a:off x="2707291" y="4940861"/>
            <a:ext cx="192505" cy="168750"/>
          </a:xfrm>
          <a:prstGeom prst="ellipse">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34">
            <a:extLst>
              <a:ext uri="{FF2B5EF4-FFF2-40B4-BE49-F238E27FC236}">
                <a16:creationId xmlns:a16="http://schemas.microsoft.com/office/drawing/2014/main" id="{0C1B4DA6-D881-6337-C10B-F28D7F2D222E}"/>
              </a:ext>
            </a:extLst>
          </p:cNvPr>
          <p:cNvPicPr>
            <a:picLocks noChangeAspect="1"/>
          </p:cNvPicPr>
          <p:nvPr/>
        </p:nvPicPr>
        <p:blipFill>
          <a:blip r:embed="rId10"/>
          <a:stretch>
            <a:fillRect/>
          </a:stretch>
        </p:blipFill>
        <p:spPr>
          <a:xfrm>
            <a:off x="1369886" y="2033506"/>
            <a:ext cx="495300" cy="406400"/>
          </a:xfrm>
          <a:prstGeom prst="rect">
            <a:avLst/>
          </a:prstGeom>
        </p:spPr>
      </p:pic>
      <p:cxnSp>
        <p:nvCxnSpPr>
          <p:cNvPr id="47" name="Straight Arrow Connector 41">
            <a:extLst>
              <a:ext uri="{FF2B5EF4-FFF2-40B4-BE49-F238E27FC236}">
                <a16:creationId xmlns:a16="http://schemas.microsoft.com/office/drawing/2014/main" id="{261085B2-4AD0-C7A4-E6F9-2C296EE3AD2F}"/>
              </a:ext>
            </a:extLst>
          </p:cNvPr>
          <p:cNvCxnSpPr/>
          <p:nvPr/>
        </p:nvCxnSpPr>
        <p:spPr>
          <a:xfrm>
            <a:off x="1921389" y="2344038"/>
            <a:ext cx="5158137" cy="0"/>
          </a:xfrm>
          <a:prstGeom prst="straightConnector1">
            <a:avLst/>
          </a:prstGeom>
          <a:ln w="5715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TextBox 42">
            <a:extLst>
              <a:ext uri="{FF2B5EF4-FFF2-40B4-BE49-F238E27FC236}">
                <a16:creationId xmlns:a16="http://schemas.microsoft.com/office/drawing/2014/main" id="{165E3D10-B6DE-7D0B-6DF1-F6327977A65A}"/>
              </a:ext>
            </a:extLst>
          </p:cNvPr>
          <p:cNvSpPr txBox="1"/>
          <p:nvPr/>
        </p:nvSpPr>
        <p:spPr>
          <a:xfrm>
            <a:off x="2986892" y="1906168"/>
            <a:ext cx="2903607" cy="400110"/>
          </a:xfrm>
          <a:prstGeom prst="rect">
            <a:avLst/>
          </a:prstGeom>
          <a:noFill/>
        </p:spPr>
        <p:txBody>
          <a:bodyPr wrap="square" rtlCol="0">
            <a:spAutoFit/>
          </a:bodyPr>
          <a:lstStyle/>
          <a:p>
            <a:r>
              <a:rPr lang="en-US" sz="2000" b="1" dirty="0">
                <a:solidFill>
                  <a:srgbClr val="C00000"/>
                </a:solidFill>
              </a:rPr>
              <a:t>1) Loss of 3D structure</a:t>
            </a:r>
          </a:p>
        </p:txBody>
      </p:sp>
      <p:cxnSp>
        <p:nvCxnSpPr>
          <p:cNvPr id="49" name="Straight Arrow Connector 49">
            <a:extLst>
              <a:ext uri="{FF2B5EF4-FFF2-40B4-BE49-F238E27FC236}">
                <a16:creationId xmlns:a16="http://schemas.microsoft.com/office/drawing/2014/main" id="{AD924C44-1B00-ECF5-BBEE-39A5E6F984F3}"/>
              </a:ext>
            </a:extLst>
          </p:cNvPr>
          <p:cNvCxnSpPr>
            <a:cxnSpLocks/>
          </p:cNvCxnSpPr>
          <p:nvPr/>
        </p:nvCxnSpPr>
        <p:spPr>
          <a:xfrm>
            <a:off x="2899796" y="5025236"/>
            <a:ext cx="2725568" cy="0"/>
          </a:xfrm>
          <a:prstGeom prst="straightConnector1">
            <a:avLst/>
          </a:prstGeom>
          <a:ln w="5715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52">
            <a:extLst>
              <a:ext uri="{FF2B5EF4-FFF2-40B4-BE49-F238E27FC236}">
                <a16:creationId xmlns:a16="http://schemas.microsoft.com/office/drawing/2014/main" id="{C4B7BD23-5D99-7B7B-3F5D-1984F35AA4EE}"/>
              </a:ext>
            </a:extLst>
          </p:cNvPr>
          <p:cNvCxnSpPr>
            <a:cxnSpLocks/>
          </p:cNvCxnSpPr>
          <p:nvPr/>
        </p:nvCxnSpPr>
        <p:spPr>
          <a:xfrm>
            <a:off x="3629371" y="3508094"/>
            <a:ext cx="242633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2" name="Rectangle 2">
            <a:extLst>
              <a:ext uri="{FF2B5EF4-FFF2-40B4-BE49-F238E27FC236}">
                <a16:creationId xmlns:a16="http://schemas.microsoft.com/office/drawing/2014/main" id="{58F55107-B364-9E10-1F42-C0AEF55CC4DA}"/>
              </a:ext>
            </a:extLst>
          </p:cNvPr>
          <p:cNvSpPr/>
          <p:nvPr/>
        </p:nvSpPr>
        <p:spPr>
          <a:xfrm>
            <a:off x="8588216" y="5959841"/>
            <a:ext cx="2518638" cy="480131"/>
          </a:xfrm>
          <a:prstGeom prst="rect">
            <a:avLst/>
          </a:prstGeom>
        </p:spPr>
        <p:txBody>
          <a:bodyPr wrap="none">
            <a:spAutoFit/>
          </a:bodyPr>
          <a:lstStyle/>
          <a:p>
            <a:pPr defTabSz="1218895">
              <a:lnSpc>
                <a:spcPct val="90000"/>
              </a:lnSpc>
              <a:buClr>
                <a:srgbClr val="000000"/>
              </a:buClr>
              <a:defRPr/>
            </a:pPr>
            <a:r>
              <a:rPr lang="da-DK" sz="1400" kern="0" dirty="0">
                <a:ea typeface="Rockwell"/>
                <a:cs typeface="Calibri" panose="020F0502020204030204" pitchFamily="34" charset="0"/>
                <a:sym typeface="Rockwell"/>
              </a:rPr>
              <a:t>[Mescheder et al. CVPR’19</a:t>
            </a:r>
          </a:p>
          <a:p>
            <a:pPr defTabSz="1218895">
              <a:lnSpc>
                <a:spcPct val="90000"/>
              </a:lnSpc>
              <a:buClr>
                <a:srgbClr val="000000"/>
              </a:buClr>
              <a:defRPr/>
            </a:pPr>
            <a:r>
              <a:rPr lang="da-DK" sz="1400" kern="0" dirty="0">
                <a:ea typeface="Rockwell"/>
                <a:cs typeface="Calibri" panose="020F0502020204030204" pitchFamily="34" charset="0"/>
                <a:sym typeface="Rockwell"/>
              </a:rPr>
              <a:t>Chen et al. CVPR’19] </a:t>
            </a:r>
          </a:p>
        </p:txBody>
      </p:sp>
      <p:sp>
        <p:nvSpPr>
          <p:cNvPr id="53" name="TextBox 51">
            <a:extLst>
              <a:ext uri="{FF2B5EF4-FFF2-40B4-BE49-F238E27FC236}">
                <a16:creationId xmlns:a16="http://schemas.microsoft.com/office/drawing/2014/main" id="{2FAC5CE5-21B4-BA86-9B86-22415BFE86F9}"/>
              </a:ext>
            </a:extLst>
          </p:cNvPr>
          <p:cNvSpPr txBox="1"/>
          <p:nvPr/>
        </p:nvSpPr>
        <p:spPr>
          <a:xfrm>
            <a:off x="2660909" y="5622565"/>
            <a:ext cx="4101278" cy="707886"/>
          </a:xfrm>
          <a:prstGeom prst="rect">
            <a:avLst/>
          </a:prstGeom>
          <a:noFill/>
        </p:spPr>
        <p:txBody>
          <a:bodyPr wrap="square" rtlCol="0">
            <a:spAutoFit/>
          </a:bodyPr>
          <a:lstStyle/>
          <a:p>
            <a:r>
              <a:rPr lang="en-US" sz="2000" b="1" dirty="0">
                <a:solidFill>
                  <a:srgbClr val="C00000"/>
                </a:solidFill>
              </a:rPr>
              <a:t>2) Point coordinates carry no information about local shape</a:t>
            </a:r>
          </a:p>
        </p:txBody>
      </p:sp>
      <p:sp>
        <p:nvSpPr>
          <p:cNvPr id="56" name="Foliennummernplatzhalter 2">
            <a:extLst>
              <a:ext uri="{FF2B5EF4-FFF2-40B4-BE49-F238E27FC236}">
                <a16:creationId xmlns:a16="http://schemas.microsoft.com/office/drawing/2014/main" id="{28363719-F682-6F88-7266-C2B4F545D862}"/>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48</a:t>
            </a:fld>
            <a:endParaRPr lang="en-US" dirty="0"/>
          </a:p>
        </p:txBody>
      </p:sp>
    </p:spTree>
    <p:extLst>
      <p:ext uri="{BB962C8B-B14F-4D97-AF65-F5344CB8AC3E}">
        <p14:creationId xmlns:p14="http://schemas.microsoft.com/office/powerpoint/2010/main" val="2512675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P spid="48" grpId="0"/>
      <p:bldP spid="5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0973C-90A5-8B44-8E60-817C4E344D3A}"/>
              </a:ext>
            </a:extLst>
          </p:cNvPr>
          <p:cNvPicPr>
            <a:picLocks noChangeAspect="1"/>
          </p:cNvPicPr>
          <p:nvPr/>
        </p:nvPicPr>
        <p:blipFill>
          <a:blip r:embed="rId2"/>
          <a:stretch>
            <a:fillRect/>
          </a:stretch>
        </p:blipFill>
        <p:spPr>
          <a:xfrm>
            <a:off x="449178" y="1486442"/>
            <a:ext cx="11158385" cy="3967873"/>
          </a:xfrm>
          <a:prstGeom prst="rect">
            <a:avLst/>
          </a:prstGeom>
        </p:spPr>
      </p:pic>
      <p:sp>
        <p:nvSpPr>
          <p:cNvPr id="6" name="Google Shape;183;p22">
            <a:extLst>
              <a:ext uri="{FF2B5EF4-FFF2-40B4-BE49-F238E27FC236}">
                <a16:creationId xmlns:a16="http://schemas.microsoft.com/office/drawing/2014/main" id="{29769E37-266F-D147-9214-3D626F916C74}"/>
              </a:ext>
            </a:extLst>
          </p:cNvPr>
          <p:cNvSpPr txBox="1">
            <a:spLocks noGrp="1"/>
          </p:cNvSpPr>
          <p:nvPr>
            <p:ph type="title"/>
          </p:nvPr>
        </p:nvSpPr>
        <p:spPr>
          <a:xfrm>
            <a:off x="415492" y="594105"/>
            <a:ext cx="11357841" cy="763401"/>
          </a:xfrm>
          <a:prstGeom prst="rect">
            <a:avLst/>
          </a:prstGeom>
        </p:spPr>
        <p:txBody>
          <a:bodyPr spcFirstLastPara="1" vert="horz" wrap="square" lIns="121868" tIns="121868" rIns="121868" bIns="121868" rtlCol="0" anchor="t" anchorCtr="0">
            <a:noAutofit/>
          </a:bodyPr>
          <a:lstStyle/>
          <a:p>
            <a:pPr>
              <a:spcBef>
                <a:spcPts val="0"/>
              </a:spcBef>
            </a:pPr>
            <a:r>
              <a:rPr lang="de-DE" sz="4600" err="1">
                <a:latin typeface="Century Gothic"/>
                <a:ea typeface="Merriweather"/>
                <a:cs typeface="Calibri"/>
                <a:sym typeface="Merriweather"/>
              </a:rPr>
              <a:t>Implicit</a:t>
            </a:r>
            <a:r>
              <a:rPr lang="de-DE" sz="4600">
                <a:latin typeface="Century Gothic"/>
                <a:ea typeface="Merriweather"/>
                <a:cs typeface="Calibri"/>
                <a:sym typeface="Merriweather"/>
              </a:rPr>
              <a:t> Feature Networks (IF-Nets)</a:t>
            </a:r>
            <a:endParaRPr lang="en-US" sz="4600">
              <a:latin typeface="Century Gothic"/>
              <a:ea typeface="Merriweather"/>
              <a:cs typeface="Calibri"/>
            </a:endParaRPr>
          </a:p>
        </p:txBody>
      </p:sp>
      <p:sp>
        <p:nvSpPr>
          <p:cNvPr id="7" name="Rectangle 6">
            <a:extLst>
              <a:ext uri="{FF2B5EF4-FFF2-40B4-BE49-F238E27FC236}">
                <a16:creationId xmlns:a16="http://schemas.microsoft.com/office/drawing/2014/main" id="{20994DCF-7C7D-0C4D-B85E-A6CB0B2C370D}"/>
              </a:ext>
            </a:extLst>
          </p:cNvPr>
          <p:cNvSpPr/>
          <p:nvPr/>
        </p:nvSpPr>
        <p:spPr>
          <a:xfrm>
            <a:off x="561474" y="1892968"/>
            <a:ext cx="208547" cy="208547"/>
          </a:xfrm>
          <a:prstGeom prst="rect">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1F5F19-8145-284E-BB1C-062C3FFF9758}"/>
              </a:ext>
            </a:extLst>
          </p:cNvPr>
          <p:cNvSpPr/>
          <p:nvPr/>
        </p:nvSpPr>
        <p:spPr>
          <a:xfrm>
            <a:off x="4980413" y="1636893"/>
            <a:ext cx="6917781" cy="394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ACA41-54EF-7D41-B154-275D490F5545}"/>
              </a:ext>
            </a:extLst>
          </p:cNvPr>
          <p:cNvSpPr/>
          <p:nvPr/>
        </p:nvSpPr>
        <p:spPr>
          <a:xfrm>
            <a:off x="7193312" y="1486442"/>
            <a:ext cx="4995513" cy="394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5B3E19B-D06A-E84F-B8F4-AE66CC4D9D5D}"/>
              </a:ext>
            </a:extLst>
          </p:cNvPr>
          <p:cNvSpPr/>
          <p:nvPr/>
        </p:nvSpPr>
        <p:spPr>
          <a:xfrm>
            <a:off x="577516" y="2508041"/>
            <a:ext cx="192505" cy="168750"/>
          </a:xfrm>
          <a:prstGeom prst="ellipse">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9C262A0-FA91-B54D-AB51-7109D537A68C}"/>
              </a:ext>
            </a:extLst>
          </p:cNvPr>
          <p:cNvCxnSpPr>
            <a:cxnSpLocks/>
          </p:cNvCxnSpPr>
          <p:nvPr/>
        </p:nvCxnSpPr>
        <p:spPr>
          <a:xfrm flipV="1">
            <a:off x="770021" y="2200824"/>
            <a:ext cx="2161139" cy="3759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71FC94E-10E7-7A40-8E71-1DFBBB7FEB66}"/>
              </a:ext>
            </a:extLst>
          </p:cNvPr>
          <p:cNvCxnSpPr>
            <a:cxnSpLocks/>
          </p:cNvCxnSpPr>
          <p:nvPr/>
        </p:nvCxnSpPr>
        <p:spPr>
          <a:xfrm>
            <a:off x="770021" y="2630910"/>
            <a:ext cx="2161139" cy="8394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9455DDD-4D3D-7D4C-B47E-92170D6AC336}"/>
              </a:ext>
            </a:extLst>
          </p:cNvPr>
          <p:cNvCxnSpPr>
            <a:cxnSpLocks/>
            <a:stCxn id="10" idx="5"/>
          </p:cNvCxnSpPr>
          <p:nvPr/>
        </p:nvCxnSpPr>
        <p:spPr>
          <a:xfrm>
            <a:off x="741829" y="2652078"/>
            <a:ext cx="2241091" cy="19895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0684C26-8D4A-B742-A040-4ED4523782B3}"/>
              </a:ext>
            </a:extLst>
          </p:cNvPr>
          <p:cNvSpPr txBox="1"/>
          <p:nvPr/>
        </p:nvSpPr>
        <p:spPr>
          <a:xfrm>
            <a:off x="7896043" y="6140824"/>
            <a:ext cx="4207905" cy="307777"/>
          </a:xfrm>
          <a:prstGeom prst="rect">
            <a:avLst/>
          </a:prstGeom>
          <a:noFill/>
        </p:spPr>
        <p:txBody>
          <a:bodyPr wrap="square" rtlCol="0">
            <a:spAutoFit/>
          </a:bodyPr>
          <a:lstStyle/>
          <a:p>
            <a:r>
              <a:rPr lang="en-US" sz="1400" dirty="0" err="1"/>
              <a:t>Chibane</a:t>
            </a:r>
            <a:r>
              <a:rPr lang="en-US" sz="1400" dirty="0"/>
              <a:t> et al. IF-Nets CVPR’20</a:t>
            </a:r>
          </a:p>
        </p:txBody>
      </p:sp>
      <p:pic>
        <p:nvPicPr>
          <p:cNvPr id="3" name="Picture 1">
            <a:extLst>
              <a:ext uri="{FF2B5EF4-FFF2-40B4-BE49-F238E27FC236}">
                <a16:creationId xmlns:a16="http://schemas.microsoft.com/office/drawing/2014/main" id="{4B238D93-264F-3089-C740-9DFAA4433FB5}"/>
              </a:ext>
            </a:extLst>
          </p:cNvPr>
          <p:cNvPicPr>
            <a:picLocks noChangeAspect="1"/>
          </p:cNvPicPr>
          <p:nvPr/>
        </p:nvPicPr>
        <p:blipFill rotWithShape="1">
          <a:blip r:embed="rId3"/>
          <a:srcRect l="73107" t="-3050" r="-161" b="50000"/>
          <a:stretch/>
        </p:blipFill>
        <p:spPr>
          <a:xfrm>
            <a:off x="449178" y="5919209"/>
            <a:ext cx="1504950" cy="269494"/>
          </a:xfrm>
          <a:prstGeom prst="rect">
            <a:avLst/>
          </a:prstGeom>
        </p:spPr>
      </p:pic>
      <p:sp>
        <p:nvSpPr>
          <p:cNvPr id="5" name="TextBox 42">
            <a:extLst>
              <a:ext uri="{FF2B5EF4-FFF2-40B4-BE49-F238E27FC236}">
                <a16:creationId xmlns:a16="http://schemas.microsoft.com/office/drawing/2014/main" id="{59DDD07D-4559-0E77-B803-6874BC9C1058}"/>
              </a:ext>
            </a:extLst>
          </p:cNvPr>
          <p:cNvSpPr txBox="1"/>
          <p:nvPr/>
        </p:nvSpPr>
        <p:spPr>
          <a:xfrm>
            <a:off x="627049" y="5549877"/>
            <a:ext cx="1636649" cy="400110"/>
          </a:xfrm>
          <a:prstGeom prst="rect">
            <a:avLst/>
          </a:prstGeom>
          <a:noFill/>
        </p:spPr>
        <p:txBody>
          <a:bodyPr wrap="square" rtlCol="0">
            <a:spAutoFit/>
          </a:bodyPr>
          <a:lstStyle/>
          <a:p>
            <a:r>
              <a:rPr lang="en-US" sz="2000" dirty="0"/>
              <a:t>3D Grid</a:t>
            </a:r>
          </a:p>
        </p:txBody>
      </p:sp>
      <p:sp>
        <p:nvSpPr>
          <p:cNvPr id="15" name="Foliennummernplatzhalter 2">
            <a:extLst>
              <a:ext uri="{FF2B5EF4-FFF2-40B4-BE49-F238E27FC236}">
                <a16:creationId xmlns:a16="http://schemas.microsoft.com/office/drawing/2014/main" id="{81E176E5-A445-AB5A-835F-F7C997107C22}"/>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49</a:t>
            </a:fld>
            <a:endParaRPr lang="en-US" dirty="0"/>
          </a:p>
        </p:txBody>
      </p:sp>
    </p:spTree>
    <p:extLst>
      <p:ext uri="{BB962C8B-B14F-4D97-AF65-F5344CB8AC3E}">
        <p14:creationId xmlns:p14="http://schemas.microsoft.com/office/powerpoint/2010/main" val="36941109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95 0.00579 C 0.01954 0.00301 0.04103 0.00047 0.04806 0.00579 C 0.05509 0.01135 0.04975 0.03241 0.04012 0.03866 C 0.03048 0.04491 -0.00273 0.03496 -0.0099 0.04329 C -0.01719 0.05139 -0.01367 0.08033 -0.00338 0.08774 C 0.00703 0.09514 0.0452 0.08102 0.05197 0.08774 C 0.05874 0.09422 0.04676 0.12037 0.03751 0.12755 C 0.02826 0.13449 0.0013 0.12014 -0.00338 0.12986 C -0.00794 0.13959 -0.00026 0.17732 0.0099 0.18588 C 0.01993 0.19445 0.05379 0.175 0.05731 0.18125 C 0.06082 0.1875 0.04012 0.21505 0.03087 0.22338 C 0.02175 0.23149 0.00078 0.22408 0.00196 0.23033 C 0.003 0.23658 0.02852 0.25209 0.03751 0.26065 C 0.0465 0.26922 0.05926 0.27524 0.05588 0.28172 C 0.05262 0.28843 0.01954 0.29283 0.01771 0.30047 C 0.01602 0.30834 0.04012 0.31922 0.04546 0.32848 C 0.05067 0.33797 0.05483 0.34954 0.04936 0.35672 C 0.04389 0.36366 0.0142 0.3632 0.0125 0.37061 C 0.01068 0.37801 0.03087 0.39514 0.03881 0.40116 C 0.04676 0.40695 0.06343 0.40255 0.05991 0.40579 C 0.0564 0.4088 0.03712 0.41436 0.01771 0.41991 " pathEditMode="relative" rAng="0" ptsTypes="AAAAAAAAAAAAAAAAAAAAA">
                                      <p:cBhvr>
                                        <p:cTn id="6" dur="2000" fill="hold"/>
                                        <p:tgtEl>
                                          <p:spTgt spid="7"/>
                                        </p:tgtEl>
                                        <p:attrNameLst>
                                          <p:attrName>ppt_x</p:attrName>
                                          <p:attrName>ppt_y</p:attrName>
                                        </p:attrNameLst>
                                      </p:cBhvr>
                                      <p:rCtr x="2514" y="2053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C4A5-37B2-DEA2-8514-4A3441A37D31}"/>
              </a:ext>
            </a:extLst>
          </p:cNvPr>
          <p:cNvSpPr>
            <a:spLocks noGrp="1"/>
          </p:cNvSpPr>
          <p:nvPr>
            <p:ph type="title"/>
          </p:nvPr>
        </p:nvSpPr>
        <p:spPr>
          <a:xfrm>
            <a:off x="1136737" y="609597"/>
            <a:ext cx="9389975" cy="1330841"/>
          </a:xfrm>
        </p:spPr>
        <p:txBody>
          <a:bodyPr>
            <a:normAutofit/>
          </a:bodyPr>
          <a:lstStyle/>
          <a:p>
            <a:r>
              <a:rPr lang="de-DE" sz="4600" err="1">
                <a:latin typeface="Century Gothic"/>
              </a:rPr>
              <a:t>Pointclouds</a:t>
            </a:r>
            <a:endParaRPr lang="en-US" sz="4600">
              <a:latin typeface="Century Gothic"/>
            </a:endParaRPr>
          </a:p>
        </p:txBody>
      </p:sp>
      <p:sp>
        <p:nvSpPr>
          <p:cNvPr id="3" name="Content Placeholder 2">
            <a:extLst>
              <a:ext uri="{FF2B5EF4-FFF2-40B4-BE49-F238E27FC236}">
                <a16:creationId xmlns:a16="http://schemas.microsoft.com/office/drawing/2014/main" id="{F4BB6B1C-D705-6C33-1550-97EAF2083C80}"/>
              </a:ext>
            </a:extLst>
          </p:cNvPr>
          <p:cNvSpPr>
            <a:spLocks noGrp="1"/>
          </p:cNvSpPr>
          <p:nvPr>
            <p:ph idx="1"/>
          </p:nvPr>
        </p:nvSpPr>
        <p:spPr>
          <a:xfrm>
            <a:off x="1136737" y="2185349"/>
            <a:ext cx="7033457" cy="3930786"/>
          </a:xfrm>
        </p:spPr>
        <p:txBody>
          <a:bodyPr vert="horz" lIns="91440" tIns="45720" rIns="91440" bIns="45720" rtlCol="0" anchor="t">
            <a:normAutofit/>
          </a:bodyPr>
          <a:lstStyle/>
          <a:p>
            <a:r>
              <a:rPr lang="en-US" sz="2000">
                <a:latin typeface="Century Gothic"/>
              </a:rPr>
              <a:t>Discretization of 3D space into 3D points.</a:t>
            </a:r>
          </a:p>
          <a:p>
            <a:r>
              <a:rPr lang="en-US" sz="2000">
                <a:latin typeface="Century Gothic"/>
              </a:rPr>
              <a:t>Does not model connectivity/topology.</a:t>
            </a:r>
          </a:p>
          <a:p>
            <a:r>
              <a:rPr lang="en-US" sz="2000">
                <a:latin typeface="Century Gothic"/>
              </a:rPr>
              <a:t>Limited number of points.</a:t>
            </a:r>
          </a:p>
          <a:p>
            <a:pPr marL="0" indent="0">
              <a:buNone/>
            </a:pPr>
            <a:endParaRPr lang="en-US" sz="2000">
              <a:latin typeface="Century Gothic"/>
            </a:endParaRPr>
          </a:p>
        </p:txBody>
      </p:sp>
      <p:pic>
        <p:nvPicPr>
          <p:cNvPr id="6" name="Picture 5" descr="Chart&#10;&#10;Description automatically generated">
            <a:extLst>
              <a:ext uri="{FF2B5EF4-FFF2-40B4-BE49-F238E27FC236}">
                <a16:creationId xmlns:a16="http://schemas.microsoft.com/office/drawing/2014/main" id="{570AB538-1613-CC05-8AF2-DD714488FF57}"/>
              </a:ext>
            </a:extLst>
          </p:cNvPr>
          <p:cNvPicPr>
            <a:picLocks noChangeAspect="1"/>
          </p:cNvPicPr>
          <p:nvPr/>
        </p:nvPicPr>
        <p:blipFill rotWithShape="1">
          <a:blip r:embed="rId3"/>
          <a:srcRect l="24570" r="50072"/>
          <a:stretch/>
        </p:blipFill>
        <p:spPr>
          <a:xfrm>
            <a:off x="8055838" y="1706697"/>
            <a:ext cx="2470874" cy="4262986"/>
          </a:xfrm>
          <a:prstGeom prst="rect">
            <a:avLst/>
          </a:prstGeom>
        </p:spPr>
      </p:pic>
      <p:sp>
        <p:nvSpPr>
          <p:cNvPr id="20" name="TextBox 19">
            <a:extLst>
              <a:ext uri="{FF2B5EF4-FFF2-40B4-BE49-F238E27FC236}">
                <a16:creationId xmlns:a16="http://schemas.microsoft.com/office/drawing/2014/main" id="{8340AD0F-E2FA-327E-E72D-A16A64DEA745}"/>
              </a:ext>
            </a:extLst>
          </p:cNvPr>
          <p:cNvSpPr txBox="1"/>
          <p:nvPr/>
        </p:nvSpPr>
        <p:spPr>
          <a:xfrm>
            <a:off x="35188" y="6572270"/>
            <a:ext cx="5501437" cy="276999"/>
          </a:xfrm>
          <a:prstGeom prst="rect">
            <a:avLst/>
          </a:prstGeom>
          <a:noFill/>
        </p:spPr>
        <p:txBody>
          <a:bodyPr wrap="square" lIns="91440" tIns="45720" rIns="91440" bIns="45720" rtlCol="0" anchor="t">
            <a:spAutoFit/>
          </a:bodyPr>
          <a:lstStyle/>
          <a:p>
            <a:r>
              <a:rPr lang="de-DE" sz="1200"/>
              <a:t>Image </a:t>
            </a:r>
            <a:r>
              <a:rPr lang="de-DE" sz="1200" err="1"/>
              <a:t>credit</a:t>
            </a:r>
            <a:r>
              <a:rPr lang="de-DE" sz="1200"/>
              <a:t>: Mescheder et al. CVPR‘19</a:t>
            </a:r>
          </a:p>
        </p:txBody>
      </p:sp>
      <p:sp>
        <p:nvSpPr>
          <p:cNvPr id="5" name="TextBox 6">
            <a:extLst>
              <a:ext uri="{FF2B5EF4-FFF2-40B4-BE49-F238E27FC236}">
                <a16:creationId xmlns:a16="http://schemas.microsoft.com/office/drawing/2014/main" id="{32758B69-7325-B7EE-D631-757EE29A01BD}"/>
              </a:ext>
            </a:extLst>
          </p:cNvPr>
          <p:cNvSpPr txBox="1"/>
          <p:nvPr/>
        </p:nvSpPr>
        <p:spPr>
          <a:xfrm>
            <a:off x="8608357" y="6092138"/>
            <a:ext cx="2092239" cy="480131"/>
          </a:xfrm>
          <a:prstGeom prst="rect">
            <a:avLst/>
          </a:prstGeom>
          <a:noFill/>
        </p:spPr>
        <p:txBody>
          <a:bodyPr wrap="none" rtlCol="0">
            <a:spAutoFit/>
          </a:bodyPr>
          <a:lstStyle/>
          <a:p>
            <a:pPr lvl="0" defTabSz="914400">
              <a:lnSpc>
                <a:spcPct val="90000"/>
              </a:lnSpc>
              <a:buClr>
                <a:srgbClr val="000000"/>
              </a:buClr>
              <a:defRPr/>
            </a:pPr>
            <a:r>
              <a:rPr lang="en-US" sz="1400" kern="0" dirty="0">
                <a:ea typeface="Rockwell"/>
                <a:cs typeface="Calibri" panose="020F0502020204030204" pitchFamily="34" charset="0"/>
                <a:sym typeface="Rockwell"/>
              </a:rPr>
              <a:t>[Liao et al. CVPR’18]</a:t>
            </a:r>
          </a:p>
          <a:p>
            <a:pPr lvl="0" defTabSz="914400">
              <a:lnSpc>
                <a:spcPct val="90000"/>
              </a:lnSpc>
              <a:buClr>
                <a:srgbClr val="000000"/>
              </a:buClr>
              <a:defRPr/>
            </a:pPr>
            <a:r>
              <a:rPr lang="en-US" sz="1400" kern="0" dirty="0">
                <a:ea typeface="Rockwell"/>
                <a:cs typeface="Calibri" panose="020F0502020204030204" pitchFamily="34" charset="0"/>
                <a:sym typeface="Rockwell"/>
              </a:rPr>
              <a:t>[</a:t>
            </a:r>
            <a:r>
              <a:rPr lang="en-US" sz="1400" kern="0" dirty="0" err="1">
                <a:ea typeface="Rockwell"/>
                <a:cs typeface="Calibri" panose="020F0502020204030204" pitchFamily="34" charset="0"/>
                <a:sym typeface="Rockwell"/>
              </a:rPr>
              <a:t>Chov</a:t>
            </a:r>
            <a:r>
              <a:rPr lang="en-US" sz="1400" kern="0" dirty="0">
                <a:ea typeface="Rockwell"/>
                <a:cs typeface="Calibri" panose="020F0502020204030204" pitchFamily="34" charset="0"/>
                <a:sym typeface="Rockwell"/>
              </a:rPr>
              <a:t> et al. ECCV’16]</a:t>
            </a:r>
          </a:p>
        </p:txBody>
      </p:sp>
      <p:sp>
        <p:nvSpPr>
          <p:cNvPr id="10" name="Foliennummernplatzhalter 2">
            <a:extLst>
              <a:ext uri="{FF2B5EF4-FFF2-40B4-BE49-F238E27FC236}">
                <a16:creationId xmlns:a16="http://schemas.microsoft.com/office/drawing/2014/main" id="{6DAAAAEE-3050-FD34-3D99-334E363154B9}"/>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a:t>
            </a:fld>
            <a:endParaRPr lang="en-US" dirty="0"/>
          </a:p>
        </p:txBody>
      </p:sp>
    </p:spTree>
    <p:extLst>
      <p:ext uri="{BB962C8B-B14F-4D97-AF65-F5344CB8AC3E}">
        <p14:creationId xmlns:p14="http://schemas.microsoft.com/office/powerpoint/2010/main" val="309946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0973C-90A5-8B44-8E60-817C4E344D3A}"/>
              </a:ext>
            </a:extLst>
          </p:cNvPr>
          <p:cNvPicPr>
            <a:picLocks noChangeAspect="1"/>
          </p:cNvPicPr>
          <p:nvPr/>
        </p:nvPicPr>
        <p:blipFill>
          <a:blip r:embed="rId3"/>
          <a:stretch>
            <a:fillRect/>
          </a:stretch>
        </p:blipFill>
        <p:spPr>
          <a:xfrm>
            <a:off x="449178" y="1486442"/>
            <a:ext cx="11158385" cy="3967873"/>
          </a:xfrm>
          <a:prstGeom prst="rect">
            <a:avLst/>
          </a:prstGeom>
        </p:spPr>
      </p:pic>
      <p:sp>
        <p:nvSpPr>
          <p:cNvPr id="6" name="Google Shape;183;p22">
            <a:extLst>
              <a:ext uri="{FF2B5EF4-FFF2-40B4-BE49-F238E27FC236}">
                <a16:creationId xmlns:a16="http://schemas.microsoft.com/office/drawing/2014/main" id="{29769E37-266F-D147-9214-3D626F916C74}"/>
              </a:ext>
            </a:extLst>
          </p:cNvPr>
          <p:cNvSpPr txBox="1">
            <a:spLocks noGrp="1"/>
          </p:cNvSpPr>
          <p:nvPr>
            <p:ph type="title"/>
          </p:nvPr>
        </p:nvSpPr>
        <p:spPr>
          <a:xfrm>
            <a:off x="415492" y="594105"/>
            <a:ext cx="11357841" cy="763401"/>
          </a:xfrm>
          <a:prstGeom prst="rect">
            <a:avLst/>
          </a:prstGeom>
        </p:spPr>
        <p:txBody>
          <a:bodyPr spcFirstLastPara="1" vert="horz" wrap="square" lIns="121868" tIns="121868" rIns="121868" bIns="121868" rtlCol="0" anchor="t" anchorCtr="0">
            <a:noAutofit/>
          </a:bodyPr>
          <a:lstStyle/>
          <a:p>
            <a:pPr>
              <a:spcBef>
                <a:spcPts val="0"/>
              </a:spcBef>
            </a:pPr>
            <a:r>
              <a:rPr lang="de-DE" sz="4600" err="1">
                <a:latin typeface="Century Gothic"/>
                <a:ea typeface="Merriweather"/>
                <a:cs typeface="Calibri"/>
                <a:sym typeface="Merriweather"/>
              </a:rPr>
              <a:t>Implicit</a:t>
            </a:r>
            <a:r>
              <a:rPr lang="de-DE" sz="4600">
                <a:latin typeface="Century Gothic"/>
                <a:ea typeface="Merriweather"/>
                <a:cs typeface="Calibri"/>
                <a:sym typeface="Merriweather"/>
              </a:rPr>
              <a:t> Feature Networks (IF-Nets)</a:t>
            </a:r>
            <a:endParaRPr lang="en-US" sz="4600">
              <a:latin typeface="Century Gothic"/>
              <a:ea typeface="Merriweather"/>
              <a:cs typeface="Calibri"/>
            </a:endParaRPr>
          </a:p>
        </p:txBody>
      </p:sp>
      <p:sp>
        <p:nvSpPr>
          <p:cNvPr id="7" name="Rectangle 6">
            <a:extLst>
              <a:ext uri="{FF2B5EF4-FFF2-40B4-BE49-F238E27FC236}">
                <a16:creationId xmlns:a16="http://schemas.microsoft.com/office/drawing/2014/main" id="{20994DCF-7C7D-0C4D-B85E-A6CB0B2C370D}"/>
              </a:ext>
            </a:extLst>
          </p:cNvPr>
          <p:cNvSpPr/>
          <p:nvPr/>
        </p:nvSpPr>
        <p:spPr>
          <a:xfrm>
            <a:off x="561474" y="1892968"/>
            <a:ext cx="208547" cy="208547"/>
          </a:xfrm>
          <a:prstGeom prst="rect">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ACA41-54EF-7D41-B154-275D490F5545}"/>
              </a:ext>
            </a:extLst>
          </p:cNvPr>
          <p:cNvSpPr/>
          <p:nvPr/>
        </p:nvSpPr>
        <p:spPr>
          <a:xfrm>
            <a:off x="7193312" y="1486442"/>
            <a:ext cx="4995513" cy="394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5B3E19B-D06A-E84F-B8F4-AE66CC4D9D5D}"/>
              </a:ext>
            </a:extLst>
          </p:cNvPr>
          <p:cNvSpPr/>
          <p:nvPr/>
        </p:nvSpPr>
        <p:spPr>
          <a:xfrm>
            <a:off x="577516" y="2508041"/>
            <a:ext cx="192505" cy="168750"/>
          </a:xfrm>
          <a:prstGeom prst="ellipse">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9C262A0-FA91-B54D-AB51-7109D537A68C}"/>
              </a:ext>
            </a:extLst>
          </p:cNvPr>
          <p:cNvCxnSpPr>
            <a:cxnSpLocks/>
          </p:cNvCxnSpPr>
          <p:nvPr/>
        </p:nvCxnSpPr>
        <p:spPr>
          <a:xfrm flipV="1">
            <a:off x="770021" y="2200824"/>
            <a:ext cx="2161139" cy="3759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71FC94E-10E7-7A40-8E71-1DFBBB7FEB66}"/>
              </a:ext>
            </a:extLst>
          </p:cNvPr>
          <p:cNvCxnSpPr>
            <a:cxnSpLocks/>
          </p:cNvCxnSpPr>
          <p:nvPr/>
        </p:nvCxnSpPr>
        <p:spPr>
          <a:xfrm>
            <a:off x="770021" y="2630910"/>
            <a:ext cx="2161139" cy="8394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9455DDD-4D3D-7D4C-B47E-92170D6AC336}"/>
              </a:ext>
            </a:extLst>
          </p:cNvPr>
          <p:cNvCxnSpPr>
            <a:cxnSpLocks/>
            <a:stCxn id="10" idx="5"/>
          </p:cNvCxnSpPr>
          <p:nvPr/>
        </p:nvCxnSpPr>
        <p:spPr>
          <a:xfrm>
            <a:off x="741829" y="2652078"/>
            <a:ext cx="2241091" cy="19895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0684C26-8D4A-B742-A040-4ED4523782B3}"/>
              </a:ext>
            </a:extLst>
          </p:cNvPr>
          <p:cNvSpPr txBox="1"/>
          <p:nvPr/>
        </p:nvSpPr>
        <p:spPr>
          <a:xfrm>
            <a:off x="7896043" y="6140824"/>
            <a:ext cx="4207905" cy="307777"/>
          </a:xfrm>
          <a:prstGeom prst="rect">
            <a:avLst/>
          </a:prstGeom>
          <a:noFill/>
        </p:spPr>
        <p:txBody>
          <a:bodyPr wrap="square" rtlCol="0">
            <a:spAutoFit/>
          </a:bodyPr>
          <a:lstStyle/>
          <a:p>
            <a:r>
              <a:rPr lang="en-US" sz="1400" dirty="0" err="1"/>
              <a:t>Chibane</a:t>
            </a:r>
            <a:r>
              <a:rPr lang="en-US" sz="1400" dirty="0"/>
              <a:t> et al. IF-Nets CVPR’20</a:t>
            </a:r>
          </a:p>
        </p:txBody>
      </p:sp>
      <p:sp>
        <p:nvSpPr>
          <p:cNvPr id="2" name="Rectangle 8">
            <a:extLst>
              <a:ext uri="{FF2B5EF4-FFF2-40B4-BE49-F238E27FC236}">
                <a16:creationId xmlns:a16="http://schemas.microsoft.com/office/drawing/2014/main" id="{38E1CE6E-A65C-06D4-DB73-FD0C699C9937}"/>
              </a:ext>
            </a:extLst>
          </p:cNvPr>
          <p:cNvSpPr/>
          <p:nvPr/>
        </p:nvSpPr>
        <p:spPr>
          <a:xfrm>
            <a:off x="6789850" y="4884821"/>
            <a:ext cx="1283993" cy="486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
            <a:extLst>
              <a:ext uri="{FF2B5EF4-FFF2-40B4-BE49-F238E27FC236}">
                <a16:creationId xmlns:a16="http://schemas.microsoft.com/office/drawing/2014/main" id="{4AE305FE-0242-0FB5-D66C-50F8D099FC3E}"/>
              </a:ext>
            </a:extLst>
          </p:cNvPr>
          <p:cNvPicPr>
            <a:picLocks noChangeAspect="1"/>
          </p:cNvPicPr>
          <p:nvPr/>
        </p:nvPicPr>
        <p:blipFill rotWithShape="1">
          <a:blip r:embed="rId4"/>
          <a:srcRect l="73107" t="-3050" r="-161" b="50000"/>
          <a:stretch/>
        </p:blipFill>
        <p:spPr>
          <a:xfrm>
            <a:off x="449178" y="5919209"/>
            <a:ext cx="1504950" cy="269494"/>
          </a:xfrm>
          <a:prstGeom prst="rect">
            <a:avLst/>
          </a:prstGeom>
        </p:spPr>
      </p:pic>
      <p:sp>
        <p:nvSpPr>
          <p:cNvPr id="15" name="TextBox 42">
            <a:extLst>
              <a:ext uri="{FF2B5EF4-FFF2-40B4-BE49-F238E27FC236}">
                <a16:creationId xmlns:a16="http://schemas.microsoft.com/office/drawing/2014/main" id="{FB17B0C5-037A-443E-D324-ED94B981D7F3}"/>
              </a:ext>
            </a:extLst>
          </p:cNvPr>
          <p:cNvSpPr txBox="1"/>
          <p:nvPr/>
        </p:nvSpPr>
        <p:spPr>
          <a:xfrm>
            <a:off x="627049" y="5549877"/>
            <a:ext cx="1049315" cy="369332"/>
          </a:xfrm>
          <a:prstGeom prst="rect">
            <a:avLst/>
          </a:prstGeom>
          <a:noFill/>
        </p:spPr>
        <p:txBody>
          <a:bodyPr wrap="square" rtlCol="0">
            <a:spAutoFit/>
          </a:bodyPr>
          <a:lstStyle/>
          <a:p>
            <a:r>
              <a:rPr lang="en-US" dirty="0"/>
              <a:t>3D Grid</a:t>
            </a:r>
          </a:p>
        </p:txBody>
      </p:sp>
      <p:sp>
        <p:nvSpPr>
          <p:cNvPr id="18" name="Foliennummernplatzhalter 2">
            <a:extLst>
              <a:ext uri="{FF2B5EF4-FFF2-40B4-BE49-F238E27FC236}">
                <a16:creationId xmlns:a16="http://schemas.microsoft.com/office/drawing/2014/main" id="{0C2FDC37-C04F-E9A4-EE02-E5991E71A25A}"/>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50</a:t>
            </a:fld>
            <a:endParaRPr lang="en-US" dirty="0"/>
          </a:p>
        </p:txBody>
      </p:sp>
    </p:spTree>
    <p:extLst>
      <p:ext uri="{BB962C8B-B14F-4D97-AF65-F5344CB8AC3E}">
        <p14:creationId xmlns:p14="http://schemas.microsoft.com/office/powerpoint/2010/main" val="2582544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95 0.00579 C 0.01954 0.00301 0.04103 0.00047 0.04806 0.00579 C 0.05509 0.01135 0.04975 0.03241 0.04012 0.03866 C 0.03048 0.04491 -0.00273 0.03496 -0.0099 0.04329 C -0.01719 0.05139 -0.01367 0.08033 -0.00338 0.08774 C 0.00703 0.09514 0.0452 0.08102 0.05197 0.08774 C 0.05874 0.09422 0.04676 0.12037 0.03751 0.12755 C 0.02826 0.13449 0.0013 0.12014 -0.00338 0.12986 C -0.00794 0.13959 -0.00026 0.17732 0.0099 0.18588 C 0.01993 0.19445 0.05379 0.175 0.05731 0.18125 C 0.06082 0.1875 0.04012 0.21505 0.03087 0.22338 C 0.02175 0.23149 0.00078 0.22408 0.00196 0.23033 C 0.003 0.23658 0.02852 0.25209 0.03751 0.26065 C 0.0465 0.26922 0.05926 0.27524 0.05588 0.28172 C 0.05262 0.28843 0.01954 0.29283 0.01771 0.30047 C 0.01602 0.30834 0.04012 0.31922 0.04546 0.32848 C 0.05067 0.33797 0.05483 0.34954 0.04936 0.35672 C 0.04389 0.36366 0.0142 0.3632 0.0125 0.37061 C 0.01068 0.37801 0.03087 0.39514 0.03881 0.40116 C 0.04676 0.40695 0.06343 0.40255 0.05991 0.40579 C 0.0564 0.4088 0.03712 0.41436 0.01771 0.41991 " pathEditMode="relative" rAng="0" ptsTypes="AAAAAAAAAAAAAAAAAAAAA">
                                      <p:cBhvr>
                                        <p:cTn id="6" dur="2000" fill="hold"/>
                                        <p:tgtEl>
                                          <p:spTgt spid="7"/>
                                        </p:tgtEl>
                                        <p:attrNameLst>
                                          <p:attrName>ppt_x</p:attrName>
                                          <p:attrName>ppt_y</p:attrName>
                                        </p:attrNameLst>
                                      </p:cBhvr>
                                      <p:rCtr x="2514" y="2053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F5B32B7-CA93-5E43-BA62-B212233FE23E}"/>
              </a:ext>
            </a:extLst>
          </p:cNvPr>
          <p:cNvPicPr>
            <a:picLocks noChangeAspect="1"/>
          </p:cNvPicPr>
          <p:nvPr/>
        </p:nvPicPr>
        <p:blipFill>
          <a:blip r:embed="rId3"/>
          <a:stretch>
            <a:fillRect/>
          </a:stretch>
        </p:blipFill>
        <p:spPr>
          <a:xfrm>
            <a:off x="3702712" y="1654615"/>
            <a:ext cx="4086839" cy="660319"/>
          </a:xfrm>
          <a:prstGeom prst="rect">
            <a:avLst/>
          </a:prstGeom>
        </p:spPr>
      </p:pic>
      <p:pic>
        <p:nvPicPr>
          <p:cNvPr id="19" name="Picture 18">
            <a:extLst>
              <a:ext uri="{FF2B5EF4-FFF2-40B4-BE49-F238E27FC236}">
                <a16:creationId xmlns:a16="http://schemas.microsoft.com/office/drawing/2014/main" id="{962B6C19-692B-5844-A7A9-287AF6CD4424}"/>
              </a:ext>
            </a:extLst>
          </p:cNvPr>
          <p:cNvPicPr>
            <a:picLocks noChangeAspect="1"/>
          </p:cNvPicPr>
          <p:nvPr/>
        </p:nvPicPr>
        <p:blipFill>
          <a:blip r:embed="rId4"/>
          <a:stretch>
            <a:fillRect/>
          </a:stretch>
        </p:blipFill>
        <p:spPr>
          <a:xfrm>
            <a:off x="2105249" y="4641448"/>
            <a:ext cx="7939263" cy="666106"/>
          </a:xfrm>
          <a:prstGeom prst="rect">
            <a:avLst/>
          </a:prstGeom>
        </p:spPr>
      </p:pic>
      <p:sp>
        <p:nvSpPr>
          <p:cNvPr id="20" name="TextBox 19">
            <a:extLst>
              <a:ext uri="{FF2B5EF4-FFF2-40B4-BE49-F238E27FC236}">
                <a16:creationId xmlns:a16="http://schemas.microsoft.com/office/drawing/2014/main" id="{825F8010-3C74-9843-82AE-333606847178}"/>
              </a:ext>
            </a:extLst>
          </p:cNvPr>
          <p:cNvSpPr txBox="1"/>
          <p:nvPr/>
        </p:nvSpPr>
        <p:spPr>
          <a:xfrm>
            <a:off x="296728" y="1740192"/>
            <a:ext cx="2129742" cy="523220"/>
          </a:xfrm>
          <a:prstGeom prst="rect">
            <a:avLst/>
          </a:prstGeom>
          <a:noFill/>
        </p:spPr>
        <p:txBody>
          <a:bodyPr wrap="square" rtlCol="0">
            <a:spAutoFit/>
          </a:bodyPr>
          <a:lstStyle/>
          <a:p>
            <a:r>
              <a:rPr lang="en-US" sz="2800" dirty="0"/>
              <a:t>Previous:</a:t>
            </a:r>
          </a:p>
        </p:txBody>
      </p:sp>
      <p:sp>
        <p:nvSpPr>
          <p:cNvPr id="21" name="TextBox 20">
            <a:extLst>
              <a:ext uri="{FF2B5EF4-FFF2-40B4-BE49-F238E27FC236}">
                <a16:creationId xmlns:a16="http://schemas.microsoft.com/office/drawing/2014/main" id="{30A3B10B-C772-364D-8052-896278618145}"/>
              </a:ext>
            </a:extLst>
          </p:cNvPr>
          <p:cNvSpPr txBox="1"/>
          <p:nvPr/>
        </p:nvSpPr>
        <p:spPr>
          <a:xfrm>
            <a:off x="475147" y="4712891"/>
            <a:ext cx="2129742" cy="523220"/>
          </a:xfrm>
          <a:prstGeom prst="rect">
            <a:avLst/>
          </a:prstGeom>
          <a:noFill/>
        </p:spPr>
        <p:txBody>
          <a:bodyPr wrap="square" rtlCol="0">
            <a:spAutoFit/>
          </a:bodyPr>
          <a:lstStyle/>
          <a:p>
            <a:r>
              <a:rPr lang="en-US" sz="2800" dirty="0"/>
              <a:t>Ours:</a:t>
            </a:r>
          </a:p>
        </p:txBody>
      </p:sp>
      <p:sp>
        <p:nvSpPr>
          <p:cNvPr id="22" name="TextBox 21">
            <a:extLst>
              <a:ext uri="{FF2B5EF4-FFF2-40B4-BE49-F238E27FC236}">
                <a16:creationId xmlns:a16="http://schemas.microsoft.com/office/drawing/2014/main" id="{940A546B-69EF-7E46-B6A9-0E2B95A2C6B1}"/>
              </a:ext>
            </a:extLst>
          </p:cNvPr>
          <p:cNvSpPr txBox="1"/>
          <p:nvPr/>
        </p:nvSpPr>
        <p:spPr>
          <a:xfrm>
            <a:off x="636608" y="277792"/>
            <a:ext cx="10799179" cy="830997"/>
          </a:xfrm>
          <a:prstGeom prst="rect">
            <a:avLst/>
          </a:prstGeom>
          <a:noFill/>
        </p:spPr>
        <p:txBody>
          <a:bodyPr wrap="square" lIns="91440" tIns="45720" rIns="91440" bIns="45720" rtlCol="0" anchor="t">
            <a:spAutoFit/>
          </a:bodyPr>
          <a:lstStyle/>
          <a:p>
            <a:pPr algn="ctr"/>
            <a:r>
              <a:rPr lang="en-US" sz="4600">
                <a:latin typeface="Century Gothic"/>
              </a:rPr>
              <a:t>Representation of IF-Nets</a:t>
            </a:r>
          </a:p>
        </p:txBody>
      </p:sp>
      <p:cxnSp>
        <p:nvCxnSpPr>
          <p:cNvPr id="24" name="Straight Arrow Connector 23">
            <a:extLst>
              <a:ext uri="{FF2B5EF4-FFF2-40B4-BE49-F238E27FC236}">
                <a16:creationId xmlns:a16="http://schemas.microsoft.com/office/drawing/2014/main" id="{792BDEA9-9A4D-8A45-BFEB-D4A8174856E0}"/>
              </a:ext>
            </a:extLst>
          </p:cNvPr>
          <p:cNvCxnSpPr>
            <a:cxnSpLocks/>
          </p:cNvCxnSpPr>
          <p:nvPr/>
        </p:nvCxnSpPr>
        <p:spPr>
          <a:xfrm>
            <a:off x="5650280" y="2459897"/>
            <a:ext cx="0" cy="9691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44D78275-F3A3-B349-8113-90C29FE6D934}"/>
              </a:ext>
            </a:extLst>
          </p:cNvPr>
          <p:cNvPicPr>
            <a:picLocks noChangeAspect="1"/>
          </p:cNvPicPr>
          <p:nvPr/>
        </p:nvPicPr>
        <p:blipFill>
          <a:blip r:embed="rId5"/>
          <a:stretch>
            <a:fillRect/>
          </a:stretch>
        </p:blipFill>
        <p:spPr>
          <a:xfrm>
            <a:off x="3254897" y="3773958"/>
            <a:ext cx="5562600" cy="508000"/>
          </a:xfrm>
          <a:prstGeom prst="rect">
            <a:avLst/>
          </a:prstGeom>
        </p:spPr>
      </p:pic>
      <p:sp>
        <p:nvSpPr>
          <p:cNvPr id="10" name="TextBox 9">
            <a:extLst>
              <a:ext uri="{FF2B5EF4-FFF2-40B4-BE49-F238E27FC236}">
                <a16:creationId xmlns:a16="http://schemas.microsoft.com/office/drawing/2014/main" id="{35187C92-5063-C94A-AA4B-F5EED3390FCE}"/>
              </a:ext>
            </a:extLst>
          </p:cNvPr>
          <p:cNvSpPr txBox="1"/>
          <p:nvPr/>
        </p:nvSpPr>
        <p:spPr>
          <a:xfrm>
            <a:off x="7896043" y="6140824"/>
            <a:ext cx="4207905" cy="307777"/>
          </a:xfrm>
          <a:prstGeom prst="rect">
            <a:avLst/>
          </a:prstGeom>
          <a:noFill/>
        </p:spPr>
        <p:txBody>
          <a:bodyPr wrap="square" rtlCol="0">
            <a:spAutoFit/>
          </a:bodyPr>
          <a:lstStyle/>
          <a:p>
            <a:r>
              <a:rPr lang="en-US" sz="1400" dirty="0" err="1"/>
              <a:t>Chibane</a:t>
            </a:r>
            <a:r>
              <a:rPr lang="en-US" sz="1400" dirty="0"/>
              <a:t> et al. IF-Nets CVPR’20</a:t>
            </a:r>
          </a:p>
        </p:txBody>
      </p:sp>
      <p:sp>
        <p:nvSpPr>
          <p:cNvPr id="5" name="Foliennummernplatzhalter 2">
            <a:extLst>
              <a:ext uri="{FF2B5EF4-FFF2-40B4-BE49-F238E27FC236}">
                <a16:creationId xmlns:a16="http://schemas.microsoft.com/office/drawing/2014/main" id="{7969951D-83D6-DABC-4C2C-2AD6B3C96BF8}"/>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51</a:t>
            </a:fld>
            <a:endParaRPr lang="en-US" dirty="0"/>
          </a:p>
        </p:txBody>
      </p:sp>
    </p:spTree>
    <p:extLst>
      <p:ext uri="{BB962C8B-B14F-4D97-AF65-F5344CB8AC3E}">
        <p14:creationId xmlns:p14="http://schemas.microsoft.com/office/powerpoint/2010/main" val="1077619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523354" y="2338685"/>
            <a:ext cx="3694204" cy="3694204"/>
          </a:xfrm>
          <a:prstGeom prst="rect">
            <a:avLst/>
          </a:prstGeom>
          <a:noFill/>
          <a:ln>
            <a:noFill/>
          </a:ln>
          <a:effectLst/>
        </p:spPr>
      </p:pic>
      <p:pic>
        <p:nvPicPr>
          <p:cNvPr id="69" name="Google Shape;69;p15"/>
          <p:cNvPicPr preferRelativeResize="0"/>
          <p:nvPr/>
        </p:nvPicPr>
        <p:blipFill rotWithShape="1">
          <a:blip r:embed="rId4">
            <a:alphaModFix/>
          </a:blip>
          <a:srcRect l="30125" t="10829" r="15963" b="13857"/>
          <a:stretch/>
        </p:blipFill>
        <p:spPr>
          <a:xfrm>
            <a:off x="8927874" y="2338681"/>
            <a:ext cx="3001517" cy="3569309"/>
          </a:xfrm>
          <a:prstGeom prst="rect">
            <a:avLst/>
          </a:prstGeom>
          <a:noFill/>
          <a:ln>
            <a:noFill/>
          </a:ln>
          <a:effectLst/>
        </p:spPr>
      </p:pic>
      <p:sp>
        <p:nvSpPr>
          <p:cNvPr id="70" name="Google Shape;70;p15"/>
          <p:cNvSpPr txBox="1">
            <a:spLocks noGrp="1"/>
          </p:cNvSpPr>
          <p:nvPr>
            <p:ph type="ctrTitle"/>
          </p:nvPr>
        </p:nvSpPr>
        <p:spPr>
          <a:xfrm>
            <a:off x="-99626" y="594105"/>
            <a:ext cx="12555143" cy="763401"/>
          </a:xfrm>
          <a:prstGeom prst="rect">
            <a:avLst/>
          </a:prstGeom>
        </p:spPr>
        <p:txBody>
          <a:bodyPr spcFirstLastPara="1" vert="horz" wrap="square" lIns="121868" tIns="121868" rIns="121868" bIns="121868" rtlCol="0" anchor="t" anchorCtr="0">
            <a:noAutofit/>
          </a:bodyPr>
          <a:lstStyle/>
          <a:p>
            <a:pPr>
              <a:spcBef>
                <a:spcPts val="0"/>
              </a:spcBef>
            </a:pPr>
            <a:r>
              <a:rPr lang="en-US" sz="3600" dirty="0">
                <a:latin typeface="Century Gothic"/>
                <a:ea typeface="Merriweather"/>
                <a:sym typeface="Merriweather"/>
              </a:rPr>
              <a:t>IF-Nets for </a:t>
            </a:r>
            <a:r>
              <a:rPr lang="en-US" sz="3600" dirty="0">
                <a:latin typeface="Century Gothic"/>
                <a:sym typeface="Merriweather"/>
              </a:rPr>
              <a:t>3D Shape Reconstruction and Completion</a:t>
            </a:r>
            <a:endParaRPr lang="de" sz="3600" dirty="0">
              <a:latin typeface="Century Gothic"/>
              <a:ea typeface="Merriweather"/>
            </a:endParaRPr>
          </a:p>
          <a:p>
            <a:pPr>
              <a:spcBef>
                <a:spcPts val="0"/>
              </a:spcBef>
            </a:pPr>
            <a:endParaRPr lang="en-US" sz="3600" dirty="0">
              <a:latin typeface="Century Gothic"/>
              <a:ea typeface="Merriweather"/>
            </a:endParaRPr>
          </a:p>
        </p:txBody>
      </p:sp>
      <p:pic>
        <p:nvPicPr>
          <p:cNvPr id="71" name="Google Shape;71;p15"/>
          <p:cNvPicPr preferRelativeResize="0"/>
          <p:nvPr/>
        </p:nvPicPr>
        <p:blipFill>
          <a:blip r:embed="rId5">
            <a:alphaModFix/>
          </a:blip>
          <a:stretch>
            <a:fillRect/>
          </a:stretch>
        </p:blipFill>
        <p:spPr>
          <a:xfrm>
            <a:off x="875539" y="2338685"/>
            <a:ext cx="3694204" cy="3694204"/>
          </a:xfrm>
          <a:prstGeom prst="rect">
            <a:avLst/>
          </a:prstGeom>
          <a:noFill/>
          <a:ln>
            <a:noFill/>
          </a:ln>
          <a:effectLst/>
        </p:spPr>
      </p:pic>
      <p:pic>
        <p:nvPicPr>
          <p:cNvPr id="72" name="Google Shape;72;p15"/>
          <p:cNvPicPr preferRelativeResize="0"/>
          <p:nvPr/>
        </p:nvPicPr>
        <p:blipFill>
          <a:blip r:embed="rId6">
            <a:alphaModFix/>
          </a:blip>
          <a:stretch>
            <a:fillRect/>
          </a:stretch>
        </p:blipFill>
        <p:spPr>
          <a:xfrm>
            <a:off x="3771818" y="2338685"/>
            <a:ext cx="3694204" cy="3694204"/>
          </a:xfrm>
          <a:prstGeom prst="rect">
            <a:avLst/>
          </a:prstGeom>
          <a:noFill/>
          <a:ln>
            <a:noFill/>
          </a:ln>
          <a:effectLst/>
        </p:spPr>
      </p:pic>
      <p:pic>
        <p:nvPicPr>
          <p:cNvPr id="73" name="Google Shape;73;p15"/>
          <p:cNvPicPr preferRelativeResize="0"/>
          <p:nvPr/>
        </p:nvPicPr>
        <p:blipFill>
          <a:blip r:embed="rId7">
            <a:alphaModFix/>
          </a:blip>
          <a:stretch>
            <a:fillRect/>
          </a:stretch>
        </p:blipFill>
        <p:spPr>
          <a:xfrm>
            <a:off x="5293427" y="2383559"/>
            <a:ext cx="3694204" cy="3694204"/>
          </a:xfrm>
          <a:prstGeom prst="rect">
            <a:avLst/>
          </a:prstGeom>
          <a:noFill/>
          <a:ln>
            <a:noFill/>
          </a:ln>
          <a:effectLst/>
        </p:spPr>
      </p:pic>
      <p:sp>
        <p:nvSpPr>
          <p:cNvPr id="74" name="Google Shape;74;p15"/>
          <p:cNvSpPr txBox="1"/>
          <p:nvPr/>
        </p:nvSpPr>
        <p:spPr>
          <a:xfrm>
            <a:off x="894093" y="1639000"/>
            <a:ext cx="3307139" cy="529862"/>
          </a:xfrm>
          <a:prstGeom prst="rect">
            <a:avLst/>
          </a:prstGeom>
          <a:noFill/>
          <a:ln>
            <a:noFill/>
          </a:ln>
        </p:spPr>
        <p:txBody>
          <a:bodyPr spcFirstLastPara="1" wrap="square" lIns="121868" tIns="121868" rIns="121868" bIns="121868" anchor="t" anchorCtr="0">
            <a:noAutofit/>
          </a:bodyPr>
          <a:lstStyle/>
          <a:p>
            <a:pPr algn="ctr"/>
            <a:r>
              <a:rPr lang="de" sz="2000" dirty="0">
                <a:ea typeface="Merriweather"/>
                <a:cs typeface="Merriweather"/>
                <a:sym typeface="Merriweather"/>
              </a:rPr>
              <a:t>Reconstruct Articulations</a:t>
            </a:r>
            <a:endParaRPr lang="en-US" sz="2000" dirty="0">
              <a:ea typeface="Merriweather"/>
              <a:cs typeface="Merriweather"/>
            </a:endParaRPr>
          </a:p>
        </p:txBody>
      </p:sp>
      <p:sp>
        <p:nvSpPr>
          <p:cNvPr id="75" name="Google Shape;75;p15"/>
          <p:cNvSpPr txBox="1"/>
          <p:nvPr/>
        </p:nvSpPr>
        <p:spPr>
          <a:xfrm>
            <a:off x="5081793" y="1639050"/>
            <a:ext cx="2507747" cy="529862"/>
          </a:xfrm>
          <a:prstGeom prst="rect">
            <a:avLst/>
          </a:prstGeom>
          <a:noFill/>
          <a:ln>
            <a:noFill/>
          </a:ln>
        </p:spPr>
        <p:txBody>
          <a:bodyPr spcFirstLastPara="1" wrap="square" lIns="121868" tIns="121868" rIns="121868" bIns="121868" anchor="t" anchorCtr="0">
            <a:noAutofit/>
          </a:bodyPr>
          <a:lstStyle/>
          <a:p>
            <a:pPr algn="ctr"/>
            <a:r>
              <a:rPr lang="de" sz="2000" dirty="0">
                <a:ea typeface="Merriweather"/>
                <a:cs typeface="Merriweather"/>
                <a:sym typeface="Merriweather"/>
              </a:rPr>
              <a:t>Retain Details</a:t>
            </a:r>
            <a:endParaRPr lang="en-US" sz="2000" dirty="0">
              <a:ea typeface="Merriweather"/>
              <a:cs typeface="Merriweather"/>
            </a:endParaRPr>
          </a:p>
        </p:txBody>
      </p:sp>
      <p:sp>
        <p:nvSpPr>
          <p:cNvPr id="76" name="Google Shape;76;p15"/>
          <p:cNvSpPr txBox="1"/>
          <p:nvPr/>
        </p:nvSpPr>
        <p:spPr>
          <a:xfrm>
            <a:off x="9421644" y="1649740"/>
            <a:ext cx="2507747" cy="529862"/>
          </a:xfrm>
          <a:prstGeom prst="rect">
            <a:avLst/>
          </a:prstGeom>
          <a:noFill/>
          <a:ln>
            <a:noFill/>
          </a:ln>
        </p:spPr>
        <p:txBody>
          <a:bodyPr spcFirstLastPara="1" wrap="square" lIns="121868" tIns="121868" rIns="121868" bIns="121868" anchor="t" anchorCtr="0">
            <a:noAutofit/>
          </a:bodyPr>
          <a:lstStyle/>
          <a:p>
            <a:pPr algn="ctr"/>
            <a:r>
              <a:rPr lang="en-US" sz="2000" dirty="0">
                <a:ea typeface="Merriweather"/>
                <a:cs typeface="Merriweather"/>
                <a:sym typeface="Merriweather"/>
              </a:rPr>
              <a:t>Complete</a:t>
            </a:r>
            <a:r>
              <a:rPr lang="de" sz="2000" dirty="0">
                <a:ea typeface="Merriweather"/>
                <a:cs typeface="Merriweather"/>
                <a:sym typeface="Merriweather"/>
              </a:rPr>
              <a:t> Shape</a:t>
            </a:r>
            <a:endParaRPr lang="en-US" sz="2000" dirty="0">
              <a:ea typeface="Merriweather"/>
              <a:cs typeface="Merriweather"/>
            </a:endParaRPr>
          </a:p>
        </p:txBody>
      </p:sp>
      <p:pic>
        <p:nvPicPr>
          <p:cNvPr id="77" name="Google Shape;77;p15"/>
          <p:cNvPicPr preferRelativeResize="0"/>
          <p:nvPr/>
        </p:nvPicPr>
        <p:blipFill>
          <a:blip r:embed="rId8">
            <a:alphaModFix amt="50000"/>
          </a:blip>
          <a:stretch>
            <a:fillRect/>
          </a:stretch>
        </p:blipFill>
        <p:spPr>
          <a:xfrm>
            <a:off x="9216922" y="1703366"/>
            <a:ext cx="423256" cy="401247"/>
          </a:xfrm>
          <a:prstGeom prst="rect">
            <a:avLst/>
          </a:prstGeom>
          <a:noFill/>
          <a:ln>
            <a:noFill/>
          </a:ln>
        </p:spPr>
      </p:pic>
      <p:pic>
        <p:nvPicPr>
          <p:cNvPr id="78" name="Google Shape;78;p15"/>
          <p:cNvPicPr preferRelativeResize="0"/>
          <p:nvPr/>
        </p:nvPicPr>
        <p:blipFill>
          <a:blip r:embed="rId8">
            <a:alphaModFix amt="50000"/>
          </a:blip>
          <a:stretch>
            <a:fillRect/>
          </a:stretch>
        </p:blipFill>
        <p:spPr>
          <a:xfrm>
            <a:off x="5081799" y="1703382"/>
            <a:ext cx="423256" cy="401247"/>
          </a:xfrm>
          <a:prstGeom prst="rect">
            <a:avLst/>
          </a:prstGeom>
          <a:noFill/>
          <a:ln>
            <a:noFill/>
          </a:ln>
        </p:spPr>
      </p:pic>
      <p:pic>
        <p:nvPicPr>
          <p:cNvPr id="79" name="Google Shape;79;p15"/>
          <p:cNvPicPr preferRelativeResize="0"/>
          <p:nvPr/>
        </p:nvPicPr>
        <p:blipFill>
          <a:blip r:embed="rId8">
            <a:alphaModFix amt="50000"/>
          </a:blip>
          <a:stretch>
            <a:fillRect/>
          </a:stretch>
        </p:blipFill>
        <p:spPr>
          <a:xfrm>
            <a:off x="600000" y="1703315"/>
            <a:ext cx="423256" cy="401247"/>
          </a:xfrm>
          <a:prstGeom prst="rect">
            <a:avLst/>
          </a:prstGeom>
          <a:noFill/>
          <a:ln>
            <a:noFill/>
          </a:ln>
        </p:spPr>
      </p:pic>
      <p:sp>
        <p:nvSpPr>
          <p:cNvPr id="4" name="Foliennummernplatzhalter 2">
            <a:extLst>
              <a:ext uri="{FF2B5EF4-FFF2-40B4-BE49-F238E27FC236}">
                <a16:creationId xmlns:a16="http://schemas.microsoft.com/office/drawing/2014/main" id="{464ECE9D-98D3-E74F-B8FD-32E9DF997F17}"/>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52</a:t>
            </a:fld>
            <a:endParaRPr lang="en-US" dirty="0"/>
          </a:p>
        </p:txBody>
      </p:sp>
    </p:spTree>
    <p:extLst>
      <p:ext uri="{BB962C8B-B14F-4D97-AF65-F5344CB8AC3E}">
        <p14:creationId xmlns:p14="http://schemas.microsoft.com/office/powerpoint/2010/main" val="150489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83E62E97-602C-4085-B3A9-856E76B18CA2}"/>
              </a:ext>
            </a:extLst>
          </p:cNvPr>
          <p:cNvSpPr>
            <a:spLocks noGrp="1"/>
          </p:cNvSpPr>
          <p:nvPr>
            <p:ph type="title"/>
          </p:nvPr>
        </p:nvSpPr>
        <p:spPr>
          <a:xfrm>
            <a:off x="415491" y="211567"/>
            <a:ext cx="11641438" cy="763600"/>
          </a:xfrm>
        </p:spPr>
        <p:txBody>
          <a:bodyPr>
            <a:normAutofit fontScale="90000"/>
          </a:bodyPr>
          <a:lstStyle/>
          <a:p>
            <a:r>
              <a:rPr lang="en-US" sz="4000" dirty="0">
                <a:latin typeface="Century Gothic"/>
                <a:cs typeface="Calibri"/>
              </a:rPr>
              <a:t>IF-Nets for Texture completion</a:t>
            </a:r>
            <a:br>
              <a:rPr lang="en-US" sz="4000" dirty="0">
                <a:latin typeface="Century Gothic"/>
                <a:cs typeface="Calibri"/>
              </a:rPr>
            </a:br>
            <a:r>
              <a:rPr lang="en-US" sz="2800" dirty="0">
                <a:latin typeface="Century Gothic"/>
                <a:cs typeface="Calibri"/>
              </a:rPr>
              <a:t>ECCV</a:t>
            </a:r>
            <a:r>
              <a:rPr lang="en-US" sz="2800" noProof="0" dirty="0">
                <a:latin typeface="Century Gothic"/>
                <a:cs typeface="Calibri"/>
              </a:rPr>
              <a:t> SHARP CHALLENGE</a:t>
            </a:r>
            <a:endParaRPr lang="en-US" sz="2800" dirty="0">
              <a:latin typeface="Century Gothic"/>
            </a:endParaRPr>
          </a:p>
        </p:txBody>
      </p:sp>
      <p:sp>
        <p:nvSpPr>
          <p:cNvPr id="3" name="Foliennummernplatzhalter 2">
            <a:extLst>
              <a:ext uri="{FF2B5EF4-FFF2-40B4-BE49-F238E27FC236}">
                <a16:creationId xmlns:a16="http://schemas.microsoft.com/office/drawing/2014/main" id="{DEE9DDC5-874C-4413-AA6D-F6420003EB4F}"/>
              </a:ext>
            </a:extLst>
          </p:cNvPr>
          <p:cNvSpPr>
            <a:spLocks noGrp="1"/>
          </p:cNvSpPr>
          <p:nvPr>
            <p:ph type="sldNum" idx="4294967295"/>
          </p:nvPr>
        </p:nvSpPr>
        <p:spPr>
          <a:xfrm>
            <a:off x="11456988" y="6218238"/>
            <a:ext cx="731837" cy="523875"/>
          </a:xfrm>
          <a:prstGeom prst="rect">
            <a:avLst/>
          </a:prstGeom>
        </p:spPr>
        <p:txBody>
          <a:bodyPr lIns="121899" tIns="60949" rIns="121899" bIns="60949"/>
          <a:lstStyle/>
          <a:p>
            <a:fld id="{00000000-1234-1234-1234-123412341234}" type="slidenum">
              <a:rPr lang="en-US" smtClean="0"/>
              <a:pPr/>
              <a:t>53</a:t>
            </a:fld>
            <a:endParaRPr lang="en-US" dirty="0"/>
          </a:p>
        </p:txBody>
      </p:sp>
      <p:pic>
        <p:nvPicPr>
          <p:cNvPr id="5" name="Grafik 4" descr="Ein Bild, das Skifahren, Schnee, Gruppe, Foto enthält.&#10;&#10;Automatisch generierte Beschreibung">
            <a:extLst>
              <a:ext uri="{FF2B5EF4-FFF2-40B4-BE49-F238E27FC236}">
                <a16:creationId xmlns:a16="http://schemas.microsoft.com/office/drawing/2014/main" id="{A06C0ECE-E0D3-410A-AE6B-D2C12A8B8D5B}"/>
              </a:ext>
            </a:extLst>
          </p:cNvPr>
          <p:cNvPicPr>
            <a:picLocks noChangeAspect="1"/>
          </p:cNvPicPr>
          <p:nvPr/>
        </p:nvPicPr>
        <p:blipFill rotWithShape="1">
          <a:blip r:embed="rId3"/>
          <a:srcRect r="65288" b="50588"/>
          <a:stretch/>
        </p:blipFill>
        <p:spPr>
          <a:xfrm>
            <a:off x="178218" y="2099465"/>
            <a:ext cx="6041657" cy="2994474"/>
          </a:xfrm>
          <a:prstGeom prst="rect">
            <a:avLst/>
          </a:prstGeom>
        </p:spPr>
      </p:pic>
      <p:pic>
        <p:nvPicPr>
          <p:cNvPr id="7" name="Grafik 6">
            <a:extLst>
              <a:ext uri="{FF2B5EF4-FFF2-40B4-BE49-F238E27FC236}">
                <a16:creationId xmlns:a16="http://schemas.microsoft.com/office/drawing/2014/main" id="{7893F026-7AD1-42A0-85C6-FA75150AC610}"/>
              </a:ext>
            </a:extLst>
          </p:cNvPr>
          <p:cNvPicPr>
            <a:picLocks noChangeAspect="1"/>
          </p:cNvPicPr>
          <p:nvPr/>
        </p:nvPicPr>
        <p:blipFill>
          <a:blip r:embed="rId4"/>
          <a:stretch>
            <a:fillRect/>
          </a:stretch>
        </p:blipFill>
        <p:spPr>
          <a:xfrm>
            <a:off x="6743143" y="2073192"/>
            <a:ext cx="5078233" cy="2994473"/>
          </a:xfrm>
          <a:prstGeom prst="rect">
            <a:avLst/>
          </a:prstGeom>
        </p:spPr>
      </p:pic>
      <p:sp>
        <p:nvSpPr>
          <p:cNvPr id="16" name="Titel 1">
            <a:extLst>
              <a:ext uri="{FF2B5EF4-FFF2-40B4-BE49-F238E27FC236}">
                <a16:creationId xmlns:a16="http://schemas.microsoft.com/office/drawing/2014/main" id="{FD26FB19-03EC-4EF6-9AF8-F5BE45789FD3}"/>
              </a:ext>
            </a:extLst>
          </p:cNvPr>
          <p:cNvSpPr txBox="1">
            <a:spLocks/>
          </p:cNvSpPr>
          <p:nvPr/>
        </p:nvSpPr>
        <p:spPr>
          <a:xfrm>
            <a:off x="567674" y="4885426"/>
            <a:ext cx="5044443" cy="763600"/>
          </a:xfrm>
          <a:prstGeom prst="rect">
            <a:avLst/>
          </a:prstGeom>
          <a:noFill/>
          <a:ln>
            <a:noFill/>
          </a:ln>
        </p:spPr>
        <p:txBody>
          <a:bodyPr spcFirstLastPara="1" wrap="square" lIns="121879" tIns="121879" rIns="121879" bIns="12187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latin typeface="+mn-lt"/>
              </a:rPr>
              <a:t>Input	     		 Prediction			GT</a:t>
            </a:r>
          </a:p>
        </p:txBody>
      </p:sp>
      <p:sp>
        <p:nvSpPr>
          <p:cNvPr id="10" name="TextBox 9">
            <a:extLst>
              <a:ext uri="{FF2B5EF4-FFF2-40B4-BE49-F238E27FC236}">
                <a16:creationId xmlns:a16="http://schemas.microsoft.com/office/drawing/2014/main" id="{8BDBAC72-953B-144D-8B13-B97C26DA2AD1}"/>
              </a:ext>
            </a:extLst>
          </p:cNvPr>
          <p:cNvSpPr txBox="1"/>
          <p:nvPr/>
        </p:nvSpPr>
        <p:spPr>
          <a:xfrm>
            <a:off x="6999444" y="5695018"/>
            <a:ext cx="5189381" cy="523220"/>
          </a:xfrm>
          <a:prstGeom prst="rect">
            <a:avLst/>
          </a:prstGeom>
          <a:noFill/>
        </p:spPr>
        <p:txBody>
          <a:bodyPr wrap="square" rtlCol="0">
            <a:spAutoFit/>
          </a:bodyPr>
          <a:lstStyle/>
          <a:p>
            <a:r>
              <a:rPr lang="en-US" sz="1400" dirty="0"/>
              <a:t>[</a:t>
            </a:r>
            <a:r>
              <a:rPr lang="en-US" sz="1400" dirty="0" err="1"/>
              <a:t>Chibane</a:t>
            </a:r>
            <a:r>
              <a:rPr lang="en-US" sz="1400" dirty="0"/>
              <a:t> and Pons-Moll, IF-Nets for texture. SHARP 2020</a:t>
            </a:r>
          </a:p>
          <a:p>
            <a:r>
              <a:rPr lang="en-US" sz="1400" dirty="0" err="1"/>
              <a:t>Chibane</a:t>
            </a:r>
            <a:r>
              <a:rPr lang="en-US" sz="1400" dirty="0"/>
              <a:t> et al. IF-Nets CVPR’20]</a:t>
            </a:r>
          </a:p>
        </p:txBody>
      </p:sp>
      <p:sp>
        <p:nvSpPr>
          <p:cNvPr id="2" name="Titel 1">
            <a:extLst>
              <a:ext uri="{FF2B5EF4-FFF2-40B4-BE49-F238E27FC236}">
                <a16:creationId xmlns:a16="http://schemas.microsoft.com/office/drawing/2014/main" id="{51F96535-A568-4DF7-A530-6A6A39342080}"/>
              </a:ext>
            </a:extLst>
          </p:cNvPr>
          <p:cNvSpPr txBox="1">
            <a:spLocks/>
          </p:cNvSpPr>
          <p:nvPr/>
        </p:nvSpPr>
        <p:spPr>
          <a:xfrm>
            <a:off x="7012486" y="4885426"/>
            <a:ext cx="5044443" cy="763600"/>
          </a:xfrm>
          <a:prstGeom prst="rect">
            <a:avLst/>
          </a:prstGeom>
          <a:noFill/>
          <a:ln>
            <a:noFill/>
          </a:ln>
        </p:spPr>
        <p:txBody>
          <a:bodyPr spcFirstLastPara="1" wrap="square" lIns="121879" tIns="121879" rIns="121879" bIns="12187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latin typeface="+mn-lt"/>
              </a:rPr>
              <a:t>Input	     		 Prediction			GT</a:t>
            </a:r>
          </a:p>
        </p:txBody>
      </p:sp>
    </p:spTree>
    <p:extLst>
      <p:ext uri="{BB962C8B-B14F-4D97-AF65-F5344CB8AC3E}">
        <p14:creationId xmlns:p14="http://schemas.microsoft.com/office/powerpoint/2010/main" val="421586147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BC7E-1A30-2A48-BC49-24F373B272AB}"/>
              </a:ext>
            </a:extLst>
          </p:cNvPr>
          <p:cNvSpPr>
            <a:spLocks noGrp="1"/>
          </p:cNvSpPr>
          <p:nvPr>
            <p:ph type="title"/>
          </p:nvPr>
        </p:nvSpPr>
        <p:spPr/>
        <p:txBody>
          <a:bodyPr/>
          <a:lstStyle/>
          <a:p>
            <a:r>
              <a:rPr lang="en-US"/>
              <a:t>Remaining Problem</a:t>
            </a:r>
          </a:p>
        </p:txBody>
      </p:sp>
      <p:pic>
        <p:nvPicPr>
          <p:cNvPr id="4" name="Picture 3">
            <a:extLst>
              <a:ext uri="{FF2B5EF4-FFF2-40B4-BE49-F238E27FC236}">
                <a16:creationId xmlns:a16="http://schemas.microsoft.com/office/drawing/2014/main" id="{745B6446-3964-5C45-82E9-88340BD4FB53}"/>
              </a:ext>
            </a:extLst>
          </p:cNvPr>
          <p:cNvPicPr>
            <a:picLocks noChangeAspect="1"/>
          </p:cNvPicPr>
          <p:nvPr/>
        </p:nvPicPr>
        <p:blipFill>
          <a:blip r:embed="rId3"/>
          <a:stretch>
            <a:fillRect/>
          </a:stretch>
        </p:blipFill>
        <p:spPr>
          <a:xfrm>
            <a:off x="1049281" y="1975414"/>
            <a:ext cx="2982005" cy="481809"/>
          </a:xfrm>
          <a:prstGeom prst="rect">
            <a:avLst/>
          </a:prstGeom>
        </p:spPr>
      </p:pic>
      <p:pic>
        <p:nvPicPr>
          <p:cNvPr id="5" name="Picture 4">
            <a:extLst>
              <a:ext uri="{FF2B5EF4-FFF2-40B4-BE49-F238E27FC236}">
                <a16:creationId xmlns:a16="http://schemas.microsoft.com/office/drawing/2014/main" id="{D9F0878A-6864-9E47-B720-B7A627C07D3D}"/>
              </a:ext>
            </a:extLst>
          </p:cNvPr>
          <p:cNvPicPr>
            <a:picLocks noChangeAspect="1"/>
          </p:cNvPicPr>
          <p:nvPr/>
        </p:nvPicPr>
        <p:blipFill>
          <a:blip r:embed="rId4"/>
          <a:stretch>
            <a:fillRect/>
          </a:stretch>
        </p:blipFill>
        <p:spPr>
          <a:xfrm>
            <a:off x="5607424" y="1941132"/>
            <a:ext cx="5446058" cy="456925"/>
          </a:xfrm>
          <a:prstGeom prst="rect">
            <a:avLst/>
          </a:prstGeom>
        </p:spPr>
      </p:pic>
      <p:pic>
        <p:nvPicPr>
          <p:cNvPr id="6" name="Grafik 3">
            <a:extLst>
              <a:ext uri="{FF2B5EF4-FFF2-40B4-BE49-F238E27FC236}">
                <a16:creationId xmlns:a16="http://schemas.microsoft.com/office/drawing/2014/main" id="{D931DFA2-97DB-CB44-B751-55C9E4D06F38}"/>
              </a:ext>
            </a:extLst>
          </p:cNvPr>
          <p:cNvPicPr>
            <a:picLocks noChangeAspect="1"/>
          </p:cNvPicPr>
          <p:nvPr/>
        </p:nvPicPr>
        <p:blipFill>
          <a:blip r:embed="rId5"/>
          <a:stretch>
            <a:fillRect/>
          </a:stretch>
        </p:blipFill>
        <p:spPr>
          <a:xfrm>
            <a:off x="1049095" y="4089958"/>
            <a:ext cx="1581817" cy="1130337"/>
          </a:xfrm>
          <a:prstGeom prst="rect">
            <a:avLst/>
          </a:prstGeom>
        </p:spPr>
      </p:pic>
      <p:sp>
        <p:nvSpPr>
          <p:cNvPr id="7" name="TextBox 6">
            <a:extLst>
              <a:ext uri="{FF2B5EF4-FFF2-40B4-BE49-F238E27FC236}">
                <a16:creationId xmlns:a16="http://schemas.microsoft.com/office/drawing/2014/main" id="{39A4CC85-C7E7-2F44-A805-F908020D4AD9}"/>
              </a:ext>
            </a:extLst>
          </p:cNvPr>
          <p:cNvSpPr txBox="1"/>
          <p:nvPr/>
        </p:nvSpPr>
        <p:spPr>
          <a:xfrm>
            <a:off x="1556408" y="4474163"/>
            <a:ext cx="361095" cy="461665"/>
          </a:xfrm>
          <a:prstGeom prst="rect">
            <a:avLst/>
          </a:prstGeom>
          <a:noFill/>
        </p:spPr>
        <p:txBody>
          <a:bodyPr wrap="square" rtlCol="0">
            <a:spAutoFit/>
          </a:bodyPr>
          <a:lstStyle/>
          <a:p>
            <a:r>
              <a:rPr lang="en-US"/>
              <a:t>1</a:t>
            </a:r>
          </a:p>
        </p:txBody>
      </p:sp>
      <p:sp>
        <p:nvSpPr>
          <p:cNvPr id="8" name="TextBox 7">
            <a:extLst>
              <a:ext uri="{FF2B5EF4-FFF2-40B4-BE49-F238E27FC236}">
                <a16:creationId xmlns:a16="http://schemas.microsoft.com/office/drawing/2014/main" id="{291D5CF6-3213-FE41-8083-6E3DDFCAB55A}"/>
              </a:ext>
            </a:extLst>
          </p:cNvPr>
          <p:cNvSpPr txBox="1"/>
          <p:nvPr/>
        </p:nvSpPr>
        <p:spPr>
          <a:xfrm>
            <a:off x="675003" y="4424293"/>
            <a:ext cx="361095" cy="461665"/>
          </a:xfrm>
          <a:prstGeom prst="rect">
            <a:avLst/>
          </a:prstGeom>
          <a:noFill/>
        </p:spPr>
        <p:txBody>
          <a:bodyPr wrap="square" rtlCol="0">
            <a:spAutoFit/>
          </a:bodyPr>
          <a:lstStyle/>
          <a:p>
            <a:r>
              <a:rPr lang="en-US"/>
              <a:t>0</a:t>
            </a:r>
          </a:p>
        </p:txBody>
      </p:sp>
      <p:sp>
        <p:nvSpPr>
          <p:cNvPr id="10" name="TextBox 9">
            <a:extLst>
              <a:ext uri="{FF2B5EF4-FFF2-40B4-BE49-F238E27FC236}">
                <a16:creationId xmlns:a16="http://schemas.microsoft.com/office/drawing/2014/main" id="{9B80D1E0-1C06-DD49-A8D6-D8AD326BE667}"/>
              </a:ext>
            </a:extLst>
          </p:cNvPr>
          <p:cNvSpPr txBox="1"/>
          <p:nvPr/>
        </p:nvSpPr>
        <p:spPr>
          <a:xfrm>
            <a:off x="2371867" y="2427700"/>
            <a:ext cx="4881282" cy="461665"/>
          </a:xfrm>
          <a:prstGeom prst="rect">
            <a:avLst/>
          </a:prstGeom>
          <a:noFill/>
        </p:spPr>
        <p:txBody>
          <a:bodyPr wrap="square" rtlCol="0">
            <a:spAutoFit/>
          </a:bodyPr>
          <a:lstStyle/>
          <a:p>
            <a:r>
              <a:rPr lang="en-US"/>
              <a:t>We changed the </a:t>
            </a:r>
            <a:r>
              <a:rPr lang="en-US" b="1"/>
              <a:t>input representation</a:t>
            </a:r>
          </a:p>
        </p:txBody>
      </p:sp>
      <p:pic>
        <p:nvPicPr>
          <p:cNvPr id="11" name="Picture 10">
            <a:extLst>
              <a:ext uri="{FF2B5EF4-FFF2-40B4-BE49-F238E27FC236}">
                <a16:creationId xmlns:a16="http://schemas.microsoft.com/office/drawing/2014/main" id="{1D4CBA24-0103-5044-BA6B-FD2F29C96084}"/>
              </a:ext>
            </a:extLst>
          </p:cNvPr>
          <p:cNvPicPr>
            <a:picLocks noChangeAspect="1"/>
          </p:cNvPicPr>
          <p:nvPr/>
        </p:nvPicPr>
        <p:blipFill>
          <a:blip r:embed="rId6"/>
          <a:stretch>
            <a:fillRect/>
          </a:stretch>
        </p:blipFill>
        <p:spPr>
          <a:xfrm>
            <a:off x="8631654" y="2807669"/>
            <a:ext cx="2362200" cy="469900"/>
          </a:xfrm>
          <a:prstGeom prst="rect">
            <a:avLst/>
          </a:prstGeom>
        </p:spPr>
      </p:pic>
      <p:sp>
        <p:nvSpPr>
          <p:cNvPr id="12" name="TextBox 11">
            <a:extLst>
              <a:ext uri="{FF2B5EF4-FFF2-40B4-BE49-F238E27FC236}">
                <a16:creationId xmlns:a16="http://schemas.microsoft.com/office/drawing/2014/main" id="{72174751-5B95-E745-AC98-F240AA6FF145}"/>
              </a:ext>
            </a:extLst>
          </p:cNvPr>
          <p:cNvSpPr txBox="1"/>
          <p:nvPr/>
        </p:nvSpPr>
        <p:spPr>
          <a:xfrm>
            <a:off x="7829369" y="2822869"/>
            <a:ext cx="1062318" cy="461665"/>
          </a:xfrm>
          <a:prstGeom prst="rect">
            <a:avLst/>
          </a:prstGeom>
          <a:noFill/>
        </p:spPr>
        <p:txBody>
          <a:bodyPr wrap="square" rtlCol="0">
            <a:spAutoFit/>
          </a:bodyPr>
          <a:lstStyle/>
          <a:p>
            <a:r>
              <a:rPr lang="en-US"/>
              <a:t>SDF:</a:t>
            </a:r>
          </a:p>
        </p:txBody>
      </p:sp>
      <p:sp>
        <p:nvSpPr>
          <p:cNvPr id="13" name="TextBox 12">
            <a:extLst>
              <a:ext uri="{FF2B5EF4-FFF2-40B4-BE49-F238E27FC236}">
                <a16:creationId xmlns:a16="http://schemas.microsoft.com/office/drawing/2014/main" id="{E6618D26-EE21-834D-B933-20F2F6F9F9C3}"/>
              </a:ext>
            </a:extLst>
          </p:cNvPr>
          <p:cNvSpPr txBox="1"/>
          <p:nvPr/>
        </p:nvSpPr>
        <p:spPr>
          <a:xfrm>
            <a:off x="358959" y="5438893"/>
            <a:ext cx="2810961" cy="400110"/>
          </a:xfrm>
          <a:prstGeom prst="rect">
            <a:avLst/>
          </a:prstGeom>
          <a:noFill/>
        </p:spPr>
        <p:txBody>
          <a:bodyPr wrap="square" rtlCol="0">
            <a:spAutoFit/>
          </a:bodyPr>
          <a:lstStyle/>
          <a:p>
            <a:r>
              <a:rPr lang="en-US" sz="2000" dirty="0"/>
              <a:t>Only water-tight surfaces</a:t>
            </a:r>
          </a:p>
        </p:txBody>
      </p:sp>
      <p:pic>
        <p:nvPicPr>
          <p:cNvPr id="15" name="Picture 14">
            <a:extLst>
              <a:ext uri="{FF2B5EF4-FFF2-40B4-BE49-F238E27FC236}">
                <a16:creationId xmlns:a16="http://schemas.microsoft.com/office/drawing/2014/main" id="{60FC1923-6326-164D-962B-899BE1858230}"/>
              </a:ext>
            </a:extLst>
          </p:cNvPr>
          <p:cNvPicPr>
            <a:picLocks noChangeAspect="1"/>
          </p:cNvPicPr>
          <p:nvPr/>
        </p:nvPicPr>
        <p:blipFill>
          <a:blip r:embed="rId7"/>
          <a:stretch>
            <a:fillRect/>
          </a:stretch>
        </p:blipFill>
        <p:spPr>
          <a:xfrm>
            <a:off x="3723708" y="4181959"/>
            <a:ext cx="1358942" cy="902564"/>
          </a:xfrm>
          <a:prstGeom prst="rect">
            <a:avLst/>
          </a:prstGeom>
        </p:spPr>
      </p:pic>
      <p:pic>
        <p:nvPicPr>
          <p:cNvPr id="16" name="Picture 15">
            <a:extLst>
              <a:ext uri="{FF2B5EF4-FFF2-40B4-BE49-F238E27FC236}">
                <a16:creationId xmlns:a16="http://schemas.microsoft.com/office/drawing/2014/main" id="{157F518B-1017-2B47-81BC-7581DAC36862}"/>
              </a:ext>
            </a:extLst>
          </p:cNvPr>
          <p:cNvPicPr>
            <a:picLocks noChangeAspect="1"/>
          </p:cNvPicPr>
          <p:nvPr/>
        </p:nvPicPr>
        <p:blipFill rotWithShape="1">
          <a:blip r:embed="rId8"/>
          <a:srcRect t="39288"/>
          <a:stretch/>
        </p:blipFill>
        <p:spPr>
          <a:xfrm>
            <a:off x="5094217" y="4049249"/>
            <a:ext cx="749091" cy="1167984"/>
          </a:xfrm>
          <a:prstGeom prst="rect">
            <a:avLst/>
          </a:prstGeom>
        </p:spPr>
      </p:pic>
      <p:pic>
        <p:nvPicPr>
          <p:cNvPr id="27" name="Picture 26">
            <a:extLst>
              <a:ext uri="{FF2B5EF4-FFF2-40B4-BE49-F238E27FC236}">
                <a16:creationId xmlns:a16="http://schemas.microsoft.com/office/drawing/2014/main" id="{ABCF5D22-F85D-EA43-8D9F-8B7623B31BB6}"/>
              </a:ext>
            </a:extLst>
          </p:cNvPr>
          <p:cNvPicPr>
            <a:picLocks noChangeAspect="1"/>
          </p:cNvPicPr>
          <p:nvPr/>
        </p:nvPicPr>
        <p:blipFill>
          <a:blip r:embed="rId9"/>
          <a:stretch>
            <a:fillRect/>
          </a:stretch>
        </p:blipFill>
        <p:spPr>
          <a:xfrm>
            <a:off x="6130853" y="4121915"/>
            <a:ext cx="1463448" cy="1111990"/>
          </a:xfrm>
          <a:prstGeom prst="rect">
            <a:avLst/>
          </a:prstGeom>
        </p:spPr>
      </p:pic>
      <p:cxnSp>
        <p:nvCxnSpPr>
          <p:cNvPr id="29" name="Straight Arrow Connector 28">
            <a:extLst>
              <a:ext uri="{FF2B5EF4-FFF2-40B4-BE49-F238E27FC236}">
                <a16:creationId xmlns:a16="http://schemas.microsoft.com/office/drawing/2014/main" id="{6761A5E8-6CD6-D444-963D-F31579BAB7E4}"/>
              </a:ext>
            </a:extLst>
          </p:cNvPr>
          <p:cNvCxnSpPr/>
          <p:nvPr/>
        </p:nvCxnSpPr>
        <p:spPr>
          <a:xfrm flipV="1">
            <a:off x="8077667" y="4031072"/>
            <a:ext cx="0" cy="11209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BFF17105-3D7B-7940-A364-4F5CDDE94D09}"/>
              </a:ext>
            </a:extLst>
          </p:cNvPr>
          <p:cNvCxnSpPr>
            <a:cxnSpLocks/>
          </p:cNvCxnSpPr>
          <p:nvPr/>
        </p:nvCxnSpPr>
        <p:spPr>
          <a:xfrm>
            <a:off x="8077667" y="5152046"/>
            <a:ext cx="11654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16D392B8-3795-4B41-BBFE-8D32323E9C84}"/>
              </a:ext>
            </a:extLst>
          </p:cNvPr>
          <p:cNvCxnSpPr>
            <a:cxnSpLocks/>
          </p:cNvCxnSpPr>
          <p:nvPr/>
        </p:nvCxnSpPr>
        <p:spPr>
          <a:xfrm flipV="1">
            <a:off x="8085903" y="4775908"/>
            <a:ext cx="574469" cy="3682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F39735-9A20-4C42-AE76-91C1C23C0577}"/>
              </a:ext>
            </a:extLst>
          </p:cNvPr>
          <p:cNvCxnSpPr>
            <a:cxnSpLocks/>
          </p:cNvCxnSpPr>
          <p:nvPr/>
        </p:nvCxnSpPr>
        <p:spPr>
          <a:xfrm flipV="1">
            <a:off x="8426952" y="4123904"/>
            <a:ext cx="574469" cy="467655"/>
          </a:xfrm>
          <a:prstGeom prst="line">
            <a:avLst/>
          </a:prstGeom>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59408A39-A295-A940-87F0-3FB86AEB97B3}"/>
              </a:ext>
            </a:extLst>
          </p:cNvPr>
          <p:cNvPicPr>
            <a:picLocks noChangeAspect="1"/>
          </p:cNvPicPr>
          <p:nvPr/>
        </p:nvPicPr>
        <p:blipFill rotWithShape="1">
          <a:blip r:embed="rId10"/>
          <a:srcRect l="14853" t="6961" r="5867" b="5896"/>
          <a:stretch/>
        </p:blipFill>
        <p:spPr>
          <a:xfrm>
            <a:off x="9600746" y="4101079"/>
            <a:ext cx="1955177" cy="1050967"/>
          </a:xfrm>
          <a:prstGeom prst="rect">
            <a:avLst/>
          </a:prstGeom>
        </p:spPr>
      </p:pic>
      <p:sp>
        <p:nvSpPr>
          <p:cNvPr id="40" name="TextBox 39">
            <a:extLst>
              <a:ext uri="{FF2B5EF4-FFF2-40B4-BE49-F238E27FC236}">
                <a16:creationId xmlns:a16="http://schemas.microsoft.com/office/drawing/2014/main" id="{C0A94D51-7E71-3146-9C2C-3786D3F86B7D}"/>
              </a:ext>
            </a:extLst>
          </p:cNvPr>
          <p:cNvSpPr txBox="1"/>
          <p:nvPr/>
        </p:nvSpPr>
        <p:spPr>
          <a:xfrm>
            <a:off x="3723708" y="5452351"/>
            <a:ext cx="4014079" cy="400110"/>
          </a:xfrm>
          <a:prstGeom prst="rect">
            <a:avLst/>
          </a:prstGeom>
          <a:noFill/>
        </p:spPr>
        <p:txBody>
          <a:bodyPr wrap="square" rtlCol="0">
            <a:spAutoFit/>
          </a:bodyPr>
          <a:lstStyle/>
          <a:p>
            <a:pPr algn="ctr"/>
            <a:r>
              <a:rPr lang="en-US" sz="2000" dirty="0"/>
              <a:t>Open surfaces and manifolds</a:t>
            </a:r>
          </a:p>
        </p:txBody>
      </p:sp>
      <p:sp>
        <p:nvSpPr>
          <p:cNvPr id="41" name="TextBox 40">
            <a:extLst>
              <a:ext uri="{FF2B5EF4-FFF2-40B4-BE49-F238E27FC236}">
                <a16:creationId xmlns:a16="http://schemas.microsoft.com/office/drawing/2014/main" id="{D4E21650-2F0F-6F44-A8AD-0A80E7EB6146}"/>
              </a:ext>
            </a:extLst>
          </p:cNvPr>
          <p:cNvSpPr txBox="1"/>
          <p:nvPr/>
        </p:nvSpPr>
        <p:spPr>
          <a:xfrm>
            <a:off x="7968265" y="5449087"/>
            <a:ext cx="1384213" cy="400110"/>
          </a:xfrm>
          <a:prstGeom prst="rect">
            <a:avLst/>
          </a:prstGeom>
          <a:noFill/>
        </p:spPr>
        <p:txBody>
          <a:bodyPr wrap="square" rtlCol="0">
            <a:spAutoFit/>
          </a:bodyPr>
          <a:lstStyle/>
          <a:p>
            <a:r>
              <a:rPr lang="en-US" sz="2000" dirty="0"/>
              <a:t>Functions</a:t>
            </a:r>
          </a:p>
        </p:txBody>
      </p:sp>
      <p:sp>
        <p:nvSpPr>
          <p:cNvPr id="42" name="TextBox 41">
            <a:extLst>
              <a:ext uri="{FF2B5EF4-FFF2-40B4-BE49-F238E27FC236}">
                <a16:creationId xmlns:a16="http://schemas.microsoft.com/office/drawing/2014/main" id="{5A8137E8-EC9C-E846-A4C8-F51C7E57E7D2}"/>
              </a:ext>
            </a:extLst>
          </p:cNvPr>
          <p:cNvSpPr txBox="1"/>
          <p:nvPr/>
        </p:nvSpPr>
        <p:spPr>
          <a:xfrm>
            <a:off x="9679136" y="5438893"/>
            <a:ext cx="2104926" cy="400110"/>
          </a:xfrm>
          <a:prstGeom prst="rect">
            <a:avLst/>
          </a:prstGeom>
          <a:noFill/>
        </p:spPr>
        <p:txBody>
          <a:bodyPr wrap="square" rtlCol="0">
            <a:spAutoFit/>
          </a:bodyPr>
          <a:lstStyle/>
          <a:p>
            <a:r>
              <a:rPr lang="en-US" sz="2000"/>
              <a:t>Complex shapes</a:t>
            </a:r>
          </a:p>
        </p:txBody>
      </p:sp>
      <p:sp>
        <p:nvSpPr>
          <p:cNvPr id="43" name="Rectangle 42">
            <a:extLst>
              <a:ext uri="{FF2B5EF4-FFF2-40B4-BE49-F238E27FC236}">
                <a16:creationId xmlns:a16="http://schemas.microsoft.com/office/drawing/2014/main" id="{875A8AB1-EF71-4444-A188-701A22C000D4}"/>
              </a:ext>
            </a:extLst>
          </p:cNvPr>
          <p:cNvSpPr/>
          <p:nvPr/>
        </p:nvSpPr>
        <p:spPr>
          <a:xfrm>
            <a:off x="3413019" y="3598788"/>
            <a:ext cx="8382000" cy="290361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0E74AE-1512-F240-80B9-D8A1842F863D}"/>
              </a:ext>
            </a:extLst>
          </p:cNvPr>
          <p:cNvSpPr/>
          <p:nvPr/>
        </p:nvSpPr>
        <p:spPr>
          <a:xfrm>
            <a:off x="257359" y="3598788"/>
            <a:ext cx="2956639" cy="290361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Google Shape;172;p21">
            <a:extLst>
              <a:ext uri="{FF2B5EF4-FFF2-40B4-BE49-F238E27FC236}">
                <a16:creationId xmlns:a16="http://schemas.microsoft.com/office/drawing/2014/main" id="{C32733C6-FB78-FC49-8DC0-2E4E8DE14187}"/>
              </a:ext>
            </a:extLst>
          </p:cNvPr>
          <p:cNvPicPr preferRelativeResize="0"/>
          <p:nvPr/>
        </p:nvPicPr>
        <p:blipFill>
          <a:blip r:embed="rId11">
            <a:alphaModFix/>
          </a:blip>
          <a:stretch>
            <a:fillRect/>
          </a:stretch>
        </p:blipFill>
        <p:spPr>
          <a:xfrm>
            <a:off x="7375627" y="5972927"/>
            <a:ext cx="453742" cy="392241"/>
          </a:xfrm>
          <a:prstGeom prst="rect">
            <a:avLst/>
          </a:prstGeom>
          <a:noFill/>
          <a:ln>
            <a:noFill/>
          </a:ln>
        </p:spPr>
      </p:pic>
      <p:pic>
        <p:nvPicPr>
          <p:cNvPr id="46" name="Google Shape;159;p20">
            <a:extLst>
              <a:ext uri="{FF2B5EF4-FFF2-40B4-BE49-F238E27FC236}">
                <a16:creationId xmlns:a16="http://schemas.microsoft.com/office/drawing/2014/main" id="{91D7D076-3870-A145-81EC-030EEF34717E}"/>
              </a:ext>
            </a:extLst>
          </p:cNvPr>
          <p:cNvPicPr preferRelativeResize="0"/>
          <p:nvPr/>
        </p:nvPicPr>
        <p:blipFill>
          <a:blip r:embed="rId12">
            <a:alphaModFix amt="50000"/>
          </a:blip>
          <a:stretch>
            <a:fillRect/>
          </a:stretch>
        </p:blipFill>
        <p:spPr>
          <a:xfrm>
            <a:off x="1358060" y="5972927"/>
            <a:ext cx="423256" cy="401247"/>
          </a:xfrm>
          <a:prstGeom prst="rect">
            <a:avLst/>
          </a:prstGeom>
          <a:noFill/>
          <a:ln>
            <a:noFill/>
          </a:ln>
        </p:spPr>
      </p:pic>
      <p:sp>
        <p:nvSpPr>
          <p:cNvPr id="47" name="TextBox 46">
            <a:extLst>
              <a:ext uri="{FF2B5EF4-FFF2-40B4-BE49-F238E27FC236}">
                <a16:creationId xmlns:a16="http://schemas.microsoft.com/office/drawing/2014/main" id="{23BD8096-679B-1946-A487-FCF3E9C0F86B}"/>
              </a:ext>
            </a:extLst>
          </p:cNvPr>
          <p:cNvSpPr txBox="1"/>
          <p:nvPr/>
        </p:nvSpPr>
        <p:spPr>
          <a:xfrm>
            <a:off x="257359" y="392552"/>
            <a:ext cx="11660320" cy="2893100"/>
          </a:xfrm>
          <a:prstGeom prst="rect">
            <a:avLst/>
          </a:prstGeom>
          <a:solidFill>
            <a:schemeClr val="bg1">
              <a:lumMod val="95000"/>
            </a:schemeClr>
          </a:solidFill>
          <a:ln w="28575">
            <a:solidFill>
              <a:schemeClr val="tx1"/>
            </a:solidFill>
          </a:ln>
        </p:spPr>
        <p:txBody>
          <a:bodyPr wrap="square" lIns="91440" tIns="45720" rIns="91440" bIns="45720" rtlCol="0" anchor="t">
            <a:spAutoFit/>
          </a:bodyPr>
          <a:lstStyle/>
          <a:p>
            <a:endParaRPr lang="en-US" dirty="0"/>
          </a:p>
          <a:p>
            <a:pPr marL="457200" indent="-457200">
              <a:buFont typeface="Arial" panose="020B0604020202020204" pitchFamily="34" charset="0"/>
              <a:buChar char="•"/>
            </a:pPr>
            <a:r>
              <a:rPr lang="en-US" sz="3200" dirty="0"/>
              <a:t>Surfaces that do not divide the space in two regions can not be represented.</a:t>
            </a:r>
          </a:p>
          <a:p>
            <a:pPr algn="ctr"/>
            <a:endParaRPr lang="en-US" sz="3200" dirty="0"/>
          </a:p>
          <a:p>
            <a:pPr marL="457200" indent="-457200">
              <a:buFont typeface="Arial" panose="020B0604020202020204" pitchFamily="34" charset="0"/>
              <a:buChar char="•"/>
            </a:pPr>
            <a:r>
              <a:rPr lang="en-US" sz="3200" dirty="0"/>
              <a:t>We need a different </a:t>
            </a:r>
            <a:r>
              <a:rPr lang="en-US" sz="3200" b="1" dirty="0"/>
              <a:t>output representation.</a:t>
            </a:r>
          </a:p>
          <a:p>
            <a:endParaRPr lang="en-US" dirty="0"/>
          </a:p>
          <a:p>
            <a:endParaRPr lang="en-US" dirty="0"/>
          </a:p>
        </p:txBody>
      </p:sp>
      <p:sp>
        <p:nvSpPr>
          <p:cNvPr id="3" name="Foliennummernplatzhalter 2">
            <a:extLst>
              <a:ext uri="{FF2B5EF4-FFF2-40B4-BE49-F238E27FC236}">
                <a16:creationId xmlns:a16="http://schemas.microsoft.com/office/drawing/2014/main" id="{B72CC6D2-F174-186D-33F6-AD21D279D81A}"/>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54</a:t>
            </a:fld>
            <a:endParaRPr lang="en-US" dirty="0"/>
          </a:p>
        </p:txBody>
      </p:sp>
    </p:spTree>
    <p:extLst>
      <p:ext uri="{BB962C8B-B14F-4D97-AF65-F5344CB8AC3E}">
        <p14:creationId xmlns:p14="http://schemas.microsoft.com/office/powerpoint/2010/main" val="3289181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animBg="1"/>
      <p:bldP spid="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4E0E-792C-1ECE-D137-969A95A7127C}"/>
              </a:ext>
            </a:extLst>
          </p:cNvPr>
          <p:cNvSpPr>
            <a:spLocks noGrp="1"/>
          </p:cNvSpPr>
          <p:nvPr>
            <p:ph type="title"/>
          </p:nvPr>
        </p:nvSpPr>
        <p:spPr/>
        <p:txBody>
          <a:bodyPr>
            <a:normAutofit fontScale="90000"/>
          </a:bodyPr>
          <a:lstStyle/>
          <a:p>
            <a:r>
              <a:rPr lang="en-US" dirty="0">
                <a:latin typeface="Century Gothic"/>
              </a:rPr>
              <a:t>Neural Unsigned Distance Fields for Implicit Function Learning</a:t>
            </a:r>
          </a:p>
        </p:txBody>
      </p:sp>
      <p:sp>
        <p:nvSpPr>
          <p:cNvPr id="3" name="Text Placeholder 2">
            <a:extLst>
              <a:ext uri="{FF2B5EF4-FFF2-40B4-BE49-F238E27FC236}">
                <a16:creationId xmlns:a16="http://schemas.microsoft.com/office/drawing/2014/main" id="{BA952CE9-DFF9-B11F-AA42-28A819CC8DD9}"/>
              </a:ext>
            </a:extLst>
          </p:cNvPr>
          <p:cNvSpPr>
            <a:spLocks noGrp="1"/>
          </p:cNvSpPr>
          <p:nvPr>
            <p:ph type="body" sz="half" idx="1"/>
          </p:nvPr>
        </p:nvSpPr>
        <p:spPr>
          <a:xfrm>
            <a:off x="534754" y="1474812"/>
            <a:ext cx="11119315" cy="4686275"/>
          </a:xfrm>
        </p:spPr>
        <p:txBody>
          <a:bodyPr vert="horz" lIns="91440" tIns="45720" rIns="91440" bIns="45720" rtlCol="0" anchor="t">
            <a:normAutofit/>
          </a:bodyPr>
          <a:lstStyle/>
          <a:p>
            <a:pPr marL="0" indent="0" algn="ctr">
              <a:buNone/>
            </a:pPr>
            <a:r>
              <a:rPr lang="en-US" sz="2000" dirty="0">
                <a:latin typeface="Century Gothic"/>
              </a:rPr>
              <a:t>Julian </a:t>
            </a:r>
            <a:r>
              <a:rPr lang="en-US" sz="2000" dirty="0" err="1">
                <a:latin typeface="Century Gothic"/>
              </a:rPr>
              <a:t>Chibane</a:t>
            </a:r>
            <a:r>
              <a:rPr lang="en-US" sz="2000" dirty="0">
                <a:latin typeface="Century Gothic"/>
              </a:rPr>
              <a:t>, </a:t>
            </a:r>
            <a:r>
              <a:rPr lang="en-US" sz="2000" dirty="0" err="1">
                <a:latin typeface="Century Gothic"/>
              </a:rPr>
              <a:t>Aymen</a:t>
            </a:r>
            <a:r>
              <a:rPr lang="en-US" sz="2000" dirty="0">
                <a:latin typeface="Century Gothic"/>
              </a:rPr>
              <a:t> Mir, Gerard Pons-Moll</a:t>
            </a:r>
            <a:br>
              <a:rPr lang="en-US" sz="2000" dirty="0">
                <a:latin typeface="Century Gothic"/>
              </a:rPr>
            </a:br>
            <a:r>
              <a:rPr lang="en-US" sz="2000" dirty="0" err="1">
                <a:latin typeface="Century Gothic"/>
              </a:rPr>
              <a:t>NeurIPS</a:t>
            </a:r>
            <a:r>
              <a:rPr lang="en-US" sz="2000" dirty="0">
                <a:latin typeface="Century Gothic"/>
              </a:rPr>
              <a:t> 2020</a:t>
            </a:r>
          </a:p>
        </p:txBody>
      </p:sp>
      <p:pic>
        <p:nvPicPr>
          <p:cNvPr id="6" name="split_screen_video.mp4">
            <a:hlinkClick r:id="" action="ppaction://media"/>
            <a:extLst>
              <a:ext uri="{FF2B5EF4-FFF2-40B4-BE49-F238E27FC236}">
                <a16:creationId xmlns:a16="http://schemas.microsoft.com/office/drawing/2014/main" id="{4EA9F0CD-DF5F-FF84-35CA-E9E8481608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2511" y="2122311"/>
            <a:ext cx="6923801" cy="3765527"/>
          </a:xfrm>
          <a:prstGeom prst="rect">
            <a:avLst/>
          </a:prstGeom>
        </p:spPr>
      </p:pic>
      <p:sp>
        <p:nvSpPr>
          <p:cNvPr id="4" name="Foliennummernplatzhalter 2">
            <a:extLst>
              <a:ext uri="{FF2B5EF4-FFF2-40B4-BE49-F238E27FC236}">
                <a16:creationId xmlns:a16="http://schemas.microsoft.com/office/drawing/2014/main" id="{A7E21327-F78E-9684-93B8-9BC46FEB823C}"/>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55</a:t>
            </a:fld>
            <a:endParaRPr lang="en-US" dirty="0"/>
          </a:p>
        </p:txBody>
      </p:sp>
      <p:sp>
        <p:nvSpPr>
          <p:cNvPr id="5" name="TextBox 30">
            <a:extLst>
              <a:ext uri="{FF2B5EF4-FFF2-40B4-BE49-F238E27FC236}">
                <a16:creationId xmlns:a16="http://schemas.microsoft.com/office/drawing/2014/main" id="{22832DF8-BC0B-28DB-50C9-64F3C2B10517}"/>
              </a:ext>
            </a:extLst>
          </p:cNvPr>
          <p:cNvSpPr txBox="1"/>
          <p:nvPr/>
        </p:nvSpPr>
        <p:spPr>
          <a:xfrm>
            <a:off x="8582411" y="6161087"/>
            <a:ext cx="3134647" cy="307777"/>
          </a:xfrm>
          <a:prstGeom prst="rect">
            <a:avLst/>
          </a:prstGeom>
          <a:solidFill>
            <a:schemeClr val="bg1"/>
          </a:solid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28517468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185B2B-8EB9-224D-BB73-BC53307116EA}"/>
              </a:ext>
            </a:extLst>
          </p:cNvPr>
          <p:cNvSpPr/>
          <p:nvPr/>
        </p:nvSpPr>
        <p:spPr>
          <a:xfrm>
            <a:off x="3053634" y="2442079"/>
            <a:ext cx="6154438" cy="791203"/>
          </a:xfrm>
          <a:prstGeom prst="rect">
            <a:avLst/>
          </a:prstGeom>
          <a:solidFill>
            <a:schemeClr val="bg1">
              <a:lumMod val="9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1BC7E-1A30-2A48-BC49-24F373B272AB}"/>
              </a:ext>
            </a:extLst>
          </p:cNvPr>
          <p:cNvSpPr>
            <a:spLocks noGrp="1"/>
          </p:cNvSpPr>
          <p:nvPr>
            <p:ph type="title"/>
          </p:nvPr>
        </p:nvSpPr>
        <p:spPr/>
        <p:txBody>
          <a:bodyPr>
            <a:normAutofit/>
          </a:bodyPr>
          <a:lstStyle/>
          <a:p>
            <a:r>
              <a:rPr lang="en-US" sz="4600">
                <a:latin typeface="Century Gothic"/>
              </a:rPr>
              <a:t>Our Solution</a:t>
            </a:r>
          </a:p>
        </p:txBody>
      </p:sp>
      <p:pic>
        <p:nvPicPr>
          <p:cNvPr id="5" name="Picture 4">
            <a:extLst>
              <a:ext uri="{FF2B5EF4-FFF2-40B4-BE49-F238E27FC236}">
                <a16:creationId xmlns:a16="http://schemas.microsoft.com/office/drawing/2014/main" id="{D9F0878A-6864-9E47-B720-B7A627C07D3D}"/>
              </a:ext>
            </a:extLst>
          </p:cNvPr>
          <p:cNvPicPr>
            <a:picLocks noChangeAspect="1"/>
          </p:cNvPicPr>
          <p:nvPr/>
        </p:nvPicPr>
        <p:blipFill>
          <a:blip r:embed="rId3"/>
          <a:stretch>
            <a:fillRect/>
          </a:stretch>
        </p:blipFill>
        <p:spPr>
          <a:xfrm>
            <a:off x="358959" y="1805300"/>
            <a:ext cx="4661056" cy="391063"/>
          </a:xfrm>
          <a:prstGeom prst="rect">
            <a:avLst/>
          </a:prstGeom>
        </p:spPr>
      </p:pic>
      <p:pic>
        <p:nvPicPr>
          <p:cNvPr id="6" name="Grafik 3">
            <a:extLst>
              <a:ext uri="{FF2B5EF4-FFF2-40B4-BE49-F238E27FC236}">
                <a16:creationId xmlns:a16="http://schemas.microsoft.com/office/drawing/2014/main" id="{D931DFA2-97DB-CB44-B751-55C9E4D06F38}"/>
              </a:ext>
            </a:extLst>
          </p:cNvPr>
          <p:cNvPicPr>
            <a:picLocks noChangeAspect="1"/>
          </p:cNvPicPr>
          <p:nvPr/>
        </p:nvPicPr>
        <p:blipFill>
          <a:blip r:embed="rId4"/>
          <a:stretch>
            <a:fillRect/>
          </a:stretch>
        </p:blipFill>
        <p:spPr>
          <a:xfrm>
            <a:off x="1049095" y="4089958"/>
            <a:ext cx="1581817" cy="1130337"/>
          </a:xfrm>
          <a:prstGeom prst="rect">
            <a:avLst/>
          </a:prstGeom>
        </p:spPr>
      </p:pic>
      <p:sp>
        <p:nvSpPr>
          <p:cNvPr id="7" name="TextBox 6">
            <a:extLst>
              <a:ext uri="{FF2B5EF4-FFF2-40B4-BE49-F238E27FC236}">
                <a16:creationId xmlns:a16="http://schemas.microsoft.com/office/drawing/2014/main" id="{39A4CC85-C7E7-2F44-A805-F908020D4AD9}"/>
              </a:ext>
            </a:extLst>
          </p:cNvPr>
          <p:cNvSpPr txBox="1"/>
          <p:nvPr/>
        </p:nvSpPr>
        <p:spPr>
          <a:xfrm>
            <a:off x="1556408" y="4474163"/>
            <a:ext cx="361095" cy="461665"/>
          </a:xfrm>
          <a:prstGeom prst="rect">
            <a:avLst/>
          </a:prstGeom>
          <a:noFill/>
        </p:spPr>
        <p:txBody>
          <a:bodyPr wrap="square" rtlCol="0">
            <a:spAutoFit/>
          </a:bodyPr>
          <a:lstStyle/>
          <a:p>
            <a:r>
              <a:rPr lang="en-US"/>
              <a:t>1</a:t>
            </a:r>
          </a:p>
        </p:txBody>
      </p:sp>
      <p:sp>
        <p:nvSpPr>
          <p:cNvPr id="8" name="TextBox 7">
            <a:extLst>
              <a:ext uri="{FF2B5EF4-FFF2-40B4-BE49-F238E27FC236}">
                <a16:creationId xmlns:a16="http://schemas.microsoft.com/office/drawing/2014/main" id="{291D5CF6-3213-FE41-8083-6E3DDFCAB55A}"/>
              </a:ext>
            </a:extLst>
          </p:cNvPr>
          <p:cNvSpPr txBox="1"/>
          <p:nvPr/>
        </p:nvSpPr>
        <p:spPr>
          <a:xfrm>
            <a:off x="675003" y="4424293"/>
            <a:ext cx="361095" cy="461665"/>
          </a:xfrm>
          <a:prstGeom prst="rect">
            <a:avLst/>
          </a:prstGeom>
          <a:noFill/>
        </p:spPr>
        <p:txBody>
          <a:bodyPr wrap="square" rtlCol="0">
            <a:spAutoFit/>
          </a:bodyPr>
          <a:lstStyle/>
          <a:p>
            <a:r>
              <a:rPr lang="en-US"/>
              <a:t>0</a:t>
            </a:r>
          </a:p>
        </p:txBody>
      </p:sp>
      <p:sp>
        <p:nvSpPr>
          <p:cNvPr id="13" name="TextBox 12">
            <a:extLst>
              <a:ext uri="{FF2B5EF4-FFF2-40B4-BE49-F238E27FC236}">
                <a16:creationId xmlns:a16="http://schemas.microsoft.com/office/drawing/2014/main" id="{E6618D26-EE21-834D-B933-20F2F6F9F9C3}"/>
              </a:ext>
            </a:extLst>
          </p:cNvPr>
          <p:cNvSpPr txBox="1"/>
          <p:nvPr/>
        </p:nvSpPr>
        <p:spPr>
          <a:xfrm>
            <a:off x="358959" y="5438893"/>
            <a:ext cx="2810961" cy="400110"/>
          </a:xfrm>
          <a:prstGeom prst="rect">
            <a:avLst/>
          </a:prstGeom>
          <a:noFill/>
        </p:spPr>
        <p:txBody>
          <a:bodyPr wrap="square" rtlCol="0">
            <a:spAutoFit/>
          </a:bodyPr>
          <a:lstStyle/>
          <a:p>
            <a:r>
              <a:rPr lang="en-US" sz="2000"/>
              <a:t>Only water-tight surfaces</a:t>
            </a:r>
          </a:p>
        </p:txBody>
      </p:sp>
      <p:pic>
        <p:nvPicPr>
          <p:cNvPr id="15" name="Picture 14">
            <a:extLst>
              <a:ext uri="{FF2B5EF4-FFF2-40B4-BE49-F238E27FC236}">
                <a16:creationId xmlns:a16="http://schemas.microsoft.com/office/drawing/2014/main" id="{60FC1923-6326-164D-962B-899BE1858230}"/>
              </a:ext>
            </a:extLst>
          </p:cNvPr>
          <p:cNvPicPr>
            <a:picLocks noChangeAspect="1"/>
          </p:cNvPicPr>
          <p:nvPr/>
        </p:nvPicPr>
        <p:blipFill>
          <a:blip r:embed="rId5"/>
          <a:stretch>
            <a:fillRect/>
          </a:stretch>
        </p:blipFill>
        <p:spPr>
          <a:xfrm>
            <a:off x="3723708" y="4181959"/>
            <a:ext cx="1358942" cy="902564"/>
          </a:xfrm>
          <a:prstGeom prst="rect">
            <a:avLst/>
          </a:prstGeom>
        </p:spPr>
      </p:pic>
      <p:pic>
        <p:nvPicPr>
          <p:cNvPr id="16" name="Picture 15">
            <a:extLst>
              <a:ext uri="{FF2B5EF4-FFF2-40B4-BE49-F238E27FC236}">
                <a16:creationId xmlns:a16="http://schemas.microsoft.com/office/drawing/2014/main" id="{157F518B-1017-2B47-81BC-7581DAC36862}"/>
              </a:ext>
            </a:extLst>
          </p:cNvPr>
          <p:cNvPicPr>
            <a:picLocks noChangeAspect="1"/>
          </p:cNvPicPr>
          <p:nvPr/>
        </p:nvPicPr>
        <p:blipFill rotWithShape="1">
          <a:blip r:embed="rId6"/>
          <a:srcRect t="39288"/>
          <a:stretch/>
        </p:blipFill>
        <p:spPr>
          <a:xfrm>
            <a:off x="5094217" y="4049249"/>
            <a:ext cx="749091" cy="1167984"/>
          </a:xfrm>
          <a:prstGeom prst="rect">
            <a:avLst/>
          </a:prstGeom>
        </p:spPr>
      </p:pic>
      <p:pic>
        <p:nvPicPr>
          <p:cNvPr id="27" name="Picture 26">
            <a:extLst>
              <a:ext uri="{FF2B5EF4-FFF2-40B4-BE49-F238E27FC236}">
                <a16:creationId xmlns:a16="http://schemas.microsoft.com/office/drawing/2014/main" id="{ABCF5D22-F85D-EA43-8D9F-8B7623B31BB6}"/>
              </a:ext>
            </a:extLst>
          </p:cNvPr>
          <p:cNvPicPr>
            <a:picLocks noChangeAspect="1"/>
          </p:cNvPicPr>
          <p:nvPr/>
        </p:nvPicPr>
        <p:blipFill>
          <a:blip r:embed="rId7"/>
          <a:stretch>
            <a:fillRect/>
          </a:stretch>
        </p:blipFill>
        <p:spPr>
          <a:xfrm>
            <a:off x="6130853" y="4121915"/>
            <a:ext cx="1463448" cy="1111990"/>
          </a:xfrm>
          <a:prstGeom prst="rect">
            <a:avLst/>
          </a:prstGeom>
        </p:spPr>
      </p:pic>
      <p:cxnSp>
        <p:nvCxnSpPr>
          <p:cNvPr id="29" name="Straight Arrow Connector 28">
            <a:extLst>
              <a:ext uri="{FF2B5EF4-FFF2-40B4-BE49-F238E27FC236}">
                <a16:creationId xmlns:a16="http://schemas.microsoft.com/office/drawing/2014/main" id="{6761A5E8-6CD6-D444-963D-F31579BAB7E4}"/>
              </a:ext>
            </a:extLst>
          </p:cNvPr>
          <p:cNvCxnSpPr/>
          <p:nvPr/>
        </p:nvCxnSpPr>
        <p:spPr>
          <a:xfrm flipV="1">
            <a:off x="8077667" y="4031072"/>
            <a:ext cx="0" cy="11209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BFF17105-3D7B-7940-A364-4F5CDDE94D09}"/>
              </a:ext>
            </a:extLst>
          </p:cNvPr>
          <p:cNvCxnSpPr>
            <a:cxnSpLocks/>
          </p:cNvCxnSpPr>
          <p:nvPr/>
        </p:nvCxnSpPr>
        <p:spPr>
          <a:xfrm>
            <a:off x="8077667" y="5152046"/>
            <a:ext cx="11654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16D392B8-3795-4B41-BBFE-8D32323E9C84}"/>
              </a:ext>
            </a:extLst>
          </p:cNvPr>
          <p:cNvCxnSpPr>
            <a:cxnSpLocks/>
          </p:cNvCxnSpPr>
          <p:nvPr/>
        </p:nvCxnSpPr>
        <p:spPr>
          <a:xfrm flipV="1">
            <a:off x="8085903" y="4775908"/>
            <a:ext cx="574469" cy="3682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F39735-9A20-4C42-AE76-91C1C23C0577}"/>
              </a:ext>
            </a:extLst>
          </p:cNvPr>
          <p:cNvCxnSpPr>
            <a:cxnSpLocks/>
          </p:cNvCxnSpPr>
          <p:nvPr/>
        </p:nvCxnSpPr>
        <p:spPr>
          <a:xfrm flipV="1">
            <a:off x="8426952" y="4123904"/>
            <a:ext cx="574469" cy="467655"/>
          </a:xfrm>
          <a:prstGeom prst="line">
            <a:avLst/>
          </a:prstGeom>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59408A39-A295-A940-87F0-3FB86AEB97B3}"/>
              </a:ext>
            </a:extLst>
          </p:cNvPr>
          <p:cNvPicPr>
            <a:picLocks noChangeAspect="1"/>
          </p:cNvPicPr>
          <p:nvPr/>
        </p:nvPicPr>
        <p:blipFill rotWithShape="1">
          <a:blip r:embed="rId8"/>
          <a:srcRect l="14853" t="6961" r="5867" b="5896"/>
          <a:stretch/>
        </p:blipFill>
        <p:spPr>
          <a:xfrm>
            <a:off x="9600746" y="4101079"/>
            <a:ext cx="1955177" cy="1050967"/>
          </a:xfrm>
          <a:prstGeom prst="rect">
            <a:avLst/>
          </a:prstGeom>
        </p:spPr>
      </p:pic>
      <p:sp>
        <p:nvSpPr>
          <p:cNvPr id="40" name="TextBox 39">
            <a:extLst>
              <a:ext uri="{FF2B5EF4-FFF2-40B4-BE49-F238E27FC236}">
                <a16:creationId xmlns:a16="http://schemas.microsoft.com/office/drawing/2014/main" id="{C0A94D51-7E71-3146-9C2C-3786D3F86B7D}"/>
              </a:ext>
            </a:extLst>
          </p:cNvPr>
          <p:cNvSpPr txBox="1"/>
          <p:nvPr/>
        </p:nvSpPr>
        <p:spPr>
          <a:xfrm>
            <a:off x="3723708" y="5452351"/>
            <a:ext cx="4014079" cy="400110"/>
          </a:xfrm>
          <a:prstGeom prst="rect">
            <a:avLst/>
          </a:prstGeom>
          <a:noFill/>
        </p:spPr>
        <p:txBody>
          <a:bodyPr wrap="square" rtlCol="0">
            <a:spAutoFit/>
          </a:bodyPr>
          <a:lstStyle/>
          <a:p>
            <a:pPr algn="ctr"/>
            <a:r>
              <a:rPr lang="en-US" sz="2000"/>
              <a:t>Open surfaces and manifolds</a:t>
            </a:r>
          </a:p>
        </p:txBody>
      </p:sp>
      <p:sp>
        <p:nvSpPr>
          <p:cNvPr id="41" name="TextBox 40">
            <a:extLst>
              <a:ext uri="{FF2B5EF4-FFF2-40B4-BE49-F238E27FC236}">
                <a16:creationId xmlns:a16="http://schemas.microsoft.com/office/drawing/2014/main" id="{D4E21650-2F0F-6F44-A8AD-0A80E7EB6146}"/>
              </a:ext>
            </a:extLst>
          </p:cNvPr>
          <p:cNvSpPr txBox="1"/>
          <p:nvPr/>
        </p:nvSpPr>
        <p:spPr>
          <a:xfrm>
            <a:off x="7968265" y="5449087"/>
            <a:ext cx="1384213" cy="400110"/>
          </a:xfrm>
          <a:prstGeom prst="rect">
            <a:avLst/>
          </a:prstGeom>
          <a:noFill/>
        </p:spPr>
        <p:txBody>
          <a:bodyPr wrap="square" rtlCol="0">
            <a:spAutoFit/>
          </a:bodyPr>
          <a:lstStyle/>
          <a:p>
            <a:r>
              <a:rPr lang="en-US" sz="2000"/>
              <a:t>Functions</a:t>
            </a:r>
          </a:p>
        </p:txBody>
      </p:sp>
      <p:sp>
        <p:nvSpPr>
          <p:cNvPr id="42" name="TextBox 41">
            <a:extLst>
              <a:ext uri="{FF2B5EF4-FFF2-40B4-BE49-F238E27FC236}">
                <a16:creationId xmlns:a16="http://schemas.microsoft.com/office/drawing/2014/main" id="{5A8137E8-EC9C-E846-A4C8-F51C7E57E7D2}"/>
              </a:ext>
            </a:extLst>
          </p:cNvPr>
          <p:cNvSpPr txBox="1"/>
          <p:nvPr/>
        </p:nvSpPr>
        <p:spPr>
          <a:xfrm>
            <a:off x="9679136" y="5438893"/>
            <a:ext cx="2104926" cy="400110"/>
          </a:xfrm>
          <a:prstGeom prst="rect">
            <a:avLst/>
          </a:prstGeom>
          <a:noFill/>
        </p:spPr>
        <p:txBody>
          <a:bodyPr wrap="square" rtlCol="0">
            <a:spAutoFit/>
          </a:bodyPr>
          <a:lstStyle/>
          <a:p>
            <a:r>
              <a:rPr lang="en-US" sz="2000"/>
              <a:t>Complex shapes</a:t>
            </a:r>
          </a:p>
        </p:txBody>
      </p:sp>
      <p:sp>
        <p:nvSpPr>
          <p:cNvPr id="43" name="Rectangle 42">
            <a:extLst>
              <a:ext uri="{FF2B5EF4-FFF2-40B4-BE49-F238E27FC236}">
                <a16:creationId xmlns:a16="http://schemas.microsoft.com/office/drawing/2014/main" id="{875A8AB1-EF71-4444-A188-701A22C000D4}"/>
              </a:ext>
            </a:extLst>
          </p:cNvPr>
          <p:cNvSpPr/>
          <p:nvPr/>
        </p:nvSpPr>
        <p:spPr>
          <a:xfrm>
            <a:off x="3424170" y="3598788"/>
            <a:ext cx="8382000" cy="290361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0E74AE-1512-F240-80B9-D8A1842F863D}"/>
              </a:ext>
            </a:extLst>
          </p:cNvPr>
          <p:cNvSpPr/>
          <p:nvPr/>
        </p:nvSpPr>
        <p:spPr>
          <a:xfrm>
            <a:off x="257359" y="3598788"/>
            <a:ext cx="2956639" cy="290361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Google Shape;172;p21">
            <a:extLst>
              <a:ext uri="{FF2B5EF4-FFF2-40B4-BE49-F238E27FC236}">
                <a16:creationId xmlns:a16="http://schemas.microsoft.com/office/drawing/2014/main" id="{C32733C6-FB78-FC49-8DC0-2E4E8DE14187}"/>
              </a:ext>
            </a:extLst>
          </p:cNvPr>
          <p:cNvPicPr preferRelativeResize="0"/>
          <p:nvPr/>
        </p:nvPicPr>
        <p:blipFill>
          <a:blip r:embed="rId9">
            <a:alphaModFix/>
          </a:blip>
          <a:stretch>
            <a:fillRect/>
          </a:stretch>
        </p:blipFill>
        <p:spPr>
          <a:xfrm>
            <a:off x="7375627" y="5972927"/>
            <a:ext cx="453742" cy="392241"/>
          </a:xfrm>
          <a:prstGeom prst="rect">
            <a:avLst/>
          </a:prstGeom>
          <a:noFill/>
          <a:ln>
            <a:noFill/>
          </a:ln>
        </p:spPr>
      </p:pic>
      <p:pic>
        <p:nvPicPr>
          <p:cNvPr id="46" name="Google Shape;159;p20">
            <a:extLst>
              <a:ext uri="{FF2B5EF4-FFF2-40B4-BE49-F238E27FC236}">
                <a16:creationId xmlns:a16="http://schemas.microsoft.com/office/drawing/2014/main" id="{91D7D076-3870-A145-81EC-030EEF34717E}"/>
              </a:ext>
            </a:extLst>
          </p:cNvPr>
          <p:cNvPicPr preferRelativeResize="0"/>
          <p:nvPr/>
        </p:nvPicPr>
        <p:blipFill>
          <a:blip r:embed="rId10">
            <a:alphaModFix amt="50000"/>
          </a:blip>
          <a:stretch>
            <a:fillRect/>
          </a:stretch>
        </p:blipFill>
        <p:spPr>
          <a:xfrm>
            <a:off x="1358060" y="5972927"/>
            <a:ext cx="423256" cy="401247"/>
          </a:xfrm>
          <a:prstGeom prst="rect">
            <a:avLst/>
          </a:prstGeom>
          <a:noFill/>
          <a:ln>
            <a:noFill/>
          </a:ln>
        </p:spPr>
      </p:pic>
      <p:pic>
        <p:nvPicPr>
          <p:cNvPr id="3" name="Picture 2">
            <a:extLst>
              <a:ext uri="{FF2B5EF4-FFF2-40B4-BE49-F238E27FC236}">
                <a16:creationId xmlns:a16="http://schemas.microsoft.com/office/drawing/2014/main" id="{841D5926-3245-0449-9113-D5A6EC2562B2}"/>
              </a:ext>
            </a:extLst>
          </p:cNvPr>
          <p:cNvPicPr>
            <a:picLocks noChangeAspect="1"/>
          </p:cNvPicPr>
          <p:nvPr/>
        </p:nvPicPr>
        <p:blipFill>
          <a:blip r:embed="rId11"/>
          <a:stretch>
            <a:fillRect/>
          </a:stretch>
        </p:blipFill>
        <p:spPr>
          <a:xfrm>
            <a:off x="7122597" y="1763781"/>
            <a:ext cx="4240962" cy="414987"/>
          </a:xfrm>
          <a:prstGeom prst="rect">
            <a:avLst/>
          </a:prstGeom>
        </p:spPr>
      </p:pic>
      <p:sp>
        <p:nvSpPr>
          <p:cNvPr id="31" name="Curved Up Arrow 30">
            <a:extLst>
              <a:ext uri="{FF2B5EF4-FFF2-40B4-BE49-F238E27FC236}">
                <a16:creationId xmlns:a16="http://schemas.microsoft.com/office/drawing/2014/main" id="{75230332-209E-9944-80A8-3F83AA214B97}"/>
              </a:ext>
            </a:extLst>
          </p:cNvPr>
          <p:cNvSpPr/>
          <p:nvPr/>
        </p:nvSpPr>
        <p:spPr>
          <a:xfrm flipV="1">
            <a:off x="4468246" y="1265596"/>
            <a:ext cx="6539081" cy="488480"/>
          </a:xfrm>
          <a:prstGeom prst="curvedUpArrow">
            <a:avLst>
              <a:gd name="adj1" fmla="val 25000"/>
              <a:gd name="adj2" fmla="val 59018"/>
              <a:gd name="adj3" fmla="val 20202"/>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789C3BEF-4301-6E48-9EB1-85DA96DB04AB}"/>
              </a:ext>
            </a:extLst>
          </p:cNvPr>
          <p:cNvSpPr txBox="1"/>
          <p:nvPr/>
        </p:nvSpPr>
        <p:spPr>
          <a:xfrm>
            <a:off x="5388561" y="1353967"/>
            <a:ext cx="4881282" cy="400110"/>
          </a:xfrm>
          <a:prstGeom prst="rect">
            <a:avLst/>
          </a:prstGeom>
          <a:noFill/>
        </p:spPr>
        <p:txBody>
          <a:bodyPr wrap="square" rtlCol="0">
            <a:spAutoFit/>
          </a:bodyPr>
          <a:lstStyle/>
          <a:p>
            <a:r>
              <a:rPr lang="en-US" sz="2000" dirty="0"/>
              <a:t>Change the output representation</a:t>
            </a:r>
            <a:endParaRPr lang="en-US" sz="2000" b="1" dirty="0"/>
          </a:p>
        </p:txBody>
      </p:sp>
      <p:pic>
        <p:nvPicPr>
          <p:cNvPr id="14" name="Picture 13">
            <a:extLst>
              <a:ext uri="{FF2B5EF4-FFF2-40B4-BE49-F238E27FC236}">
                <a16:creationId xmlns:a16="http://schemas.microsoft.com/office/drawing/2014/main" id="{A7E38F9E-4DD3-5C48-A94F-8DE0B0CD51BC}"/>
              </a:ext>
            </a:extLst>
          </p:cNvPr>
          <p:cNvPicPr>
            <a:picLocks noChangeAspect="1"/>
          </p:cNvPicPr>
          <p:nvPr/>
        </p:nvPicPr>
        <p:blipFill>
          <a:blip r:embed="rId12"/>
          <a:stretch>
            <a:fillRect/>
          </a:stretch>
        </p:blipFill>
        <p:spPr>
          <a:xfrm>
            <a:off x="3347833" y="2626208"/>
            <a:ext cx="5366353" cy="546392"/>
          </a:xfrm>
          <a:prstGeom prst="rect">
            <a:avLst/>
          </a:prstGeom>
        </p:spPr>
      </p:pic>
      <p:grpSp>
        <p:nvGrpSpPr>
          <p:cNvPr id="19" name="Group 18">
            <a:extLst>
              <a:ext uri="{FF2B5EF4-FFF2-40B4-BE49-F238E27FC236}">
                <a16:creationId xmlns:a16="http://schemas.microsoft.com/office/drawing/2014/main" id="{C4BF8DEC-B915-654D-9321-9814987F553A}"/>
              </a:ext>
            </a:extLst>
          </p:cNvPr>
          <p:cNvGrpSpPr/>
          <p:nvPr/>
        </p:nvGrpSpPr>
        <p:grpSpPr>
          <a:xfrm>
            <a:off x="7283039" y="5924119"/>
            <a:ext cx="622524" cy="489856"/>
            <a:chOff x="5659240" y="5852587"/>
            <a:chExt cx="622524" cy="489856"/>
          </a:xfrm>
        </p:grpSpPr>
        <p:sp>
          <p:nvSpPr>
            <p:cNvPr id="18" name="Rectangle 17">
              <a:extLst>
                <a:ext uri="{FF2B5EF4-FFF2-40B4-BE49-F238E27FC236}">
                  <a16:creationId xmlns:a16="http://schemas.microsoft.com/office/drawing/2014/main" id="{DD541E52-55F0-0B4F-A464-524BBC162366}"/>
                </a:ext>
              </a:extLst>
            </p:cNvPr>
            <p:cNvSpPr/>
            <p:nvPr/>
          </p:nvSpPr>
          <p:spPr>
            <a:xfrm>
              <a:off x="5659240" y="5904371"/>
              <a:ext cx="546163" cy="43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Google Shape;159;p20">
              <a:extLst>
                <a:ext uri="{FF2B5EF4-FFF2-40B4-BE49-F238E27FC236}">
                  <a16:creationId xmlns:a16="http://schemas.microsoft.com/office/drawing/2014/main" id="{CBE140D0-B94E-604E-BFCB-72F4D96A5D06}"/>
                </a:ext>
              </a:extLst>
            </p:cNvPr>
            <p:cNvPicPr preferRelativeResize="0"/>
            <p:nvPr/>
          </p:nvPicPr>
          <p:blipFill>
            <a:blip r:embed="rId10">
              <a:alphaModFix amt="50000"/>
            </a:blip>
            <a:stretch>
              <a:fillRect/>
            </a:stretch>
          </p:blipFill>
          <p:spPr>
            <a:xfrm>
              <a:off x="5858508" y="5852587"/>
              <a:ext cx="423256" cy="401247"/>
            </a:xfrm>
            <a:prstGeom prst="rect">
              <a:avLst/>
            </a:prstGeom>
            <a:noFill/>
            <a:ln>
              <a:noFill/>
            </a:ln>
          </p:spPr>
        </p:pic>
      </p:grpSp>
      <p:sp>
        <p:nvSpPr>
          <p:cNvPr id="35" name="TextBox 34">
            <a:extLst>
              <a:ext uri="{FF2B5EF4-FFF2-40B4-BE49-F238E27FC236}">
                <a16:creationId xmlns:a16="http://schemas.microsoft.com/office/drawing/2014/main" id="{2C658E6B-DA92-344B-8741-EF32B789CF9A}"/>
              </a:ext>
            </a:extLst>
          </p:cNvPr>
          <p:cNvSpPr txBox="1"/>
          <p:nvPr/>
        </p:nvSpPr>
        <p:spPr>
          <a:xfrm>
            <a:off x="295652" y="2580568"/>
            <a:ext cx="2757982" cy="400110"/>
          </a:xfrm>
          <a:prstGeom prst="rect">
            <a:avLst/>
          </a:prstGeom>
          <a:noFill/>
        </p:spPr>
        <p:txBody>
          <a:bodyPr wrap="square" rtlCol="0">
            <a:spAutoFit/>
          </a:bodyPr>
          <a:lstStyle/>
          <a:p>
            <a:r>
              <a:rPr lang="en-US" sz="2000" b="1" dirty="0"/>
              <a:t>Unsigned</a:t>
            </a:r>
            <a:r>
              <a:rPr lang="en-US" sz="2000" dirty="0"/>
              <a:t> distance:</a:t>
            </a:r>
            <a:endParaRPr lang="en-US" sz="2000" b="1" dirty="0"/>
          </a:p>
        </p:txBody>
      </p:sp>
      <p:sp>
        <p:nvSpPr>
          <p:cNvPr id="48" name="Rectangle 47">
            <a:extLst>
              <a:ext uri="{FF2B5EF4-FFF2-40B4-BE49-F238E27FC236}">
                <a16:creationId xmlns:a16="http://schemas.microsoft.com/office/drawing/2014/main" id="{8CE10FFF-6A03-D94F-A711-54C66EE80725}"/>
              </a:ext>
            </a:extLst>
          </p:cNvPr>
          <p:cNvSpPr/>
          <p:nvPr/>
        </p:nvSpPr>
        <p:spPr>
          <a:xfrm>
            <a:off x="3066111" y="2438518"/>
            <a:ext cx="6154438" cy="791203"/>
          </a:xfrm>
          <a:prstGeom prst="rect">
            <a:avLst/>
          </a:prstGeom>
          <a:solidFill>
            <a:schemeClr val="bg1">
              <a:lumMod val="9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DAE8550-AD48-614E-8847-43D3CE567C4F}"/>
              </a:ext>
            </a:extLst>
          </p:cNvPr>
          <p:cNvPicPr>
            <a:picLocks noChangeAspect="1"/>
          </p:cNvPicPr>
          <p:nvPr/>
        </p:nvPicPr>
        <p:blipFill>
          <a:blip r:embed="rId13"/>
          <a:stretch>
            <a:fillRect/>
          </a:stretch>
        </p:blipFill>
        <p:spPr>
          <a:xfrm>
            <a:off x="4723187" y="2621384"/>
            <a:ext cx="2879311" cy="530399"/>
          </a:xfrm>
          <a:prstGeom prst="rect">
            <a:avLst/>
          </a:prstGeom>
        </p:spPr>
      </p:pic>
      <p:sp>
        <p:nvSpPr>
          <p:cNvPr id="4" name="TextBox 30">
            <a:extLst>
              <a:ext uri="{FF2B5EF4-FFF2-40B4-BE49-F238E27FC236}">
                <a16:creationId xmlns:a16="http://schemas.microsoft.com/office/drawing/2014/main" id="{DA8843E1-160C-0FE2-F3B2-42DBAC004A22}"/>
              </a:ext>
            </a:extLst>
          </p:cNvPr>
          <p:cNvSpPr txBox="1"/>
          <p:nvPr/>
        </p:nvSpPr>
        <p:spPr>
          <a:xfrm>
            <a:off x="8582411" y="6161087"/>
            <a:ext cx="3134647" cy="307777"/>
          </a:xfrm>
          <a:prstGeom prst="rect">
            <a:avLst/>
          </a:prstGeom>
          <a:solidFill>
            <a:schemeClr val="bg1"/>
          </a:solid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
        <p:nvSpPr>
          <p:cNvPr id="10" name="Foliennummernplatzhalter 2">
            <a:extLst>
              <a:ext uri="{FF2B5EF4-FFF2-40B4-BE49-F238E27FC236}">
                <a16:creationId xmlns:a16="http://schemas.microsoft.com/office/drawing/2014/main" id="{0A987A7A-4981-AACE-8F08-A0831EEE63BD}"/>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56</a:t>
            </a:fld>
            <a:endParaRPr lang="en-US" dirty="0"/>
          </a:p>
        </p:txBody>
      </p:sp>
    </p:spTree>
    <p:extLst>
      <p:ext uri="{BB962C8B-B14F-4D97-AF65-F5344CB8AC3E}">
        <p14:creationId xmlns:p14="http://schemas.microsoft.com/office/powerpoint/2010/main" val="555080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animBg="1"/>
      <p:bldP spid="32" grpId="0"/>
      <p:bldP spid="35" grpId="0"/>
      <p:bldP spid="48" grpId="0" animBg="1"/>
      <p:bldP spid="4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9ABB-674F-1146-BA5A-1566ACF395FB}"/>
              </a:ext>
            </a:extLst>
          </p:cNvPr>
          <p:cNvSpPr>
            <a:spLocks noGrp="1"/>
          </p:cNvSpPr>
          <p:nvPr>
            <p:ph type="title"/>
          </p:nvPr>
        </p:nvSpPr>
        <p:spPr/>
        <p:txBody>
          <a:bodyPr>
            <a:noAutofit/>
          </a:bodyPr>
          <a:lstStyle/>
          <a:p>
            <a:r>
              <a:rPr lang="en-US" sz="4600">
                <a:latin typeface="Century Gothic"/>
              </a:rPr>
              <a:t>Neural Distance Fields</a:t>
            </a:r>
          </a:p>
        </p:txBody>
      </p:sp>
      <p:pic>
        <p:nvPicPr>
          <p:cNvPr id="5" name="Picture 4" descr="A screenshot of a cell phone&#10;&#10;Description automatically generated">
            <a:extLst>
              <a:ext uri="{FF2B5EF4-FFF2-40B4-BE49-F238E27FC236}">
                <a16:creationId xmlns:a16="http://schemas.microsoft.com/office/drawing/2014/main" id="{BB7A034D-483F-C148-97C4-0F6504288C25}"/>
              </a:ext>
            </a:extLst>
          </p:cNvPr>
          <p:cNvPicPr>
            <a:picLocks noChangeAspect="1"/>
          </p:cNvPicPr>
          <p:nvPr/>
        </p:nvPicPr>
        <p:blipFill rotWithShape="1">
          <a:blip r:embed="rId3"/>
          <a:srcRect r="51490" b="70648"/>
          <a:stretch/>
        </p:blipFill>
        <p:spPr>
          <a:xfrm>
            <a:off x="609441" y="1248915"/>
            <a:ext cx="4163626" cy="1521799"/>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79CFAA9-986E-CC45-BA14-708A13F840D4}"/>
              </a:ext>
            </a:extLst>
          </p:cNvPr>
          <p:cNvPicPr>
            <a:picLocks noChangeAspect="1"/>
          </p:cNvPicPr>
          <p:nvPr/>
        </p:nvPicPr>
        <p:blipFill rotWithShape="1">
          <a:blip r:embed="rId3"/>
          <a:srcRect l="49972" b="66584"/>
          <a:stretch/>
        </p:blipFill>
        <p:spPr>
          <a:xfrm>
            <a:off x="7655209" y="1307369"/>
            <a:ext cx="3771582" cy="152179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9E96E92-6B98-AF40-8086-9C697BF14967}"/>
              </a:ext>
            </a:extLst>
          </p:cNvPr>
          <p:cNvPicPr>
            <a:picLocks noChangeAspect="1"/>
          </p:cNvPicPr>
          <p:nvPr/>
        </p:nvPicPr>
        <p:blipFill rotWithShape="1">
          <a:blip r:embed="rId3"/>
          <a:srcRect t="32632" r="49669" b="34753"/>
          <a:stretch/>
        </p:blipFill>
        <p:spPr>
          <a:xfrm>
            <a:off x="3404306" y="3417300"/>
            <a:ext cx="5178105" cy="2026936"/>
          </a:xfrm>
          <a:prstGeom prst="rect">
            <a:avLst/>
          </a:prstGeom>
        </p:spPr>
      </p:pic>
      <p:pic>
        <p:nvPicPr>
          <p:cNvPr id="8" name="Picture 7">
            <a:extLst>
              <a:ext uri="{FF2B5EF4-FFF2-40B4-BE49-F238E27FC236}">
                <a16:creationId xmlns:a16="http://schemas.microsoft.com/office/drawing/2014/main" id="{0191E5F9-E424-1A4D-AF88-A2DFD255F9E7}"/>
              </a:ext>
            </a:extLst>
          </p:cNvPr>
          <p:cNvPicPr>
            <a:picLocks noChangeAspect="1"/>
          </p:cNvPicPr>
          <p:nvPr/>
        </p:nvPicPr>
        <p:blipFill>
          <a:blip r:embed="rId4"/>
          <a:stretch>
            <a:fillRect/>
          </a:stretch>
        </p:blipFill>
        <p:spPr>
          <a:xfrm>
            <a:off x="3738702" y="5385782"/>
            <a:ext cx="4140200" cy="482600"/>
          </a:xfrm>
          <a:prstGeom prst="rect">
            <a:avLst/>
          </a:prstGeom>
        </p:spPr>
      </p:pic>
      <p:sp>
        <p:nvSpPr>
          <p:cNvPr id="9" name="Oval 8">
            <a:extLst>
              <a:ext uri="{FF2B5EF4-FFF2-40B4-BE49-F238E27FC236}">
                <a16:creationId xmlns:a16="http://schemas.microsoft.com/office/drawing/2014/main" id="{34C3F862-A53D-D64F-9A53-F54EEDDD6262}"/>
              </a:ext>
            </a:extLst>
          </p:cNvPr>
          <p:cNvSpPr/>
          <p:nvPr/>
        </p:nvSpPr>
        <p:spPr>
          <a:xfrm>
            <a:off x="4654826" y="5130172"/>
            <a:ext cx="150607" cy="164021"/>
          </a:xfrm>
          <a:prstGeom prst="ellipse">
            <a:avLst/>
          </a:prstGeom>
          <a:solidFill>
            <a:schemeClr val="tx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EE13A3-6C13-284E-A509-0ED3B6833301}"/>
              </a:ext>
            </a:extLst>
          </p:cNvPr>
          <p:cNvPicPr>
            <a:picLocks noChangeAspect="1"/>
          </p:cNvPicPr>
          <p:nvPr/>
        </p:nvPicPr>
        <p:blipFill rotWithShape="1">
          <a:blip r:embed="rId4"/>
          <a:srcRect l="20379" t="-1" r="70008" b="-2805"/>
          <a:stretch/>
        </p:blipFill>
        <p:spPr>
          <a:xfrm>
            <a:off x="4574050" y="5388586"/>
            <a:ext cx="398033" cy="496138"/>
          </a:xfrm>
          <a:prstGeom prst="rect">
            <a:avLst/>
          </a:prstGeom>
        </p:spPr>
      </p:pic>
      <p:pic>
        <p:nvPicPr>
          <p:cNvPr id="13" name="Picture 12">
            <a:extLst>
              <a:ext uri="{FF2B5EF4-FFF2-40B4-BE49-F238E27FC236}">
                <a16:creationId xmlns:a16="http://schemas.microsoft.com/office/drawing/2014/main" id="{A86DE0FA-4E85-D64F-8EA8-D9C165BEEF47}"/>
              </a:ext>
            </a:extLst>
          </p:cNvPr>
          <p:cNvPicPr>
            <a:picLocks noChangeAspect="1"/>
          </p:cNvPicPr>
          <p:nvPr/>
        </p:nvPicPr>
        <p:blipFill>
          <a:blip r:embed="rId5"/>
          <a:stretch>
            <a:fillRect/>
          </a:stretch>
        </p:blipFill>
        <p:spPr>
          <a:xfrm>
            <a:off x="4859222" y="1554744"/>
            <a:ext cx="2470379" cy="455070"/>
          </a:xfrm>
          <a:prstGeom prst="rect">
            <a:avLst/>
          </a:prstGeom>
        </p:spPr>
      </p:pic>
      <p:cxnSp>
        <p:nvCxnSpPr>
          <p:cNvPr id="15" name="Straight Arrow Connector 14">
            <a:extLst>
              <a:ext uri="{FF2B5EF4-FFF2-40B4-BE49-F238E27FC236}">
                <a16:creationId xmlns:a16="http://schemas.microsoft.com/office/drawing/2014/main" id="{71F4C272-08C1-0A47-A36C-FC3E6DC78381}"/>
              </a:ext>
            </a:extLst>
          </p:cNvPr>
          <p:cNvCxnSpPr/>
          <p:nvPr/>
        </p:nvCxnSpPr>
        <p:spPr>
          <a:xfrm>
            <a:off x="4625788" y="2199787"/>
            <a:ext cx="294759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Picture 2">
            <a:extLst>
              <a:ext uri="{FF2B5EF4-FFF2-40B4-BE49-F238E27FC236}">
                <a16:creationId xmlns:a16="http://schemas.microsoft.com/office/drawing/2014/main" id="{F9DB3BBF-C41B-0342-8F84-3B903C5665C7}"/>
              </a:ext>
            </a:extLst>
          </p:cNvPr>
          <p:cNvPicPr>
            <a:picLocks noChangeAspect="1"/>
          </p:cNvPicPr>
          <p:nvPr/>
        </p:nvPicPr>
        <p:blipFill>
          <a:blip r:embed="rId6"/>
          <a:stretch>
            <a:fillRect/>
          </a:stretch>
        </p:blipFill>
        <p:spPr>
          <a:xfrm>
            <a:off x="2554569" y="2886599"/>
            <a:ext cx="273370" cy="235664"/>
          </a:xfrm>
          <a:prstGeom prst="rect">
            <a:avLst/>
          </a:prstGeom>
        </p:spPr>
      </p:pic>
      <p:pic>
        <p:nvPicPr>
          <p:cNvPr id="10" name="Picture 9">
            <a:extLst>
              <a:ext uri="{FF2B5EF4-FFF2-40B4-BE49-F238E27FC236}">
                <a16:creationId xmlns:a16="http://schemas.microsoft.com/office/drawing/2014/main" id="{E5C44997-D669-2C43-BDAC-D71AD5539E87}"/>
              </a:ext>
            </a:extLst>
          </p:cNvPr>
          <p:cNvPicPr>
            <a:picLocks noChangeAspect="1"/>
          </p:cNvPicPr>
          <p:nvPr/>
        </p:nvPicPr>
        <p:blipFill>
          <a:blip r:embed="rId7"/>
          <a:stretch>
            <a:fillRect/>
          </a:stretch>
        </p:blipFill>
        <p:spPr>
          <a:xfrm>
            <a:off x="7604562" y="2886599"/>
            <a:ext cx="3822229" cy="414816"/>
          </a:xfrm>
          <a:prstGeom prst="rect">
            <a:avLst/>
          </a:prstGeom>
        </p:spPr>
      </p:pic>
      <p:sp>
        <p:nvSpPr>
          <p:cNvPr id="4" name="TextBox 30">
            <a:extLst>
              <a:ext uri="{FF2B5EF4-FFF2-40B4-BE49-F238E27FC236}">
                <a16:creationId xmlns:a16="http://schemas.microsoft.com/office/drawing/2014/main" id="{F0091D1C-9C65-D80D-7D29-91A47B7FE431}"/>
              </a:ext>
            </a:extLst>
          </p:cNvPr>
          <p:cNvSpPr txBox="1"/>
          <p:nvPr/>
        </p:nvSpPr>
        <p:spPr>
          <a:xfrm>
            <a:off x="8582411" y="6161087"/>
            <a:ext cx="3134647" cy="307777"/>
          </a:xfrm>
          <a:prstGeom prst="rect">
            <a:avLst/>
          </a:prstGeom>
          <a:solidFill>
            <a:schemeClr val="bg1"/>
          </a:solid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
        <p:nvSpPr>
          <p:cNvPr id="14" name="Foliennummernplatzhalter 2">
            <a:extLst>
              <a:ext uri="{FF2B5EF4-FFF2-40B4-BE49-F238E27FC236}">
                <a16:creationId xmlns:a16="http://schemas.microsoft.com/office/drawing/2014/main" id="{1A7DE82F-9B7B-A99F-2706-DB0B841904F3}"/>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57</a:t>
            </a:fld>
            <a:endParaRPr lang="en-US" dirty="0"/>
          </a:p>
        </p:txBody>
      </p:sp>
      <p:sp>
        <p:nvSpPr>
          <p:cNvPr id="16" name="TextBox 30">
            <a:extLst>
              <a:ext uri="{FF2B5EF4-FFF2-40B4-BE49-F238E27FC236}">
                <a16:creationId xmlns:a16="http://schemas.microsoft.com/office/drawing/2014/main" id="{D942A4A2-97B5-FDCF-08FE-D275468A70E7}"/>
              </a:ext>
            </a:extLst>
          </p:cNvPr>
          <p:cNvSpPr txBox="1"/>
          <p:nvPr/>
        </p:nvSpPr>
        <p:spPr>
          <a:xfrm>
            <a:off x="8582411" y="6218238"/>
            <a:ext cx="3134647" cy="307777"/>
          </a:xfrm>
          <a:prstGeom prst="rect">
            <a:avLst/>
          </a:prstGeom>
          <a:solidFill>
            <a:schemeClr val="bg1"/>
          </a:solid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30262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45E-6 -0.00162 L 0.00039 -0.06157 " pathEditMode="relative" rAng="0" ptsTypes="AA">
                                      <p:cBhvr>
                                        <p:cTn id="18" dur="2000" fill="hold"/>
                                        <p:tgtEl>
                                          <p:spTgt spid="9"/>
                                        </p:tgtEl>
                                        <p:attrNameLst>
                                          <p:attrName>ppt_x</p:attrName>
                                          <p:attrName>ppt_y</p:attrName>
                                        </p:attrNameLst>
                                      </p:cBhvr>
                                      <p:rCtr x="13"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CE2E-42CC-1241-844C-1B5DB5CB071B}"/>
              </a:ext>
            </a:extLst>
          </p:cNvPr>
          <p:cNvSpPr>
            <a:spLocks noGrp="1"/>
          </p:cNvSpPr>
          <p:nvPr>
            <p:ph type="title"/>
          </p:nvPr>
        </p:nvSpPr>
        <p:spPr>
          <a:xfrm>
            <a:off x="-3132" y="184956"/>
            <a:ext cx="11582516" cy="764483"/>
          </a:xfrm>
        </p:spPr>
        <p:txBody>
          <a:bodyPr>
            <a:noAutofit/>
          </a:bodyPr>
          <a:lstStyle/>
          <a:p>
            <a:r>
              <a:rPr lang="en-US" sz="4600">
                <a:latin typeface="Century Gothic"/>
              </a:rPr>
              <a:t>Neural processing of arbitrary surfaces </a:t>
            </a:r>
            <a:endParaRPr lang="x-none" sz="4600">
              <a:latin typeface="Century Gothic"/>
            </a:endParaRPr>
          </a:p>
        </p:txBody>
      </p:sp>
      <p:sp>
        <p:nvSpPr>
          <p:cNvPr id="3" name="Content Placeholder 2">
            <a:extLst>
              <a:ext uri="{FF2B5EF4-FFF2-40B4-BE49-F238E27FC236}">
                <a16:creationId xmlns:a16="http://schemas.microsoft.com/office/drawing/2014/main" id="{E2FBC158-6456-734A-80C7-F5D1A751F355}"/>
              </a:ext>
            </a:extLst>
          </p:cNvPr>
          <p:cNvSpPr>
            <a:spLocks noGrp="1"/>
          </p:cNvSpPr>
          <p:nvPr>
            <p:ph idx="1"/>
          </p:nvPr>
        </p:nvSpPr>
        <p:spPr>
          <a:xfrm>
            <a:off x="837982" y="1677988"/>
            <a:ext cx="10385895" cy="4351339"/>
          </a:xfrm>
        </p:spPr>
        <p:txBody>
          <a:bodyPr>
            <a:normAutofit/>
          </a:bodyPr>
          <a:lstStyle/>
          <a:p>
            <a:pPr marL="0" indent="0">
              <a:buNone/>
            </a:pPr>
            <a:r>
              <a:rPr lang="en-US" sz="1800" dirty="0">
                <a:latin typeface="+mn-lt"/>
              </a:rPr>
              <a:t>Next, we illustrate the capabilities of NDF to </a:t>
            </a:r>
            <a:r>
              <a:rPr lang="en-US" sz="1800" dirty="0" err="1">
                <a:latin typeface="+mn-lt"/>
              </a:rPr>
              <a:t>neurally</a:t>
            </a:r>
            <a:r>
              <a:rPr lang="en-US" sz="1800" dirty="0">
                <a:latin typeface="+mn-lt"/>
              </a:rPr>
              <a:t> process arbitrary surfaces, not representable by prior learned implicit work</a:t>
            </a:r>
            <a:r>
              <a:rPr lang="de-DE" sz="1800" dirty="0">
                <a:latin typeface="+mn-lt"/>
              </a:rPr>
              <a:t>:</a:t>
            </a:r>
          </a:p>
          <a:p>
            <a:pPr marL="0" indent="0">
              <a:buNone/>
            </a:pPr>
            <a:endParaRPr lang="de-DE" sz="1800" dirty="0">
              <a:latin typeface="+mn-lt"/>
            </a:endParaRPr>
          </a:p>
          <a:p>
            <a:pPr lvl="1"/>
            <a:r>
              <a:rPr lang="de-DE" sz="1800" b="1" dirty="0" err="1">
                <a:latin typeface="+mn-lt"/>
              </a:rPr>
              <a:t>Mathematical</a:t>
            </a:r>
            <a:r>
              <a:rPr lang="de-DE" sz="1800" b="1" dirty="0">
                <a:latin typeface="+mn-lt"/>
              </a:rPr>
              <a:t> </a:t>
            </a:r>
            <a:r>
              <a:rPr lang="de-DE" sz="1800" b="1" dirty="0" err="1">
                <a:latin typeface="+mn-lt"/>
              </a:rPr>
              <a:t>Functions</a:t>
            </a:r>
            <a:r>
              <a:rPr lang="de-DE" sz="1800" b="1" dirty="0">
                <a:latin typeface="+mn-lt"/>
              </a:rPr>
              <a:t> and </a:t>
            </a:r>
            <a:r>
              <a:rPr lang="de-DE" sz="1800" b="1" dirty="0" err="1">
                <a:latin typeface="+mn-lt"/>
              </a:rPr>
              <a:t>Manifolds</a:t>
            </a:r>
            <a:r>
              <a:rPr lang="de-DE" sz="1800" dirty="0">
                <a:latin typeface="+mn-lt"/>
              </a:rPr>
              <a:t> – </a:t>
            </a:r>
            <a:r>
              <a:rPr lang="en-US" sz="1800" dirty="0">
                <a:latin typeface="+mn-lt"/>
              </a:rPr>
              <a:t>We train a single NDF on a dataset consisting of 1000 functions per type: linear function, parabola, sinusoids and spirals.</a:t>
            </a:r>
            <a:r>
              <a:rPr lang="de-DE" sz="1800" dirty="0">
                <a:latin typeface="+mn-lt"/>
              </a:rPr>
              <a:t>	</a:t>
            </a:r>
          </a:p>
          <a:p>
            <a:pPr marL="457120" lvl="1" indent="0">
              <a:buNone/>
            </a:pPr>
            <a:endParaRPr lang="de-DE" sz="1500" dirty="0">
              <a:latin typeface="+mn-lt"/>
            </a:endParaRPr>
          </a:p>
          <a:p>
            <a:pPr lvl="1"/>
            <a:r>
              <a:rPr lang="de-DE" sz="1800" b="1" dirty="0" err="1">
                <a:latin typeface="+mn-lt"/>
              </a:rPr>
              <a:t>Garments</a:t>
            </a:r>
            <a:r>
              <a:rPr lang="de-DE" sz="1800" dirty="0">
                <a:latin typeface="+mn-lt"/>
              </a:rPr>
              <a:t> – Open </a:t>
            </a:r>
            <a:r>
              <a:rPr lang="de-DE" sz="1800" dirty="0" err="1">
                <a:latin typeface="+mn-lt"/>
              </a:rPr>
              <a:t>Surfaces</a:t>
            </a:r>
            <a:r>
              <a:rPr lang="de-DE" sz="1800" dirty="0">
                <a:latin typeface="+mn-lt"/>
              </a:rPr>
              <a:t>, </a:t>
            </a:r>
            <a:r>
              <a:rPr lang="de-DE" sz="1800" dirty="0" err="1">
                <a:latin typeface="+mn-lt"/>
              </a:rPr>
              <a:t>without</a:t>
            </a:r>
            <a:r>
              <a:rPr lang="de-DE" sz="1800" dirty="0">
                <a:latin typeface="+mn-lt"/>
              </a:rPr>
              <a:t> </a:t>
            </a:r>
            <a:r>
              <a:rPr lang="de-DE" sz="1800" dirty="0" err="1">
                <a:latin typeface="+mn-lt"/>
              </a:rPr>
              <a:t>thickness</a:t>
            </a:r>
            <a:r>
              <a:rPr lang="de-DE" sz="1800" dirty="0">
                <a:latin typeface="+mn-lt"/>
              </a:rPr>
              <a:t>. Training on ~300 </a:t>
            </a:r>
            <a:r>
              <a:rPr lang="de-DE" sz="1800" dirty="0" err="1">
                <a:latin typeface="+mn-lt"/>
              </a:rPr>
              <a:t>garments</a:t>
            </a:r>
            <a:r>
              <a:rPr lang="de-DE" sz="1800" dirty="0">
                <a:latin typeface="+mn-lt"/>
              </a:rPr>
              <a:t> </a:t>
            </a:r>
            <a:r>
              <a:rPr lang="de-DE" sz="1800" dirty="0" err="1">
                <a:latin typeface="+mn-lt"/>
              </a:rPr>
              <a:t>of</a:t>
            </a:r>
            <a:r>
              <a:rPr lang="de-DE" sz="1800" dirty="0">
                <a:latin typeface="+mn-lt"/>
              </a:rPr>
              <a:t> </a:t>
            </a:r>
            <a:r>
              <a:rPr lang="de-DE" sz="1800" dirty="0" err="1">
                <a:latin typeface="+mn-lt"/>
              </a:rPr>
              <a:t>five</a:t>
            </a:r>
            <a:r>
              <a:rPr lang="de-DE" sz="1800" dirty="0">
                <a:latin typeface="+mn-lt"/>
              </a:rPr>
              <a:t> </a:t>
            </a:r>
            <a:r>
              <a:rPr lang="de-DE" sz="1800" dirty="0" err="1">
                <a:latin typeface="+mn-lt"/>
              </a:rPr>
              <a:t>types</a:t>
            </a:r>
            <a:r>
              <a:rPr lang="de-DE" sz="1800" dirty="0">
                <a:latin typeface="+mn-lt"/>
              </a:rPr>
              <a:t> </a:t>
            </a:r>
            <a:r>
              <a:rPr lang="de-DE" sz="1800" dirty="0" err="1">
                <a:latin typeface="+mn-lt"/>
              </a:rPr>
              <a:t>from</a:t>
            </a:r>
            <a:r>
              <a:rPr lang="de-DE" sz="1800" dirty="0">
                <a:latin typeface="+mn-lt"/>
              </a:rPr>
              <a:t> [</a:t>
            </a:r>
            <a:r>
              <a:rPr lang="de-DE" sz="1800" dirty="0" err="1">
                <a:latin typeface="+mn-lt"/>
              </a:rPr>
              <a:t>Bhatnagar</a:t>
            </a:r>
            <a:r>
              <a:rPr lang="de-DE" sz="1800" dirty="0">
                <a:latin typeface="+mn-lt"/>
              </a:rPr>
              <a:t> et al. ICCV‘19].</a:t>
            </a:r>
          </a:p>
          <a:p>
            <a:pPr marL="457120" lvl="1" indent="0">
              <a:buNone/>
            </a:pPr>
            <a:endParaRPr lang="de-DE" sz="1800" dirty="0">
              <a:latin typeface="+mn-lt"/>
            </a:endParaRPr>
          </a:p>
          <a:p>
            <a:pPr lvl="1"/>
            <a:r>
              <a:rPr lang="de-DE" sz="1800" b="1" dirty="0">
                <a:latin typeface="+mn-lt"/>
              </a:rPr>
              <a:t>Scenes</a:t>
            </a:r>
            <a:r>
              <a:rPr lang="de-DE" sz="1800" dirty="0">
                <a:latin typeface="+mn-lt"/>
              </a:rPr>
              <a:t> – Open </a:t>
            </a:r>
            <a:r>
              <a:rPr lang="de-DE" sz="1800" dirty="0" err="1">
                <a:latin typeface="+mn-lt"/>
              </a:rPr>
              <a:t>surfaces</a:t>
            </a:r>
            <a:r>
              <a:rPr lang="de-DE" sz="1800" dirty="0">
                <a:latin typeface="+mn-lt"/>
              </a:rPr>
              <a:t> </a:t>
            </a:r>
            <a:r>
              <a:rPr lang="de-DE" sz="1800" dirty="0" err="1">
                <a:latin typeface="+mn-lt"/>
              </a:rPr>
              <a:t>with</a:t>
            </a:r>
            <a:r>
              <a:rPr lang="de-DE" sz="1800" dirty="0">
                <a:latin typeface="+mn-lt"/>
              </a:rPr>
              <a:t> </a:t>
            </a:r>
            <a:r>
              <a:rPr lang="de-DE" sz="1800" dirty="0" err="1">
                <a:latin typeface="+mn-lt"/>
              </a:rPr>
              <a:t>holes</a:t>
            </a:r>
            <a:r>
              <a:rPr lang="de-DE" sz="1800" dirty="0">
                <a:latin typeface="+mn-lt"/>
              </a:rPr>
              <a:t> and </a:t>
            </a:r>
            <a:r>
              <a:rPr lang="de-DE" sz="1800" dirty="0" err="1">
                <a:latin typeface="+mn-lt"/>
              </a:rPr>
              <a:t>no</a:t>
            </a:r>
            <a:r>
              <a:rPr lang="de-DE" sz="1800" dirty="0">
                <a:latin typeface="+mn-lt"/>
              </a:rPr>
              <a:t> </a:t>
            </a:r>
            <a:r>
              <a:rPr lang="de-DE" sz="1800" dirty="0" err="1">
                <a:latin typeface="+mn-lt"/>
              </a:rPr>
              <a:t>thickness</a:t>
            </a:r>
            <a:r>
              <a:rPr lang="de-DE" sz="1800" dirty="0">
                <a:latin typeface="+mn-lt"/>
              </a:rPr>
              <a:t>. Training on 34 real </a:t>
            </a:r>
            <a:r>
              <a:rPr lang="de-DE" sz="1800" dirty="0" err="1">
                <a:latin typeface="+mn-lt"/>
              </a:rPr>
              <a:t>world</a:t>
            </a:r>
            <a:r>
              <a:rPr lang="de-DE" sz="1800" dirty="0">
                <a:latin typeface="+mn-lt"/>
              </a:rPr>
              <a:t> </a:t>
            </a:r>
            <a:r>
              <a:rPr lang="de-DE" sz="1800" dirty="0" err="1">
                <a:latin typeface="+mn-lt"/>
              </a:rPr>
              <a:t>scenes</a:t>
            </a:r>
            <a:r>
              <a:rPr lang="de-DE" sz="1800" dirty="0">
                <a:latin typeface="+mn-lt"/>
              </a:rPr>
              <a:t> </a:t>
            </a:r>
            <a:r>
              <a:rPr lang="de-DE" sz="1800" dirty="0" err="1">
                <a:latin typeface="+mn-lt"/>
              </a:rPr>
              <a:t>captured</a:t>
            </a:r>
            <a:r>
              <a:rPr lang="de-DE" sz="1800" dirty="0">
                <a:latin typeface="+mn-lt"/>
              </a:rPr>
              <a:t> </a:t>
            </a:r>
            <a:r>
              <a:rPr lang="de-DE" sz="1800" dirty="0" err="1">
                <a:latin typeface="+mn-lt"/>
              </a:rPr>
              <a:t>by</a:t>
            </a:r>
            <a:r>
              <a:rPr lang="de-DE" sz="1800" dirty="0">
                <a:latin typeface="+mn-lt"/>
              </a:rPr>
              <a:t> RGBD Sensors </a:t>
            </a:r>
            <a:r>
              <a:rPr lang="de-DE" sz="1800" dirty="0" err="1">
                <a:latin typeface="+mn-lt"/>
              </a:rPr>
              <a:t>from</a:t>
            </a:r>
            <a:r>
              <a:rPr lang="de-DE" sz="1800" dirty="0">
                <a:latin typeface="+mn-lt"/>
              </a:rPr>
              <a:t> [Xia et al. CVPR‘18].</a:t>
            </a:r>
            <a:endParaRPr lang="x-none" sz="1800" b="1" dirty="0">
              <a:latin typeface="+mn-lt"/>
            </a:endParaRPr>
          </a:p>
        </p:txBody>
      </p:sp>
      <p:sp>
        <p:nvSpPr>
          <p:cNvPr id="5" name="Foliennummernplatzhalter 2">
            <a:extLst>
              <a:ext uri="{FF2B5EF4-FFF2-40B4-BE49-F238E27FC236}">
                <a16:creationId xmlns:a16="http://schemas.microsoft.com/office/drawing/2014/main" id="{8095AF8E-4D12-9243-CE14-61EB2EB7CC49}"/>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58</a:t>
            </a:fld>
            <a:endParaRPr lang="en-US" dirty="0"/>
          </a:p>
        </p:txBody>
      </p:sp>
      <p:sp>
        <p:nvSpPr>
          <p:cNvPr id="7" name="TextBox 30">
            <a:extLst>
              <a:ext uri="{FF2B5EF4-FFF2-40B4-BE49-F238E27FC236}">
                <a16:creationId xmlns:a16="http://schemas.microsoft.com/office/drawing/2014/main" id="{210A3D15-03D8-8C62-A3E1-C63586A4FD3D}"/>
              </a:ext>
            </a:extLst>
          </p:cNvPr>
          <p:cNvSpPr txBox="1"/>
          <p:nvPr/>
        </p:nvSpPr>
        <p:spPr>
          <a:xfrm>
            <a:off x="8608744" y="6227712"/>
            <a:ext cx="3115155" cy="307777"/>
          </a:xfrm>
          <a:prstGeom prst="rect">
            <a:avLst/>
          </a:prstGeom>
          <a:no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3179860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F6F05F5-F6B3-444A-8012-7F8564906ADD}"/>
              </a:ext>
            </a:extLst>
          </p:cNvPr>
          <p:cNvSpPr/>
          <p:nvPr/>
        </p:nvSpPr>
        <p:spPr>
          <a:xfrm>
            <a:off x="213360" y="1001876"/>
            <a:ext cx="11633200" cy="2590177"/>
          </a:xfrm>
          <a:prstGeom prst="rect">
            <a:avLst/>
          </a:prstGeom>
          <a:noFill/>
          <a:ln w="2857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580F4-93EA-F94F-BAAA-1BBD13317771}"/>
              </a:ext>
            </a:extLst>
          </p:cNvPr>
          <p:cNvSpPr>
            <a:spLocks noGrp="1"/>
          </p:cNvSpPr>
          <p:nvPr>
            <p:ph type="title"/>
          </p:nvPr>
        </p:nvSpPr>
        <p:spPr>
          <a:xfrm>
            <a:off x="837981" y="893"/>
            <a:ext cx="10512862" cy="1325217"/>
          </a:xfrm>
        </p:spPr>
        <p:txBody>
          <a:bodyPr>
            <a:normAutofit/>
          </a:bodyPr>
          <a:lstStyle/>
          <a:p>
            <a:r>
              <a:rPr lang="de-DE" sz="4600" dirty="0">
                <a:latin typeface="Century Gothic"/>
              </a:rPr>
              <a:t>NDF </a:t>
            </a:r>
            <a:r>
              <a:rPr lang="de-DE" sz="4600" dirty="0" err="1">
                <a:latin typeface="Century Gothic"/>
              </a:rPr>
              <a:t>results</a:t>
            </a:r>
            <a:endParaRPr lang="x-none" sz="4600" dirty="0">
              <a:latin typeface="Century Gothic"/>
            </a:endParaRPr>
          </a:p>
        </p:txBody>
      </p:sp>
      <p:pic>
        <p:nvPicPr>
          <p:cNvPr id="5" name="Grafik 9">
            <a:extLst>
              <a:ext uri="{FF2B5EF4-FFF2-40B4-BE49-F238E27FC236}">
                <a16:creationId xmlns:a16="http://schemas.microsoft.com/office/drawing/2014/main" id="{164B3304-2F04-574D-8A2A-8E2321B792D5}"/>
              </a:ext>
            </a:extLst>
          </p:cNvPr>
          <p:cNvPicPr>
            <a:picLocks noChangeAspect="1"/>
          </p:cNvPicPr>
          <p:nvPr/>
        </p:nvPicPr>
        <p:blipFill rotWithShape="1">
          <a:blip r:embed="rId2"/>
          <a:srcRect b="67334"/>
          <a:stretch/>
        </p:blipFill>
        <p:spPr>
          <a:xfrm>
            <a:off x="2255543" y="1291565"/>
            <a:ext cx="9364299" cy="1860412"/>
          </a:xfrm>
          <a:prstGeom prst="rect">
            <a:avLst/>
          </a:prstGeom>
        </p:spPr>
      </p:pic>
      <p:cxnSp>
        <p:nvCxnSpPr>
          <p:cNvPr id="4" name="Straight Connector 3">
            <a:extLst>
              <a:ext uri="{FF2B5EF4-FFF2-40B4-BE49-F238E27FC236}">
                <a16:creationId xmlns:a16="http://schemas.microsoft.com/office/drawing/2014/main" id="{0244C5DB-681F-0540-AED6-D6972431F37A}"/>
              </a:ext>
            </a:extLst>
          </p:cNvPr>
          <p:cNvCxnSpPr>
            <a:cxnSpLocks/>
          </p:cNvCxnSpPr>
          <p:nvPr/>
        </p:nvCxnSpPr>
        <p:spPr>
          <a:xfrm>
            <a:off x="4815068" y="5528574"/>
            <a:ext cx="995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D8974A7-FA75-6540-A033-C5FDFB27647E}"/>
              </a:ext>
            </a:extLst>
          </p:cNvPr>
          <p:cNvCxnSpPr>
            <a:cxnSpLocks/>
          </p:cNvCxnSpPr>
          <p:nvPr/>
        </p:nvCxnSpPr>
        <p:spPr>
          <a:xfrm>
            <a:off x="5312779" y="3344189"/>
            <a:ext cx="14564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6545DFE-DF32-CC43-9071-1F2B6F00B04F}"/>
              </a:ext>
            </a:extLst>
          </p:cNvPr>
          <p:cNvCxnSpPr>
            <a:cxnSpLocks/>
          </p:cNvCxnSpPr>
          <p:nvPr/>
        </p:nvCxnSpPr>
        <p:spPr>
          <a:xfrm>
            <a:off x="4298147" y="1372778"/>
            <a:ext cx="1371133" cy="57819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2" name="Straight Arrow Connector 11">
            <a:extLst>
              <a:ext uri="{FF2B5EF4-FFF2-40B4-BE49-F238E27FC236}">
                <a16:creationId xmlns:a16="http://schemas.microsoft.com/office/drawing/2014/main" id="{9CD3C1E7-F70F-CC44-8927-FEB927BD2C93}"/>
              </a:ext>
            </a:extLst>
          </p:cNvPr>
          <p:cNvCxnSpPr>
            <a:cxnSpLocks/>
          </p:cNvCxnSpPr>
          <p:nvPr/>
        </p:nvCxnSpPr>
        <p:spPr>
          <a:xfrm>
            <a:off x="8931323" y="1305168"/>
            <a:ext cx="1371133" cy="57819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3" name="Grafik 4">
            <a:extLst>
              <a:ext uri="{FF2B5EF4-FFF2-40B4-BE49-F238E27FC236}">
                <a16:creationId xmlns:a16="http://schemas.microsoft.com/office/drawing/2014/main" id="{4997E606-64D8-E04D-88F1-D7C9004E63BE}"/>
              </a:ext>
            </a:extLst>
          </p:cNvPr>
          <p:cNvPicPr>
            <a:picLocks noChangeAspect="1"/>
          </p:cNvPicPr>
          <p:nvPr/>
        </p:nvPicPr>
        <p:blipFill rotWithShape="1">
          <a:blip r:embed="rId3"/>
          <a:srcRect t="8691" b="71560"/>
          <a:stretch/>
        </p:blipFill>
        <p:spPr>
          <a:xfrm>
            <a:off x="577888" y="4364763"/>
            <a:ext cx="11142781" cy="1306159"/>
          </a:xfrm>
          <a:prstGeom prst="rect">
            <a:avLst/>
          </a:prstGeom>
        </p:spPr>
      </p:pic>
      <p:cxnSp>
        <p:nvCxnSpPr>
          <p:cNvPr id="14" name="Straight Arrow Connector 13">
            <a:extLst>
              <a:ext uri="{FF2B5EF4-FFF2-40B4-BE49-F238E27FC236}">
                <a16:creationId xmlns:a16="http://schemas.microsoft.com/office/drawing/2014/main" id="{56420493-0E4A-7B4B-A749-A7F3ECC25F90}"/>
              </a:ext>
            </a:extLst>
          </p:cNvPr>
          <p:cNvCxnSpPr>
            <a:cxnSpLocks/>
          </p:cNvCxnSpPr>
          <p:nvPr/>
        </p:nvCxnSpPr>
        <p:spPr>
          <a:xfrm flipH="1">
            <a:off x="9883143" y="4628524"/>
            <a:ext cx="652777" cy="13899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5" name="TextBox 14">
            <a:extLst>
              <a:ext uri="{FF2B5EF4-FFF2-40B4-BE49-F238E27FC236}">
                <a16:creationId xmlns:a16="http://schemas.microsoft.com/office/drawing/2014/main" id="{CF84B724-4BD3-1A4B-96EF-96B61A752FA9}"/>
              </a:ext>
            </a:extLst>
          </p:cNvPr>
          <p:cNvSpPr txBox="1"/>
          <p:nvPr/>
        </p:nvSpPr>
        <p:spPr>
          <a:xfrm>
            <a:off x="9757359" y="5692481"/>
            <a:ext cx="1821285" cy="369332"/>
          </a:xfrm>
          <a:prstGeom prst="rect">
            <a:avLst/>
          </a:prstGeom>
          <a:noFill/>
        </p:spPr>
        <p:txBody>
          <a:bodyPr wrap="square" rtlCol="0">
            <a:spAutoFit/>
          </a:bodyPr>
          <a:lstStyle/>
          <a:p>
            <a:r>
              <a:rPr lang="en-US" sz="1800"/>
              <a:t>Open surface</a:t>
            </a:r>
          </a:p>
        </p:txBody>
      </p:sp>
      <p:cxnSp>
        <p:nvCxnSpPr>
          <p:cNvPr id="16" name="Straight Connector 15">
            <a:extLst>
              <a:ext uri="{FF2B5EF4-FFF2-40B4-BE49-F238E27FC236}">
                <a16:creationId xmlns:a16="http://schemas.microsoft.com/office/drawing/2014/main" id="{0BEFC818-05DB-264B-98E7-120A48D65FA8}"/>
              </a:ext>
            </a:extLst>
          </p:cNvPr>
          <p:cNvCxnSpPr>
            <a:cxnSpLocks/>
          </p:cNvCxnSpPr>
          <p:nvPr/>
        </p:nvCxnSpPr>
        <p:spPr>
          <a:xfrm>
            <a:off x="9939760" y="3367413"/>
            <a:ext cx="151722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BC2946D-61D2-5D4B-8008-B69AB2C5C3E6}"/>
              </a:ext>
            </a:extLst>
          </p:cNvPr>
          <p:cNvSpPr txBox="1"/>
          <p:nvPr/>
        </p:nvSpPr>
        <p:spPr>
          <a:xfrm>
            <a:off x="261005" y="2832478"/>
            <a:ext cx="2153644" cy="707886"/>
          </a:xfrm>
          <a:prstGeom prst="rect">
            <a:avLst/>
          </a:prstGeom>
          <a:noFill/>
        </p:spPr>
        <p:txBody>
          <a:bodyPr wrap="square" rtlCol="0">
            <a:spAutoFit/>
          </a:bodyPr>
          <a:lstStyle/>
          <a:p>
            <a:r>
              <a:rPr lang="en-US" sz="2000" dirty="0"/>
              <a:t>1) Comparison with IF-Nets</a:t>
            </a:r>
          </a:p>
        </p:txBody>
      </p:sp>
      <p:sp>
        <p:nvSpPr>
          <p:cNvPr id="19" name="Rectangle 18">
            <a:extLst>
              <a:ext uri="{FF2B5EF4-FFF2-40B4-BE49-F238E27FC236}">
                <a16:creationId xmlns:a16="http://schemas.microsoft.com/office/drawing/2014/main" id="{CAD632E2-A939-C844-9582-4EE3E9F1319D}"/>
              </a:ext>
            </a:extLst>
          </p:cNvPr>
          <p:cNvSpPr/>
          <p:nvPr/>
        </p:nvSpPr>
        <p:spPr>
          <a:xfrm>
            <a:off x="213360" y="3713617"/>
            <a:ext cx="11633200" cy="2478957"/>
          </a:xfrm>
          <a:prstGeom prst="rect">
            <a:avLst/>
          </a:prstGeom>
          <a:noFill/>
          <a:ln w="2857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A25E085-E586-D94E-B986-FC020AE41CC1}"/>
              </a:ext>
            </a:extLst>
          </p:cNvPr>
          <p:cNvSpPr txBox="1"/>
          <p:nvPr/>
        </p:nvSpPr>
        <p:spPr>
          <a:xfrm>
            <a:off x="227754" y="5735002"/>
            <a:ext cx="3565690" cy="400110"/>
          </a:xfrm>
          <a:prstGeom prst="rect">
            <a:avLst/>
          </a:prstGeom>
          <a:noFill/>
        </p:spPr>
        <p:txBody>
          <a:bodyPr wrap="square" rtlCol="0">
            <a:spAutoFit/>
          </a:bodyPr>
          <a:lstStyle/>
          <a:p>
            <a:r>
              <a:rPr lang="en-US" sz="2000" dirty="0"/>
              <a:t>2) Garment reconstruction</a:t>
            </a:r>
          </a:p>
        </p:txBody>
      </p:sp>
      <p:sp>
        <p:nvSpPr>
          <p:cNvPr id="23" name="Foliennummernplatzhalter 2">
            <a:extLst>
              <a:ext uri="{FF2B5EF4-FFF2-40B4-BE49-F238E27FC236}">
                <a16:creationId xmlns:a16="http://schemas.microsoft.com/office/drawing/2014/main" id="{14FCE015-7346-49C5-00DA-C2FC0FE8E22D}"/>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59</a:t>
            </a:fld>
            <a:endParaRPr lang="en-US" dirty="0"/>
          </a:p>
        </p:txBody>
      </p:sp>
      <p:sp>
        <p:nvSpPr>
          <p:cNvPr id="24" name="TextBox 30">
            <a:extLst>
              <a:ext uri="{FF2B5EF4-FFF2-40B4-BE49-F238E27FC236}">
                <a16:creationId xmlns:a16="http://schemas.microsoft.com/office/drawing/2014/main" id="{821A2A55-1F88-7C13-5EEB-970C5245D444}"/>
              </a:ext>
            </a:extLst>
          </p:cNvPr>
          <p:cNvSpPr txBox="1"/>
          <p:nvPr/>
        </p:nvSpPr>
        <p:spPr>
          <a:xfrm>
            <a:off x="8608744" y="6227712"/>
            <a:ext cx="3115155" cy="307777"/>
          </a:xfrm>
          <a:prstGeom prst="rect">
            <a:avLst/>
          </a:prstGeom>
          <a:no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
        <p:nvSpPr>
          <p:cNvPr id="25" name="TextBox 16">
            <a:extLst>
              <a:ext uri="{FF2B5EF4-FFF2-40B4-BE49-F238E27FC236}">
                <a16:creationId xmlns:a16="http://schemas.microsoft.com/office/drawing/2014/main" id="{474DCB9B-53FC-B28C-E3EA-584163561E0B}"/>
              </a:ext>
            </a:extLst>
          </p:cNvPr>
          <p:cNvSpPr txBox="1"/>
          <p:nvPr/>
        </p:nvSpPr>
        <p:spPr>
          <a:xfrm>
            <a:off x="2973988" y="2970988"/>
            <a:ext cx="2153644" cy="307777"/>
          </a:xfrm>
          <a:prstGeom prst="rect">
            <a:avLst/>
          </a:prstGeom>
          <a:noFill/>
        </p:spPr>
        <p:txBody>
          <a:bodyPr wrap="square" rtlCol="0">
            <a:spAutoFit/>
          </a:bodyPr>
          <a:lstStyle/>
          <a:p>
            <a:r>
              <a:rPr lang="en-US" sz="1400" dirty="0"/>
              <a:t>IF-Net (cut)</a:t>
            </a:r>
          </a:p>
        </p:txBody>
      </p:sp>
      <p:sp>
        <p:nvSpPr>
          <p:cNvPr id="26" name="TextBox 16">
            <a:extLst>
              <a:ext uri="{FF2B5EF4-FFF2-40B4-BE49-F238E27FC236}">
                <a16:creationId xmlns:a16="http://schemas.microsoft.com/office/drawing/2014/main" id="{8F4C7E67-782A-E2ED-893C-75B00C78FB64}"/>
              </a:ext>
            </a:extLst>
          </p:cNvPr>
          <p:cNvSpPr txBox="1"/>
          <p:nvPr/>
        </p:nvSpPr>
        <p:spPr>
          <a:xfrm>
            <a:off x="7383035" y="3064237"/>
            <a:ext cx="1981403" cy="307777"/>
          </a:xfrm>
          <a:prstGeom prst="rect">
            <a:avLst/>
          </a:prstGeom>
          <a:noFill/>
        </p:spPr>
        <p:txBody>
          <a:bodyPr wrap="square" rtlCol="0">
            <a:spAutoFit/>
          </a:bodyPr>
          <a:lstStyle/>
          <a:p>
            <a:r>
              <a:rPr lang="en-US" sz="1400" dirty="0"/>
              <a:t>IF-Net (Transparent)</a:t>
            </a:r>
          </a:p>
        </p:txBody>
      </p:sp>
      <p:sp>
        <p:nvSpPr>
          <p:cNvPr id="27" name="TextBox 16">
            <a:extLst>
              <a:ext uri="{FF2B5EF4-FFF2-40B4-BE49-F238E27FC236}">
                <a16:creationId xmlns:a16="http://schemas.microsoft.com/office/drawing/2014/main" id="{CF5409A8-F4B0-4B8B-364D-405478704132}"/>
              </a:ext>
            </a:extLst>
          </p:cNvPr>
          <p:cNvSpPr txBox="1"/>
          <p:nvPr/>
        </p:nvSpPr>
        <p:spPr>
          <a:xfrm>
            <a:off x="5468256" y="3028365"/>
            <a:ext cx="1099812" cy="315824"/>
          </a:xfrm>
          <a:prstGeom prst="rect">
            <a:avLst/>
          </a:prstGeom>
          <a:noFill/>
        </p:spPr>
        <p:txBody>
          <a:bodyPr wrap="square" rtlCol="0">
            <a:spAutoFit/>
          </a:bodyPr>
          <a:lstStyle/>
          <a:p>
            <a:r>
              <a:rPr lang="en-US" sz="1400" dirty="0"/>
              <a:t>Ours (cut)</a:t>
            </a:r>
          </a:p>
        </p:txBody>
      </p:sp>
      <p:sp>
        <p:nvSpPr>
          <p:cNvPr id="28" name="TextBox 16">
            <a:extLst>
              <a:ext uri="{FF2B5EF4-FFF2-40B4-BE49-F238E27FC236}">
                <a16:creationId xmlns:a16="http://schemas.microsoft.com/office/drawing/2014/main" id="{C51BAA76-E7EF-3C0A-ABBC-244CB7789596}"/>
              </a:ext>
            </a:extLst>
          </p:cNvPr>
          <p:cNvSpPr txBox="1"/>
          <p:nvPr/>
        </p:nvSpPr>
        <p:spPr>
          <a:xfrm>
            <a:off x="9838040" y="3059636"/>
            <a:ext cx="1854216" cy="307777"/>
          </a:xfrm>
          <a:prstGeom prst="rect">
            <a:avLst/>
          </a:prstGeom>
          <a:noFill/>
        </p:spPr>
        <p:txBody>
          <a:bodyPr wrap="square" rtlCol="0">
            <a:spAutoFit/>
          </a:bodyPr>
          <a:lstStyle/>
          <a:p>
            <a:r>
              <a:rPr lang="en-US" sz="1400" dirty="0"/>
              <a:t>Ours (Transparent)</a:t>
            </a:r>
          </a:p>
        </p:txBody>
      </p:sp>
      <p:sp>
        <p:nvSpPr>
          <p:cNvPr id="30" name="TextBox 16">
            <a:extLst>
              <a:ext uri="{FF2B5EF4-FFF2-40B4-BE49-F238E27FC236}">
                <a16:creationId xmlns:a16="http://schemas.microsoft.com/office/drawing/2014/main" id="{60B117D9-2958-6D5E-4D92-2DFE0FBA1FF2}"/>
              </a:ext>
            </a:extLst>
          </p:cNvPr>
          <p:cNvSpPr txBox="1"/>
          <p:nvPr/>
        </p:nvSpPr>
        <p:spPr>
          <a:xfrm>
            <a:off x="1236651" y="3956214"/>
            <a:ext cx="1018892" cy="307777"/>
          </a:xfrm>
          <a:prstGeom prst="rect">
            <a:avLst/>
          </a:prstGeom>
          <a:noFill/>
        </p:spPr>
        <p:txBody>
          <a:bodyPr wrap="square" rtlCol="0">
            <a:spAutoFit/>
          </a:bodyPr>
          <a:lstStyle/>
          <a:p>
            <a:r>
              <a:rPr lang="en-US" sz="1400" dirty="0"/>
              <a:t>GT Mesh</a:t>
            </a:r>
          </a:p>
        </p:txBody>
      </p:sp>
      <p:sp>
        <p:nvSpPr>
          <p:cNvPr id="31" name="TextBox 16">
            <a:extLst>
              <a:ext uri="{FF2B5EF4-FFF2-40B4-BE49-F238E27FC236}">
                <a16:creationId xmlns:a16="http://schemas.microsoft.com/office/drawing/2014/main" id="{3A635A0B-F572-8065-4562-AF2DF8C4B430}"/>
              </a:ext>
            </a:extLst>
          </p:cNvPr>
          <p:cNvSpPr txBox="1"/>
          <p:nvPr/>
        </p:nvSpPr>
        <p:spPr>
          <a:xfrm>
            <a:off x="3643647" y="3939793"/>
            <a:ext cx="1018892" cy="307777"/>
          </a:xfrm>
          <a:prstGeom prst="rect">
            <a:avLst/>
          </a:prstGeom>
          <a:noFill/>
        </p:spPr>
        <p:txBody>
          <a:bodyPr wrap="square" rtlCol="0">
            <a:spAutoFit/>
          </a:bodyPr>
          <a:lstStyle/>
          <a:p>
            <a:r>
              <a:rPr lang="en-US" sz="1400" dirty="0"/>
              <a:t>Input</a:t>
            </a:r>
          </a:p>
        </p:txBody>
      </p:sp>
      <p:sp>
        <p:nvSpPr>
          <p:cNvPr id="32" name="TextBox 16">
            <a:extLst>
              <a:ext uri="{FF2B5EF4-FFF2-40B4-BE49-F238E27FC236}">
                <a16:creationId xmlns:a16="http://schemas.microsoft.com/office/drawing/2014/main" id="{FA5B76CE-5D1E-D899-657B-C545A6EF09E7}"/>
              </a:ext>
            </a:extLst>
          </p:cNvPr>
          <p:cNvSpPr txBox="1"/>
          <p:nvPr/>
        </p:nvSpPr>
        <p:spPr>
          <a:xfrm>
            <a:off x="5231905" y="3976610"/>
            <a:ext cx="1976256" cy="307777"/>
          </a:xfrm>
          <a:prstGeom prst="rect">
            <a:avLst/>
          </a:prstGeom>
          <a:noFill/>
        </p:spPr>
        <p:txBody>
          <a:bodyPr wrap="square" rtlCol="0">
            <a:spAutoFit/>
          </a:bodyPr>
          <a:lstStyle/>
          <a:p>
            <a:r>
              <a:rPr lang="en-US" sz="1400" dirty="0"/>
              <a:t>Output 1Mio. PC</a:t>
            </a:r>
          </a:p>
        </p:txBody>
      </p:sp>
      <p:sp>
        <p:nvSpPr>
          <p:cNvPr id="33" name="TextBox 16">
            <a:extLst>
              <a:ext uri="{FF2B5EF4-FFF2-40B4-BE49-F238E27FC236}">
                <a16:creationId xmlns:a16="http://schemas.microsoft.com/office/drawing/2014/main" id="{85D06ADE-FABB-2652-D812-73EB8AF1E289}"/>
              </a:ext>
            </a:extLst>
          </p:cNvPr>
          <p:cNvSpPr txBox="1"/>
          <p:nvPr/>
        </p:nvSpPr>
        <p:spPr>
          <a:xfrm>
            <a:off x="7208161" y="3832071"/>
            <a:ext cx="2047875" cy="523220"/>
          </a:xfrm>
          <a:prstGeom prst="rect">
            <a:avLst/>
          </a:prstGeom>
          <a:noFill/>
        </p:spPr>
        <p:txBody>
          <a:bodyPr wrap="square" rtlCol="0">
            <a:spAutoFit/>
          </a:bodyPr>
          <a:lstStyle/>
          <a:p>
            <a:pPr algn="ctr"/>
            <a:r>
              <a:rPr lang="en-US" sz="1400" dirty="0"/>
              <a:t>Direct Rendering (Front View)</a:t>
            </a:r>
          </a:p>
        </p:txBody>
      </p:sp>
      <p:sp>
        <p:nvSpPr>
          <p:cNvPr id="34" name="TextBox 16">
            <a:extLst>
              <a:ext uri="{FF2B5EF4-FFF2-40B4-BE49-F238E27FC236}">
                <a16:creationId xmlns:a16="http://schemas.microsoft.com/office/drawing/2014/main" id="{19DC1F96-089A-B407-6AE4-02DDC5693166}"/>
              </a:ext>
            </a:extLst>
          </p:cNvPr>
          <p:cNvSpPr txBox="1"/>
          <p:nvPr/>
        </p:nvSpPr>
        <p:spPr>
          <a:xfrm>
            <a:off x="9351171" y="3860115"/>
            <a:ext cx="2369498" cy="523220"/>
          </a:xfrm>
          <a:prstGeom prst="rect">
            <a:avLst/>
          </a:prstGeom>
          <a:noFill/>
        </p:spPr>
        <p:txBody>
          <a:bodyPr wrap="square" rtlCol="0">
            <a:spAutoFit/>
          </a:bodyPr>
          <a:lstStyle/>
          <a:p>
            <a:pPr algn="ctr"/>
            <a:r>
              <a:rPr lang="en-US" sz="1400" dirty="0"/>
              <a:t>Direct Rendering </a:t>
            </a:r>
          </a:p>
          <a:p>
            <a:pPr algn="ctr"/>
            <a:r>
              <a:rPr lang="en-US" sz="1400" dirty="0"/>
              <a:t>(Side View)</a:t>
            </a:r>
          </a:p>
        </p:txBody>
      </p:sp>
    </p:spTree>
    <p:extLst>
      <p:ext uri="{BB962C8B-B14F-4D97-AF65-F5344CB8AC3E}">
        <p14:creationId xmlns:p14="http://schemas.microsoft.com/office/powerpoint/2010/main" val="45419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C4A5-37B2-DEA2-8514-4A3441A37D31}"/>
              </a:ext>
            </a:extLst>
          </p:cNvPr>
          <p:cNvSpPr>
            <a:spLocks noGrp="1"/>
          </p:cNvSpPr>
          <p:nvPr>
            <p:ph type="title"/>
          </p:nvPr>
        </p:nvSpPr>
        <p:spPr>
          <a:xfrm>
            <a:off x="1136737" y="609597"/>
            <a:ext cx="9389975" cy="1330841"/>
          </a:xfrm>
        </p:spPr>
        <p:txBody>
          <a:bodyPr>
            <a:normAutofit/>
          </a:bodyPr>
          <a:lstStyle/>
          <a:p>
            <a:r>
              <a:rPr lang="de-DE" sz="4600" err="1">
                <a:latin typeface="Century Gothic"/>
              </a:rPr>
              <a:t>Meshes</a:t>
            </a:r>
            <a:endParaRPr lang="en-US" sz="4600">
              <a:latin typeface="Century Gothic"/>
            </a:endParaRPr>
          </a:p>
        </p:txBody>
      </p:sp>
      <p:sp>
        <p:nvSpPr>
          <p:cNvPr id="3" name="Content Placeholder 2">
            <a:extLst>
              <a:ext uri="{FF2B5EF4-FFF2-40B4-BE49-F238E27FC236}">
                <a16:creationId xmlns:a16="http://schemas.microsoft.com/office/drawing/2014/main" id="{F4BB6B1C-D705-6C33-1550-97EAF2083C80}"/>
              </a:ext>
            </a:extLst>
          </p:cNvPr>
          <p:cNvSpPr>
            <a:spLocks noGrp="1"/>
          </p:cNvSpPr>
          <p:nvPr>
            <p:ph idx="1"/>
          </p:nvPr>
        </p:nvSpPr>
        <p:spPr>
          <a:xfrm>
            <a:off x="1136737" y="2184438"/>
            <a:ext cx="6621369" cy="3931697"/>
          </a:xfrm>
        </p:spPr>
        <p:txBody>
          <a:bodyPr vert="horz" lIns="91440" tIns="45720" rIns="91440" bIns="45720" rtlCol="0" anchor="t">
            <a:normAutofit/>
          </a:bodyPr>
          <a:lstStyle/>
          <a:p>
            <a:r>
              <a:rPr lang="en-US" sz="2000">
                <a:latin typeface="Century Gothic"/>
              </a:rPr>
              <a:t>Discretization into vertices and faces.</a:t>
            </a:r>
          </a:p>
          <a:p>
            <a:r>
              <a:rPr lang="en-US" sz="2000">
                <a:latin typeface="Century Gothic"/>
              </a:rPr>
              <a:t>Limited number of vertices/granularity.</a:t>
            </a:r>
          </a:p>
          <a:p>
            <a:r>
              <a:rPr lang="en-US" sz="2000">
                <a:latin typeface="Century Gothic"/>
              </a:rPr>
              <a:t>Requires class specific template.</a:t>
            </a:r>
          </a:p>
          <a:p>
            <a:r>
              <a:rPr lang="en-US" sz="2000">
                <a:latin typeface="Century Gothic"/>
              </a:rPr>
              <a:t>Leads to self-intersections.</a:t>
            </a:r>
          </a:p>
          <a:p>
            <a:endParaRPr lang="en-US" sz="2000">
              <a:latin typeface="Century Gothic"/>
            </a:endParaRPr>
          </a:p>
        </p:txBody>
      </p:sp>
      <p:sp>
        <p:nvSpPr>
          <p:cNvPr id="12" name="TextBox 11">
            <a:extLst>
              <a:ext uri="{FF2B5EF4-FFF2-40B4-BE49-F238E27FC236}">
                <a16:creationId xmlns:a16="http://schemas.microsoft.com/office/drawing/2014/main" id="{3484AF5F-0EDE-E948-6A08-AA8462F37014}"/>
              </a:ext>
            </a:extLst>
          </p:cNvPr>
          <p:cNvSpPr txBox="1"/>
          <p:nvPr/>
        </p:nvSpPr>
        <p:spPr>
          <a:xfrm>
            <a:off x="35188" y="6572270"/>
            <a:ext cx="5501437" cy="276999"/>
          </a:xfrm>
          <a:prstGeom prst="rect">
            <a:avLst/>
          </a:prstGeom>
          <a:noFill/>
        </p:spPr>
        <p:txBody>
          <a:bodyPr wrap="square" lIns="91440" tIns="45720" rIns="91440" bIns="45720" rtlCol="0" anchor="t">
            <a:spAutoFit/>
          </a:bodyPr>
          <a:lstStyle/>
          <a:p>
            <a:r>
              <a:rPr lang="de-DE" sz="1200"/>
              <a:t>Image </a:t>
            </a:r>
            <a:r>
              <a:rPr lang="de-DE" sz="1200" err="1"/>
              <a:t>credit</a:t>
            </a:r>
            <a:r>
              <a:rPr lang="de-DE" sz="1200"/>
              <a:t>: Mescheder et al. CVPR‘19</a:t>
            </a:r>
          </a:p>
        </p:txBody>
      </p:sp>
      <p:pic>
        <p:nvPicPr>
          <p:cNvPr id="5" name="Picture 5" descr="Chart&#10;&#10;Description automatically generated">
            <a:extLst>
              <a:ext uri="{FF2B5EF4-FFF2-40B4-BE49-F238E27FC236}">
                <a16:creationId xmlns:a16="http://schemas.microsoft.com/office/drawing/2014/main" id="{4BB89D40-C09E-7D5C-3FD2-CA619729631C}"/>
              </a:ext>
            </a:extLst>
          </p:cNvPr>
          <p:cNvPicPr>
            <a:picLocks noChangeAspect="1"/>
          </p:cNvPicPr>
          <p:nvPr/>
        </p:nvPicPr>
        <p:blipFill rotWithShape="1">
          <a:blip r:embed="rId3"/>
          <a:srcRect l="49284" r="26074"/>
          <a:stretch/>
        </p:blipFill>
        <p:spPr>
          <a:xfrm>
            <a:off x="8049931" y="1738300"/>
            <a:ext cx="2410891" cy="4280354"/>
          </a:xfrm>
          <a:prstGeom prst="rect">
            <a:avLst/>
          </a:prstGeom>
        </p:spPr>
      </p:pic>
      <p:sp>
        <p:nvSpPr>
          <p:cNvPr id="8" name="TextBox 6">
            <a:extLst>
              <a:ext uri="{FF2B5EF4-FFF2-40B4-BE49-F238E27FC236}">
                <a16:creationId xmlns:a16="http://schemas.microsoft.com/office/drawing/2014/main" id="{C8A49A1C-03EE-C959-4FEC-C8B312FB962D}"/>
              </a:ext>
            </a:extLst>
          </p:cNvPr>
          <p:cNvSpPr txBox="1"/>
          <p:nvPr/>
        </p:nvSpPr>
        <p:spPr>
          <a:xfrm>
            <a:off x="8406444" y="5984100"/>
            <a:ext cx="2146742" cy="307777"/>
          </a:xfrm>
          <a:prstGeom prst="rect">
            <a:avLst/>
          </a:prstGeom>
          <a:noFill/>
        </p:spPr>
        <p:txBody>
          <a:bodyPr wrap="none" rtlCol="0">
            <a:spAutoFit/>
          </a:bodyPr>
          <a:lstStyle/>
          <a:p>
            <a:r>
              <a:rPr lang="en-US" sz="1400" dirty="0">
                <a:ea typeface="Rockwell"/>
                <a:cs typeface="Rockwell"/>
                <a:sym typeface="Rockwell"/>
              </a:rPr>
              <a:t>[Wang et al. ECCV’18]</a:t>
            </a:r>
          </a:p>
        </p:txBody>
      </p:sp>
      <p:sp>
        <p:nvSpPr>
          <p:cNvPr id="9" name="Foliennummernplatzhalter 2">
            <a:extLst>
              <a:ext uri="{FF2B5EF4-FFF2-40B4-BE49-F238E27FC236}">
                <a16:creationId xmlns:a16="http://schemas.microsoft.com/office/drawing/2014/main" id="{113CCDDF-B200-2BE1-42D6-EA4996AC758B}"/>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a:t>
            </a:fld>
            <a:endParaRPr lang="en-US" dirty="0"/>
          </a:p>
        </p:txBody>
      </p:sp>
    </p:spTree>
    <p:extLst>
      <p:ext uri="{BB962C8B-B14F-4D97-AF65-F5344CB8AC3E}">
        <p14:creationId xmlns:p14="http://schemas.microsoft.com/office/powerpoint/2010/main" val="2133312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A3E859-2F33-4F62-9D4D-897A50C5DA6E}"/>
              </a:ext>
            </a:extLst>
          </p:cNvPr>
          <p:cNvPicPr>
            <a:picLocks noChangeAspect="1"/>
          </p:cNvPicPr>
          <p:nvPr/>
        </p:nvPicPr>
        <p:blipFill rotWithShape="1">
          <a:blip r:embed="rId3"/>
          <a:srcRect l="7344"/>
          <a:stretch/>
        </p:blipFill>
        <p:spPr>
          <a:xfrm>
            <a:off x="3075815" y="1061704"/>
            <a:ext cx="6302377" cy="5134702"/>
          </a:xfrm>
          <a:prstGeom prst="rect">
            <a:avLst/>
          </a:prstGeom>
        </p:spPr>
      </p:pic>
      <p:sp>
        <p:nvSpPr>
          <p:cNvPr id="2" name="Title 1">
            <a:extLst>
              <a:ext uri="{FF2B5EF4-FFF2-40B4-BE49-F238E27FC236}">
                <a16:creationId xmlns:a16="http://schemas.microsoft.com/office/drawing/2014/main" id="{882580F4-93EA-F94F-BAAA-1BBD13317771}"/>
              </a:ext>
            </a:extLst>
          </p:cNvPr>
          <p:cNvSpPr>
            <a:spLocks noGrp="1"/>
          </p:cNvSpPr>
          <p:nvPr>
            <p:ph type="title"/>
          </p:nvPr>
        </p:nvSpPr>
        <p:spPr>
          <a:xfrm>
            <a:off x="837981" y="-91229"/>
            <a:ext cx="10512862" cy="1325217"/>
          </a:xfrm>
        </p:spPr>
        <p:txBody>
          <a:bodyPr>
            <a:normAutofit/>
          </a:bodyPr>
          <a:lstStyle/>
          <a:p>
            <a:r>
              <a:rPr lang="de-DE" sz="4600" err="1">
                <a:latin typeface="Century Gothic"/>
              </a:rPr>
              <a:t>Direct</a:t>
            </a:r>
            <a:r>
              <a:rPr lang="de-DE" sz="4600">
                <a:latin typeface="Century Gothic"/>
              </a:rPr>
              <a:t> Rendering </a:t>
            </a:r>
            <a:r>
              <a:rPr lang="de-DE" sz="4600" err="1">
                <a:latin typeface="Century Gothic"/>
              </a:rPr>
              <a:t>of</a:t>
            </a:r>
            <a:r>
              <a:rPr lang="de-DE" sz="4600">
                <a:latin typeface="Century Gothic"/>
              </a:rPr>
              <a:t> NDF</a:t>
            </a:r>
            <a:endParaRPr lang="x-none" sz="4600">
              <a:latin typeface="Century Gothic"/>
            </a:endParaRPr>
          </a:p>
        </p:txBody>
      </p:sp>
      <p:sp>
        <p:nvSpPr>
          <p:cNvPr id="5" name="TextBox 4">
            <a:extLst>
              <a:ext uri="{FF2B5EF4-FFF2-40B4-BE49-F238E27FC236}">
                <a16:creationId xmlns:a16="http://schemas.microsoft.com/office/drawing/2014/main" id="{21A895D6-6EA6-AD49-B3BD-698CE61A1D4C}"/>
              </a:ext>
            </a:extLst>
          </p:cNvPr>
          <p:cNvSpPr txBox="1"/>
          <p:nvPr/>
        </p:nvSpPr>
        <p:spPr>
          <a:xfrm>
            <a:off x="9398000" y="3272711"/>
            <a:ext cx="2506133" cy="707886"/>
          </a:xfrm>
          <a:prstGeom prst="rect">
            <a:avLst/>
          </a:prstGeom>
          <a:noFill/>
        </p:spPr>
        <p:txBody>
          <a:bodyPr wrap="square" rtlCol="0">
            <a:spAutoFit/>
          </a:bodyPr>
          <a:lstStyle/>
          <a:p>
            <a:pPr algn="ctr"/>
            <a:r>
              <a:rPr lang="de-DE" sz="2000" dirty="0" err="1"/>
              <a:t>Sphere</a:t>
            </a:r>
            <a:r>
              <a:rPr lang="de-DE" sz="2000" dirty="0"/>
              <a:t> </a:t>
            </a:r>
          </a:p>
          <a:p>
            <a:pPr algn="ctr"/>
            <a:r>
              <a:rPr lang="de-DE" sz="2000" dirty="0" err="1"/>
              <a:t>marching</a:t>
            </a:r>
            <a:endParaRPr lang="de-DE" sz="2000" dirty="0"/>
          </a:p>
        </p:txBody>
      </p:sp>
      <p:sp>
        <p:nvSpPr>
          <p:cNvPr id="7" name="Foliennummernplatzhalter 2">
            <a:extLst>
              <a:ext uri="{FF2B5EF4-FFF2-40B4-BE49-F238E27FC236}">
                <a16:creationId xmlns:a16="http://schemas.microsoft.com/office/drawing/2014/main" id="{96F1A2C1-D4EE-7C16-9798-6612CA1880A4}"/>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60</a:t>
            </a:fld>
            <a:endParaRPr lang="en-US" dirty="0"/>
          </a:p>
        </p:txBody>
      </p:sp>
      <p:sp>
        <p:nvSpPr>
          <p:cNvPr id="9" name="TextBox 16">
            <a:extLst>
              <a:ext uri="{FF2B5EF4-FFF2-40B4-BE49-F238E27FC236}">
                <a16:creationId xmlns:a16="http://schemas.microsoft.com/office/drawing/2014/main" id="{DD4D5182-BE37-CFB3-44C9-96BD4157CEEA}"/>
              </a:ext>
            </a:extLst>
          </p:cNvPr>
          <p:cNvSpPr txBox="1"/>
          <p:nvPr/>
        </p:nvSpPr>
        <p:spPr>
          <a:xfrm>
            <a:off x="1881643" y="2470210"/>
            <a:ext cx="2153644" cy="400110"/>
          </a:xfrm>
          <a:prstGeom prst="rect">
            <a:avLst/>
          </a:prstGeom>
          <a:noFill/>
        </p:spPr>
        <p:txBody>
          <a:bodyPr wrap="square" rtlCol="0">
            <a:spAutoFit/>
          </a:bodyPr>
          <a:lstStyle/>
          <a:p>
            <a:r>
              <a:rPr lang="en-US" sz="2000" dirty="0"/>
              <a:t>Depth</a:t>
            </a:r>
          </a:p>
        </p:txBody>
      </p:sp>
      <p:sp>
        <p:nvSpPr>
          <p:cNvPr id="10" name="TextBox 16">
            <a:extLst>
              <a:ext uri="{FF2B5EF4-FFF2-40B4-BE49-F238E27FC236}">
                <a16:creationId xmlns:a16="http://schemas.microsoft.com/office/drawing/2014/main" id="{F8BB3B20-112A-809A-AE55-4007A711A793}"/>
              </a:ext>
            </a:extLst>
          </p:cNvPr>
          <p:cNvSpPr txBox="1"/>
          <p:nvPr/>
        </p:nvSpPr>
        <p:spPr>
          <a:xfrm>
            <a:off x="1998993" y="1465120"/>
            <a:ext cx="2153644" cy="400110"/>
          </a:xfrm>
          <a:prstGeom prst="rect">
            <a:avLst/>
          </a:prstGeom>
          <a:noFill/>
        </p:spPr>
        <p:txBody>
          <a:bodyPr wrap="square" rtlCol="0">
            <a:spAutoFit/>
          </a:bodyPr>
          <a:lstStyle/>
          <a:p>
            <a:r>
              <a:rPr lang="en-US" sz="2000" dirty="0"/>
              <a:t>Input</a:t>
            </a:r>
          </a:p>
        </p:txBody>
      </p:sp>
      <p:sp>
        <p:nvSpPr>
          <p:cNvPr id="11" name="TextBox 16">
            <a:extLst>
              <a:ext uri="{FF2B5EF4-FFF2-40B4-BE49-F238E27FC236}">
                <a16:creationId xmlns:a16="http://schemas.microsoft.com/office/drawing/2014/main" id="{79E858A3-2529-4D49-AE59-DD983D33C0F4}"/>
              </a:ext>
            </a:extLst>
          </p:cNvPr>
          <p:cNvSpPr txBox="1"/>
          <p:nvPr/>
        </p:nvSpPr>
        <p:spPr>
          <a:xfrm>
            <a:off x="1790203" y="3498450"/>
            <a:ext cx="2153644" cy="400110"/>
          </a:xfrm>
          <a:prstGeom prst="rect">
            <a:avLst/>
          </a:prstGeom>
          <a:noFill/>
        </p:spPr>
        <p:txBody>
          <a:bodyPr wrap="square" rtlCol="0">
            <a:spAutoFit/>
          </a:bodyPr>
          <a:lstStyle/>
          <a:p>
            <a:r>
              <a:rPr lang="en-US" sz="2000" dirty="0" err="1"/>
              <a:t>Normals</a:t>
            </a:r>
            <a:endParaRPr lang="en-US" sz="2000" dirty="0"/>
          </a:p>
        </p:txBody>
      </p:sp>
      <p:sp>
        <p:nvSpPr>
          <p:cNvPr id="12" name="TextBox 16">
            <a:extLst>
              <a:ext uri="{FF2B5EF4-FFF2-40B4-BE49-F238E27FC236}">
                <a16:creationId xmlns:a16="http://schemas.microsoft.com/office/drawing/2014/main" id="{EAE9DB5D-C0A7-5637-CAC1-017CB1089033}"/>
              </a:ext>
            </a:extLst>
          </p:cNvPr>
          <p:cNvSpPr txBox="1"/>
          <p:nvPr/>
        </p:nvSpPr>
        <p:spPr>
          <a:xfrm>
            <a:off x="1790203" y="4546121"/>
            <a:ext cx="2153644" cy="400110"/>
          </a:xfrm>
          <a:prstGeom prst="rect">
            <a:avLst/>
          </a:prstGeom>
          <a:noFill/>
        </p:spPr>
        <p:txBody>
          <a:bodyPr wrap="square" rtlCol="0">
            <a:spAutoFit/>
          </a:bodyPr>
          <a:lstStyle/>
          <a:p>
            <a:r>
              <a:rPr lang="en-US" sz="2000" dirty="0"/>
              <a:t>Shaded</a:t>
            </a:r>
          </a:p>
        </p:txBody>
      </p:sp>
      <p:sp>
        <p:nvSpPr>
          <p:cNvPr id="13" name="TextBox 16">
            <a:extLst>
              <a:ext uri="{FF2B5EF4-FFF2-40B4-BE49-F238E27FC236}">
                <a16:creationId xmlns:a16="http://schemas.microsoft.com/office/drawing/2014/main" id="{4A8209C3-88B4-B82B-119C-1355B8E4C6FC}"/>
              </a:ext>
            </a:extLst>
          </p:cNvPr>
          <p:cNvSpPr txBox="1"/>
          <p:nvPr/>
        </p:nvSpPr>
        <p:spPr>
          <a:xfrm>
            <a:off x="1998993" y="5463187"/>
            <a:ext cx="2153644" cy="400110"/>
          </a:xfrm>
          <a:prstGeom prst="rect">
            <a:avLst/>
          </a:prstGeom>
          <a:noFill/>
        </p:spPr>
        <p:txBody>
          <a:bodyPr wrap="square" rtlCol="0">
            <a:spAutoFit/>
          </a:bodyPr>
          <a:lstStyle/>
          <a:p>
            <a:r>
              <a:rPr lang="en-US" sz="2000" dirty="0"/>
              <a:t>Back</a:t>
            </a:r>
          </a:p>
        </p:txBody>
      </p:sp>
      <p:sp>
        <p:nvSpPr>
          <p:cNvPr id="14" name="TextBox 30">
            <a:extLst>
              <a:ext uri="{FF2B5EF4-FFF2-40B4-BE49-F238E27FC236}">
                <a16:creationId xmlns:a16="http://schemas.microsoft.com/office/drawing/2014/main" id="{BF28890A-90F5-D038-2F29-9B1D2C0EC08A}"/>
              </a:ext>
            </a:extLst>
          </p:cNvPr>
          <p:cNvSpPr txBox="1"/>
          <p:nvPr/>
        </p:nvSpPr>
        <p:spPr>
          <a:xfrm>
            <a:off x="8608744" y="6227712"/>
            <a:ext cx="3115155" cy="307777"/>
          </a:xfrm>
          <a:prstGeom prst="rect">
            <a:avLst/>
          </a:prstGeom>
          <a:no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4157521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817081-3A7B-0145-8A74-3AC079F01A33}"/>
              </a:ext>
            </a:extLst>
          </p:cNvPr>
          <p:cNvSpPr/>
          <p:nvPr/>
        </p:nvSpPr>
        <p:spPr>
          <a:xfrm>
            <a:off x="587676" y="3910406"/>
            <a:ext cx="11263256" cy="1683424"/>
          </a:xfrm>
          <a:prstGeom prst="rect">
            <a:avLst/>
          </a:prstGeom>
          <a:solidFill>
            <a:schemeClr val="bg1">
              <a:lumMod val="9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80A179-D468-4B55-A7A6-A0BBC7F39904}"/>
              </a:ext>
            </a:extLst>
          </p:cNvPr>
          <p:cNvSpPr>
            <a:spLocks noGrp="1"/>
          </p:cNvSpPr>
          <p:nvPr>
            <p:ph type="title"/>
          </p:nvPr>
        </p:nvSpPr>
        <p:spPr>
          <a:xfrm>
            <a:off x="-248461" y="324148"/>
            <a:ext cx="12546446" cy="1318255"/>
          </a:xfrm>
        </p:spPr>
        <p:txBody>
          <a:bodyPr>
            <a:noAutofit/>
          </a:bodyPr>
          <a:lstStyle/>
          <a:p>
            <a:r>
              <a:rPr lang="de-DE" sz="4200" err="1">
                <a:latin typeface="Century Gothic"/>
              </a:rPr>
              <a:t>Representation</a:t>
            </a:r>
            <a:r>
              <a:rPr lang="de-DE" sz="4200">
                <a:latin typeface="Century Gothic"/>
              </a:rPr>
              <a:t> and Regression </a:t>
            </a:r>
            <a:r>
              <a:rPr lang="de-DE" sz="4200" err="1">
                <a:latin typeface="Century Gothic"/>
              </a:rPr>
              <a:t>of</a:t>
            </a:r>
            <a:r>
              <a:rPr lang="de-DE" sz="4200">
                <a:latin typeface="Century Gothic"/>
              </a:rPr>
              <a:t> </a:t>
            </a:r>
            <a:r>
              <a:rPr lang="de-DE" sz="4200" err="1">
                <a:latin typeface="Century Gothic"/>
              </a:rPr>
              <a:t>Functions</a:t>
            </a:r>
            <a:endParaRPr lang="en-US" sz="4200">
              <a:latin typeface="Century Gothic"/>
            </a:endParaRPr>
          </a:p>
        </p:txBody>
      </p:sp>
      <p:pic>
        <p:nvPicPr>
          <p:cNvPr id="5" name="Grafik 4">
            <a:extLst>
              <a:ext uri="{FF2B5EF4-FFF2-40B4-BE49-F238E27FC236}">
                <a16:creationId xmlns:a16="http://schemas.microsoft.com/office/drawing/2014/main" id="{2F72E1E0-8808-46F1-939F-95555C622C1C}"/>
              </a:ext>
            </a:extLst>
          </p:cNvPr>
          <p:cNvPicPr>
            <a:picLocks noChangeAspect="1"/>
          </p:cNvPicPr>
          <p:nvPr/>
        </p:nvPicPr>
        <p:blipFill>
          <a:blip r:embed="rId3"/>
          <a:stretch>
            <a:fillRect/>
          </a:stretch>
        </p:blipFill>
        <p:spPr>
          <a:xfrm>
            <a:off x="885119" y="1541295"/>
            <a:ext cx="10370410" cy="2056392"/>
          </a:xfrm>
          <a:prstGeom prst="rect">
            <a:avLst/>
          </a:prstGeom>
        </p:spPr>
      </p:pic>
      <p:pic>
        <p:nvPicPr>
          <p:cNvPr id="3" name="Picture 2">
            <a:extLst>
              <a:ext uri="{FF2B5EF4-FFF2-40B4-BE49-F238E27FC236}">
                <a16:creationId xmlns:a16="http://schemas.microsoft.com/office/drawing/2014/main" id="{138AE058-F725-944F-B251-E2B5F395DF59}"/>
              </a:ext>
            </a:extLst>
          </p:cNvPr>
          <p:cNvPicPr>
            <a:picLocks noChangeAspect="1"/>
          </p:cNvPicPr>
          <p:nvPr/>
        </p:nvPicPr>
        <p:blipFill>
          <a:blip r:embed="rId4"/>
          <a:stretch>
            <a:fillRect/>
          </a:stretch>
        </p:blipFill>
        <p:spPr>
          <a:xfrm>
            <a:off x="925208" y="4079307"/>
            <a:ext cx="3403600" cy="469900"/>
          </a:xfrm>
          <a:prstGeom prst="rect">
            <a:avLst/>
          </a:prstGeom>
        </p:spPr>
      </p:pic>
      <p:pic>
        <p:nvPicPr>
          <p:cNvPr id="7" name="Picture 6">
            <a:extLst>
              <a:ext uri="{FF2B5EF4-FFF2-40B4-BE49-F238E27FC236}">
                <a16:creationId xmlns:a16="http://schemas.microsoft.com/office/drawing/2014/main" id="{E10C25AB-8198-4A41-8A05-3FFF8E228162}"/>
              </a:ext>
            </a:extLst>
          </p:cNvPr>
          <p:cNvPicPr>
            <a:picLocks noChangeAspect="1"/>
          </p:cNvPicPr>
          <p:nvPr/>
        </p:nvPicPr>
        <p:blipFill>
          <a:blip r:embed="rId5"/>
          <a:stretch>
            <a:fillRect/>
          </a:stretch>
        </p:blipFill>
        <p:spPr>
          <a:xfrm>
            <a:off x="6449927" y="4079306"/>
            <a:ext cx="3860800" cy="469900"/>
          </a:xfrm>
          <a:prstGeom prst="rect">
            <a:avLst/>
          </a:prstGeom>
        </p:spPr>
      </p:pic>
      <p:cxnSp>
        <p:nvCxnSpPr>
          <p:cNvPr id="10" name="Straight Arrow Connector 9">
            <a:extLst>
              <a:ext uri="{FF2B5EF4-FFF2-40B4-BE49-F238E27FC236}">
                <a16:creationId xmlns:a16="http://schemas.microsoft.com/office/drawing/2014/main" id="{904EF688-62C0-CA40-9C5E-F472CE47E804}"/>
              </a:ext>
            </a:extLst>
          </p:cNvPr>
          <p:cNvCxnSpPr>
            <a:cxnSpLocks/>
          </p:cNvCxnSpPr>
          <p:nvPr/>
        </p:nvCxnSpPr>
        <p:spPr>
          <a:xfrm>
            <a:off x="5000093" y="4314256"/>
            <a:ext cx="1108038"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EDC55A7-A0FE-4541-96CA-699A59F53B2E}"/>
              </a:ext>
            </a:extLst>
          </p:cNvPr>
          <p:cNvCxnSpPr>
            <a:cxnSpLocks/>
          </p:cNvCxnSpPr>
          <p:nvPr/>
        </p:nvCxnSpPr>
        <p:spPr>
          <a:xfrm>
            <a:off x="10219447" y="3495209"/>
            <a:ext cx="0" cy="3237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9E69CF3A-ED7E-B74D-AC3F-0583CE42C1AB}"/>
              </a:ext>
            </a:extLst>
          </p:cNvPr>
          <p:cNvPicPr>
            <a:picLocks noChangeAspect="1"/>
          </p:cNvPicPr>
          <p:nvPr/>
        </p:nvPicPr>
        <p:blipFill>
          <a:blip r:embed="rId6"/>
          <a:stretch>
            <a:fillRect/>
          </a:stretch>
        </p:blipFill>
        <p:spPr>
          <a:xfrm>
            <a:off x="9357061" y="4914390"/>
            <a:ext cx="2349500" cy="469900"/>
          </a:xfrm>
          <a:prstGeom prst="rect">
            <a:avLst/>
          </a:prstGeom>
        </p:spPr>
      </p:pic>
      <p:cxnSp>
        <p:nvCxnSpPr>
          <p:cNvPr id="18" name="Straight Arrow Connector 17">
            <a:extLst>
              <a:ext uri="{FF2B5EF4-FFF2-40B4-BE49-F238E27FC236}">
                <a16:creationId xmlns:a16="http://schemas.microsoft.com/office/drawing/2014/main" id="{388241ED-AC0E-4B44-922D-7EB236F0CB5B}"/>
              </a:ext>
            </a:extLst>
          </p:cNvPr>
          <p:cNvCxnSpPr>
            <a:cxnSpLocks/>
          </p:cNvCxnSpPr>
          <p:nvPr/>
        </p:nvCxnSpPr>
        <p:spPr>
          <a:xfrm>
            <a:off x="7994186" y="5149339"/>
            <a:ext cx="1108038"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471EBCE0-B08B-E048-B197-9483B98C4471}"/>
              </a:ext>
            </a:extLst>
          </p:cNvPr>
          <p:cNvPicPr>
            <a:picLocks noChangeAspect="1"/>
          </p:cNvPicPr>
          <p:nvPr/>
        </p:nvPicPr>
        <p:blipFill>
          <a:blip r:embed="rId7"/>
          <a:stretch>
            <a:fillRect/>
          </a:stretch>
        </p:blipFill>
        <p:spPr>
          <a:xfrm>
            <a:off x="805947" y="4907523"/>
            <a:ext cx="6933402" cy="445375"/>
          </a:xfrm>
          <a:prstGeom prst="rect">
            <a:avLst/>
          </a:prstGeom>
        </p:spPr>
      </p:pic>
      <p:sp>
        <p:nvSpPr>
          <p:cNvPr id="6" name="TextBox 5">
            <a:extLst>
              <a:ext uri="{FF2B5EF4-FFF2-40B4-BE49-F238E27FC236}">
                <a16:creationId xmlns:a16="http://schemas.microsoft.com/office/drawing/2014/main" id="{3ED2F8D4-D8F5-E54B-A5AA-DAF0E26B29F6}"/>
              </a:ext>
            </a:extLst>
          </p:cNvPr>
          <p:cNvSpPr txBox="1"/>
          <p:nvPr/>
        </p:nvSpPr>
        <p:spPr>
          <a:xfrm>
            <a:off x="5292154" y="1474618"/>
            <a:ext cx="1971750" cy="400110"/>
          </a:xfrm>
          <a:prstGeom prst="rect">
            <a:avLst/>
          </a:prstGeom>
          <a:solidFill>
            <a:schemeClr val="bg1"/>
          </a:solidFill>
        </p:spPr>
        <p:txBody>
          <a:bodyPr wrap="square" rtlCol="0">
            <a:spAutoFit/>
          </a:bodyPr>
          <a:lstStyle/>
          <a:p>
            <a:pPr algn="ctr"/>
            <a:r>
              <a:rPr lang="en-US" sz="2000" dirty="0"/>
              <a:t>Sinusoids</a:t>
            </a:r>
          </a:p>
        </p:txBody>
      </p:sp>
      <p:sp>
        <p:nvSpPr>
          <p:cNvPr id="14" name="TextBox 13">
            <a:extLst>
              <a:ext uri="{FF2B5EF4-FFF2-40B4-BE49-F238E27FC236}">
                <a16:creationId xmlns:a16="http://schemas.microsoft.com/office/drawing/2014/main" id="{8CB39234-3622-C842-BC65-D3A6D80373D8}"/>
              </a:ext>
            </a:extLst>
          </p:cNvPr>
          <p:cNvSpPr txBox="1"/>
          <p:nvPr/>
        </p:nvSpPr>
        <p:spPr>
          <a:xfrm>
            <a:off x="2999580" y="1493703"/>
            <a:ext cx="2405974" cy="369332"/>
          </a:xfrm>
          <a:prstGeom prst="rect">
            <a:avLst/>
          </a:prstGeom>
          <a:solidFill>
            <a:schemeClr val="bg1"/>
          </a:solidFill>
        </p:spPr>
        <p:txBody>
          <a:bodyPr wrap="square" rtlCol="0">
            <a:spAutoFit/>
          </a:bodyPr>
          <a:lstStyle/>
          <a:p>
            <a:pPr algn="ctr"/>
            <a:r>
              <a:rPr lang="en-US" sz="1800">
                <a:latin typeface="Helvetica" pitchFamily="2" charset="0"/>
              </a:rPr>
              <a:t>Quadratic</a:t>
            </a:r>
          </a:p>
        </p:txBody>
      </p:sp>
      <p:sp>
        <p:nvSpPr>
          <p:cNvPr id="15" name="TextBox 14">
            <a:extLst>
              <a:ext uri="{FF2B5EF4-FFF2-40B4-BE49-F238E27FC236}">
                <a16:creationId xmlns:a16="http://schemas.microsoft.com/office/drawing/2014/main" id="{47C68E8E-6336-BE41-9EFC-6D55F06B4104}"/>
              </a:ext>
            </a:extLst>
          </p:cNvPr>
          <p:cNvSpPr txBox="1"/>
          <p:nvPr/>
        </p:nvSpPr>
        <p:spPr>
          <a:xfrm>
            <a:off x="1254630" y="1488195"/>
            <a:ext cx="1882348" cy="400110"/>
          </a:xfrm>
          <a:prstGeom prst="rect">
            <a:avLst/>
          </a:prstGeom>
          <a:solidFill>
            <a:schemeClr val="bg1"/>
          </a:solidFill>
        </p:spPr>
        <p:txBody>
          <a:bodyPr wrap="square" rtlCol="0">
            <a:spAutoFit/>
          </a:bodyPr>
          <a:lstStyle/>
          <a:p>
            <a:pPr algn="ctr"/>
            <a:r>
              <a:rPr lang="en-US" sz="2000" dirty="0"/>
              <a:t>Linear</a:t>
            </a:r>
          </a:p>
        </p:txBody>
      </p:sp>
      <p:sp>
        <p:nvSpPr>
          <p:cNvPr id="16" name="TextBox 15">
            <a:extLst>
              <a:ext uri="{FF2B5EF4-FFF2-40B4-BE49-F238E27FC236}">
                <a16:creationId xmlns:a16="http://schemas.microsoft.com/office/drawing/2014/main" id="{118C452B-63E3-2044-B73A-300D4A34C7D7}"/>
              </a:ext>
            </a:extLst>
          </p:cNvPr>
          <p:cNvSpPr txBox="1"/>
          <p:nvPr/>
        </p:nvSpPr>
        <p:spPr>
          <a:xfrm>
            <a:off x="3321935" y="1495803"/>
            <a:ext cx="1873408" cy="400110"/>
          </a:xfrm>
          <a:prstGeom prst="rect">
            <a:avLst/>
          </a:prstGeom>
          <a:solidFill>
            <a:schemeClr val="bg1"/>
          </a:solidFill>
        </p:spPr>
        <p:txBody>
          <a:bodyPr wrap="square" rtlCol="0">
            <a:spAutoFit/>
          </a:bodyPr>
          <a:lstStyle/>
          <a:p>
            <a:pPr algn="ctr"/>
            <a:r>
              <a:rPr lang="en-US" sz="2000" dirty="0"/>
              <a:t>Quadratic</a:t>
            </a:r>
          </a:p>
        </p:txBody>
      </p:sp>
      <p:sp>
        <p:nvSpPr>
          <p:cNvPr id="19" name="TextBox 18">
            <a:extLst>
              <a:ext uri="{FF2B5EF4-FFF2-40B4-BE49-F238E27FC236}">
                <a16:creationId xmlns:a16="http://schemas.microsoft.com/office/drawing/2014/main" id="{7BBA6A37-993E-0849-B28F-F6D449DE6D6C}"/>
              </a:ext>
            </a:extLst>
          </p:cNvPr>
          <p:cNvSpPr txBox="1"/>
          <p:nvPr/>
        </p:nvSpPr>
        <p:spPr>
          <a:xfrm>
            <a:off x="7545966" y="1484663"/>
            <a:ext cx="1520938" cy="400110"/>
          </a:xfrm>
          <a:prstGeom prst="rect">
            <a:avLst/>
          </a:prstGeom>
          <a:solidFill>
            <a:schemeClr val="bg1"/>
          </a:solidFill>
        </p:spPr>
        <p:txBody>
          <a:bodyPr wrap="square" rtlCol="0">
            <a:spAutoFit/>
          </a:bodyPr>
          <a:lstStyle/>
          <a:p>
            <a:pPr algn="ctr"/>
            <a:r>
              <a:rPr lang="en-US" sz="2000" dirty="0"/>
              <a:t>Spiral</a:t>
            </a:r>
          </a:p>
        </p:txBody>
      </p:sp>
      <p:sp>
        <p:nvSpPr>
          <p:cNvPr id="21" name="TextBox 20">
            <a:extLst>
              <a:ext uri="{FF2B5EF4-FFF2-40B4-BE49-F238E27FC236}">
                <a16:creationId xmlns:a16="http://schemas.microsoft.com/office/drawing/2014/main" id="{5218D14D-DD06-614D-A71E-2182567AE9F7}"/>
              </a:ext>
            </a:extLst>
          </p:cNvPr>
          <p:cNvSpPr txBox="1"/>
          <p:nvPr/>
        </p:nvSpPr>
        <p:spPr>
          <a:xfrm>
            <a:off x="9419080" y="1495803"/>
            <a:ext cx="1604520" cy="400110"/>
          </a:xfrm>
          <a:prstGeom prst="rect">
            <a:avLst/>
          </a:prstGeom>
          <a:solidFill>
            <a:schemeClr val="bg1"/>
          </a:solidFill>
        </p:spPr>
        <p:txBody>
          <a:bodyPr wrap="square" rtlCol="0">
            <a:spAutoFit/>
          </a:bodyPr>
          <a:lstStyle/>
          <a:p>
            <a:pPr algn="ctr"/>
            <a:r>
              <a:rPr lang="en-US" sz="2000" dirty="0"/>
              <a:t>Regression</a:t>
            </a:r>
          </a:p>
        </p:txBody>
      </p:sp>
      <p:sp>
        <p:nvSpPr>
          <p:cNvPr id="13" name="TextBox 12">
            <a:extLst>
              <a:ext uri="{FF2B5EF4-FFF2-40B4-BE49-F238E27FC236}">
                <a16:creationId xmlns:a16="http://schemas.microsoft.com/office/drawing/2014/main" id="{FA58A9EB-A52B-904E-923A-474F116FF204}"/>
              </a:ext>
            </a:extLst>
          </p:cNvPr>
          <p:cNvSpPr txBox="1"/>
          <p:nvPr/>
        </p:nvSpPr>
        <p:spPr>
          <a:xfrm>
            <a:off x="925208" y="5649585"/>
            <a:ext cx="10664839" cy="400110"/>
          </a:xfrm>
          <a:prstGeom prst="rect">
            <a:avLst/>
          </a:prstGeom>
          <a:noFill/>
        </p:spPr>
        <p:txBody>
          <a:bodyPr wrap="square" rtlCol="0">
            <a:spAutoFit/>
          </a:bodyPr>
          <a:lstStyle/>
          <a:p>
            <a:r>
              <a:rPr lang="en-US" sz="2000" dirty="0"/>
              <a:t>Classical regression using NDFs and an adapted sphere tracing (ray tracing method)</a:t>
            </a:r>
          </a:p>
        </p:txBody>
      </p:sp>
      <p:sp>
        <p:nvSpPr>
          <p:cNvPr id="8" name="Foliennummernplatzhalter 2">
            <a:extLst>
              <a:ext uri="{FF2B5EF4-FFF2-40B4-BE49-F238E27FC236}">
                <a16:creationId xmlns:a16="http://schemas.microsoft.com/office/drawing/2014/main" id="{57A9E2E7-9501-7499-B345-86D48D817A1C}"/>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61</a:t>
            </a:fld>
            <a:endParaRPr lang="en-US" dirty="0"/>
          </a:p>
        </p:txBody>
      </p:sp>
      <p:sp>
        <p:nvSpPr>
          <p:cNvPr id="11" name="TextBox 30">
            <a:extLst>
              <a:ext uri="{FF2B5EF4-FFF2-40B4-BE49-F238E27FC236}">
                <a16:creationId xmlns:a16="http://schemas.microsoft.com/office/drawing/2014/main" id="{B0C3653F-214A-C314-89AB-E5EA4793543D}"/>
              </a:ext>
            </a:extLst>
          </p:cNvPr>
          <p:cNvSpPr txBox="1"/>
          <p:nvPr/>
        </p:nvSpPr>
        <p:spPr>
          <a:xfrm>
            <a:off x="8608744" y="6227712"/>
            <a:ext cx="3115155" cy="307777"/>
          </a:xfrm>
          <a:prstGeom prst="rect">
            <a:avLst/>
          </a:prstGeom>
          <a:no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7759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0A179-D468-4B55-A7A6-A0BBC7F39904}"/>
              </a:ext>
            </a:extLst>
          </p:cNvPr>
          <p:cNvSpPr>
            <a:spLocks noGrp="1"/>
          </p:cNvSpPr>
          <p:nvPr>
            <p:ph type="title"/>
          </p:nvPr>
        </p:nvSpPr>
        <p:spPr>
          <a:xfrm>
            <a:off x="-46074" y="386810"/>
            <a:ext cx="12277523" cy="1325217"/>
          </a:xfrm>
        </p:spPr>
        <p:txBody>
          <a:bodyPr vert="horz" lIns="91440" tIns="45720" rIns="91440" bIns="45720" rtlCol="0" anchor="ctr">
            <a:noAutofit/>
          </a:bodyPr>
          <a:lstStyle/>
          <a:p>
            <a:r>
              <a:rPr lang="de-DE" sz="4600" dirty="0" err="1">
                <a:latin typeface="+mn-lt"/>
              </a:rPr>
              <a:t>Representation</a:t>
            </a:r>
            <a:r>
              <a:rPr lang="de-DE" sz="4600" dirty="0">
                <a:latin typeface="+mn-lt"/>
              </a:rPr>
              <a:t> and </a:t>
            </a:r>
            <a:r>
              <a:rPr lang="de-DE" sz="4600" dirty="0" err="1">
                <a:latin typeface="+mn-lt"/>
              </a:rPr>
              <a:t>Completion</a:t>
            </a:r>
            <a:r>
              <a:rPr lang="de-DE" sz="4600" dirty="0">
                <a:latin typeface="+mn-lt"/>
              </a:rPr>
              <a:t> </a:t>
            </a:r>
            <a:r>
              <a:rPr lang="de-DE" sz="4600" dirty="0" err="1">
                <a:latin typeface="+mn-lt"/>
              </a:rPr>
              <a:t>of</a:t>
            </a:r>
            <a:r>
              <a:rPr lang="de-DE" sz="4600" dirty="0">
                <a:latin typeface="+mn-lt"/>
              </a:rPr>
              <a:t> Scenes</a:t>
            </a:r>
            <a:endParaRPr lang="en-US" sz="4600" dirty="0">
              <a:latin typeface="+mn-lt"/>
            </a:endParaRPr>
          </a:p>
        </p:txBody>
      </p:sp>
      <p:pic>
        <p:nvPicPr>
          <p:cNvPr id="3" name="Grafik 2">
            <a:extLst>
              <a:ext uri="{FF2B5EF4-FFF2-40B4-BE49-F238E27FC236}">
                <a16:creationId xmlns:a16="http://schemas.microsoft.com/office/drawing/2014/main" id="{16CA7AF1-FDF7-4996-870B-0DC753C1B35D}"/>
              </a:ext>
            </a:extLst>
          </p:cNvPr>
          <p:cNvPicPr>
            <a:picLocks noChangeAspect="1"/>
          </p:cNvPicPr>
          <p:nvPr/>
        </p:nvPicPr>
        <p:blipFill rotWithShape="1">
          <a:blip r:embed="rId2"/>
          <a:srcRect l="2114" r="13489"/>
          <a:stretch/>
        </p:blipFill>
        <p:spPr>
          <a:xfrm>
            <a:off x="169040" y="2399891"/>
            <a:ext cx="3765491" cy="3045617"/>
          </a:xfrm>
          <a:prstGeom prst="rect">
            <a:avLst/>
          </a:prstGeom>
        </p:spPr>
      </p:pic>
      <p:pic>
        <p:nvPicPr>
          <p:cNvPr id="7" name="Grafik 6">
            <a:extLst>
              <a:ext uri="{FF2B5EF4-FFF2-40B4-BE49-F238E27FC236}">
                <a16:creationId xmlns:a16="http://schemas.microsoft.com/office/drawing/2014/main" id="{9D348F74-3939-4835-92CA-56AC56F8296B}"/>
              </a:ext>
            </a:extLst>
          </p:cNvPr>
          <p:cNvPicPr>
            <a:picLocks noChangeAspect="1"/>
          </p:cNvPicPr>
          <p:nvPr/>
        </p:nvPicPr>
        <p:blipFill rotWithShape="1">
          <a:blip r:embed="rId3"/>
          <a:srcRect l="1106" r="1797"/>
          <a:stretch/>
        </p:blipFill>
        <p:spPr>
          <a:xfrm>
            <a:off x="4211667" y="2530004"/>
            <a:ext cx="3765491" cy="3062274"/>
          </a:xfrm>
          <a:prstGeom prst="rect">
            <a:avLst/>
          </a:prstGeom>
        </p:spPr>
      </p:pic>
      <p:pic>
        <p:nvPicPr>
          <p:cNvPr id="8" name="Grafik 7">
            <a:extLst>
              <a:ext uri="{FF2B5EF4-FFF2-40B4-BE49-F238E27FC236}">
                <a16:creationId xmlns:a16="http://schemas.microsoft.com/office/drawing/2014/main" id="{43EDF763-325C-449F-B8DE-5859B95753E3}"/>
              </a:ext>
            </a:extLst>
          </p:cNvPr>
          <p:cNvPicPr>
            <a:picLocks noChangeAspect="1"/>
          </p:cNvPicPr>
          <p:nvPr/>
        </p:nvPicPr>
        <p:blipFill rotWithShape="1">
          <a:blip r:embed="rId4"/>
          <a:srcRect l="870" r="1564"/>
          <a:stretch/>
        </p:blipFill>
        <p:spPr>
          <a:xfrm>
            <a:off x="8254293" y="2580793"/>
            <a:ext cx="3765491" cy="3125490"/>
          </a:xfrm>
          <a:prstGeom prst="rect">
            <a:avLst/>
          </a:prstGeom>
        </p:spPr>
      </p:pic>
      <p:sp>
        <p:nvSpPr>
          <p:cNvPr id="9" name="Textfeld 8">
            <a:extLst>
              <a:ext uri="{FF2B5EF4-FFF2-40B4-BE49-F238E27FC236}">
                <a16:creationId xmlns:a16="http://schemas.microsoft.com/office/drawing/2014/main" id="{6A217125-50C5-4731-9F57-264A09DB66C8}"/>
              </a:ext>
            </a:extLst>
          </p:cNvPr>
          <p:cNvSpPr txBox="1"/>
          <p:nvPr/>
        </p:nvSpPr>
        <p:spPr>
          <a:xfrm>
            <a:off x="702687" y="1691141"/>
            <a:ext cx="2713918" cy="400110"/>
          </a:xfrm>
          <a:prstGeom prst="rect">
            <a:avLst/>
          </a:prstGeom>
          <a:noFill/>
        </p:spPr>
        <p:txBody>
          <a:bodyPr wrap="square" rtlCol="0">
            <a:spAutoFit/>
          </a:bodyPr>
          <a:lstStyle/>
          <a:p>
            <a:pPr algn="ctr" defTabSz="914171"/>
            <a:r>
              <a:rPr lang="de-DE" sz="2000" dirty="0">
                <a:solidFill>
                  <a:prstClr val="black"/>
                </a:solidFill>
              </a:rPr>
              <a:t>Input</a:t>
            </a:r>
            <a:endParaRPr lang="en-US" sz="2000" dirty="0">
              <a:solidFill>
                <a:prstClr val="black"/>
              </a:solidFill>
            </a:endParaRPr>
          </a:p>
        </p:txBody>
      </p:sp>
      <p:sp>
        <p:nvSpPr>
          <p:cNvPr id="10" name="Textfeld 9">
            <a:extLst>
              <a:ext uri="{FF2B5EF4-FFF2-40B4-BE49-F238E27FC236}">
                <a16:creationId xmlns:a16="http://schemas.microsoft.com/office/drawing/2014/main" id="{0F3425BD-5284-4F33-9C77-1F5DFD00F28B}"/>
              </a:ext>
            </a:extLst>
          </p:cNvPr>
          <p:cNvSpPr txBox="1"/>
          <p:nvPr/>
        </p:nvSpPr>
        <p:spPr>
          <a:xfrm>
            <a:off x="4370836" y="1718264"/>
            <a:ext cx="3447153" cy="400110"/>
          </a:xfrm>
          <a:prstGeom prst="rect">
            <a:avLst/>
          </a:prstGeom>
          <a:noFill/>
        </p:spPr>
        <p:txBody>
          <a:bodyPr wrap="square" rtlCol="0">
            <a:spAutoFit/>
          </a:bodyPr>
          <a:lstStyle/>
          <a:p>
            <a:pPr algn="ctr" defTabSz="914171"/>
            <a:r>
              <a:rPr lang="de-DE" sz="2000" dirty="0">
                <a:solidFill>
                  <a:prstClr val="black"/>
                </a:solidFill>
              </a:rPr>
              <a:t>Output</a:t>
            </a:r>
            <a:endParaRPr lang="en-US" sz="2000" dirty="0">
              <a:solidFill>
                <a:prstClr val="black"/>
              </a:solidFill>
            </a:endParaRPr>
          </a:p>
        </p:txBody>
      </p:sp>
      <p:sp>
        <p:nvSpPr>
          <p:cNvPr id="11" name="Textfeld 10">
            <a:extLst>
              <a:ext uri="{FF2B5EF4-FFF2-40B4-BE49-F238E27FC236}">
                <a16:creationId xmlns:a16="http://schemas.microsoft.com/office/drawing/2014/main" id="{B8A875C9-8162-48E4-88BE-40FF7386E787}"/>
              </a:ext>
            </a:extLst>
          </p:cNvPr>
          <p:cNvSpPr txBox="1"/>
          <p:nvPr/>
        </p:nvSpPr>
        <p:spPr>
          <a:xfrm>
            <a:off x="8348785" y="1708107"/>
            <a:ext cx="3447153" cy="400110"/>
          </a:xfrm>
          <a:prstGeom prst="rect">
            <a:avLst/>
          </a:prstGeom>
          <a:noFill/>
        </p:spPr>
        <p:txBody>
          <a:bodyPr wrap="square" rtlCol="0">
            <a:spAutoFit/>
          </a:bodyPr>
          <a:lstStyle/>
          <a:p>
            <a:pPr algn="ctr" defTabSz="914171"/>
            <a:r>
              <a:rPr lang="de-DE" sz="2000" dirty="0">
                <a:solidFill>
                  <a:prstClr val="black"/>
                </a:solidFill>
              </a:rPr>
              <a:t>Ground Truth</a:t>
            </a:r>
            <a:endParaRPr lang="en-US" sz="2000" dirty="0">
              <a:solidFill>
                <a:prstClr val="black"/>
              </a:solidFill>
            </a:endParaRPr>
          </a:p>
        </p:txBody>
      </p:sp>
      <p:sp>
        <p:nvSpPr>
          <p:cNvPr id="5" name="Foliennummernplatzhalter 2">
            <a:extLst>
              <a:ext uri="{FF2B5EF4-FFF2-40B4-BE49-F238E27FC236}">
                <a16:creationId xmlns:a16="http://schemas.microsoft.com/office/drawing/2014/main" id="{99E1DC55-CB99-77C3-1F64-E4271B936D2A}"/>
              </a:ext>
            </a:extLst>
          </p:cNvPr>
          <p:cNvSpPr txBox="1">
            <a:spLocks/>
          </p:cNvSpPr>
          <p:nvPr/>
        </p:nvSpPr>
        <p:spPr>
          <a:xfrm>
            <a:off x="11456988" y="6217200"/>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62</a:t>
            </a:fld>
            <a:endParaRPr lang="en-US" dirty="0"/>
          </a:p>
        </p:txBody>
      </p:sp>
      <p:sp>
        <p:nvSpPr>
          <p:cNvPr id="12" name="TextBox 30">
            <a:extLst>
              <a:ext uri="{FF2B5EF4-FFF2-40B4-BE49-F238E27FC236}">
                <a16:creationId xmlns:a16="http://schemas.microsoft.com/office/drawing/2014/main" id="{898BD735-61E0-6ACB-AAE5-F332537440E2}"/>
              </a:ext>
            </a:extLst>
          </p:cNvPr>
          <p:cNvSpPr txBox="1"/>
          <p:nvPr/>
        </p:nvSpPr>
        <p:spPr>
          <a:xfrm>
            <a:off x="8608744" y="6227712"/>
            <a:ext cx="3115155" cy="307777"/>
          </a:xfrm>
          <a:prstGeom prst="rect">
            <a:avLst/>
          </a:prstGeom>
          <a:noFill/>
        </p:spPr>
        <p:txBody>
          <a:bodyPr wrap="square" lIns="91440" tIns="45720" rIns="91440" bIns="45720" rtlCol="0" anchor="t">
            <a:spAutoFit/>
          </a:bodyPr>
          <a:lstStyle/>
          <a:p>
            <a:pPr algn="r"/>
            <a:r>
              <a:rPr lang="en-US" sz="1400" dirty="0"/>
              <a:t>Chibane et al. </a:t>
            </a:r>
            <a:r>
              <a:rPr lang="en-US" sz="1400" b="1" dirty="0"/>
              <a:t>NDF</a:t>
            </a:r>
            <a:r>
              <a:rPr lang="en-US" sz="1400" dirty="0"/>
              <a:t>, </a:t>
            </a:r>
            <a:r>
              <a:rPr lang="en-US" sz="1400" dirty="0" err="1"/>
              <a:t>NeurIPS</a:t>
            </a:r>
            <a:r>
              <a:rPr lang="en-US" sz="1400" dirty="0"/>
              <a:t> 2020</a:t>
            </a:r>
          </a:p>
        </p:txBody>
      </p:sp>
    </p:spTree>
    <p:extLst>
      <p:ext uri="{BB962C8B-B14F-4D97-AF65-F5344CB8AC3E}">
        <p14:creationId xmlns:p14="http://schemas.microsoft.com/office/powerpoint/2010/main" val="486216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9C72-3D3A-0040-88A2-D5E80276E023}"/>
              </a:ext>
            </a:extLst>
          </p:cNvPr>
          <p:cNvSpPr>
            <a:spLocks noGrp="1"/>
          </p:cNvSpPr>
          <p:nvPr>
            <p:ph type="title"/>
          </p:nvPr>
        </p:nvSpPr>
        <p:spPr>
          <a:xfrm>
            <a:off x="609441" y="274639"/>
            <a:ext cx="10969943" cy="1143000"/>
          </a:xfrm>
        </p:spPr>
        <p:txBody>
          <a:bodyPr/>
          <a:lstStyle/>
          <a:p>
            <a:r>
              <a:rPr lang="en-US" sz="4600" dirty="0">
                <a:latin typeface="Century Gothic"/>
              </a:rPr>
              <a:t>Meshes vs </a:t>
            </a:r>
            <a:r>
              <a:rPr lang="en-US" sz="4600" dirty="0" err="1">
                <a:latin typeface="Century Gothic"/>
              </a:rPr>
              <a:t>Implicits</a:t>
            </a:r>
            <a:endParaRPr lang="en-US" sz="4600" dirty="0">
              <a:latin typeface="Century Gothic"/>
            </a:endParaRPr>
          </a:p>
        </p:txBody>
      </p:sp>
      <p:pic>
        <p:nvPicPr>
          <p:cNvPr id="4" name="Picture 5" descr="A person wearing a suit and tie&#10;&#10;Description generated with very high confidence">
            <a:extLst>
              <a:ext uri="{FF2B5EF4-FFF2-40B4-BE49-F238E27FC236}">
                <a16:creationId xmlns:a16="http://schemas.microsoft.com/office/drawing/2014/main" id="{07A35523-0A17-A542-B8FE-48AE0FF301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61454" y="2563445"/>
            <a:ext cx="767646" cy="1523239"/>
          </a:xfrm>
          <a:prstGeom prst="rect">
            <a:avLst/>
          </a:prstGeom>
          <a:effectLst>
            <a:outerShdw blurRad="76200" dir="18900000" sy="23000" kx="-1200000" algn="bl" rotWithShape="0">
              <a:prstClr val="black">
                <a:alpha val="20000"/>
              </a:prstClr>
            </a:outerShdw>
          </a:effectLst>
        </p:spPr>
      </p:pic>
      <p:pic>
        <p:nvPicPr>
          <p:cNvPr id="5" name="Picture 8" descr="A picture containing person, man, holding, clothing&#10;&#10;Description generated with very high confidence">
            <a:extLst>
              <a:ext uri="{FF2B5EF4-FFF2-40B4-BE49-F238E27FC236}">
                <a16:creationId xmlns:a16="http://schemas.microsoft.com/office/drawing/2014/main" id="{8CDA43CA-B38D-F448-929D-2510584C94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48608" y="2598714"/>
            <a:ext cx="942968" cy="1490725"/>
          </a:xfrm>
          <a:prstGeom prst="rect">
            <a:avLst/>
          </a:prstGeom>
          <a:effectLst>
            <a:outerShdw blurRad="76200" dir="18900000" sy="23000" kx="-1200000" algn="bl" rotWithShape="0">
              <a:prstClr val="black">
                <a:alpha val="20000"/>
              </a:prstClr>
            </a:outerShdw>
          </a:effectLst>
        </p:spPr>
      </p:pic>
      <p:pic>
        <p:nvPicPr>
          <p:cNvPr id="6" name="Picture 12" descr="A person wearing a costume&#10;&#10;Description generated with high confidence">
            <a:extLst>
              <a:ext uri="{FF2B5EF4-FFF2-40B4-BE49-F238E27FC236}">
                <a16:creationId xmlns:a16="http://schemas.microsoft.com/office/drawing/2014/main" id="{5295547D-97CD-BE46-887B-9F30641F33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9044" y="2555429"/>
            <a:ext cx="772571" cy="1554207"/>
          </a:xfrm>
          <a:prstGeom prst="rect">
            <a:avLst/>
          </a:prstGeom>
          <a:effectLst>
            <a:outerShdw blurRad="76200" dir="18900000" sy="23000" kx="-1200000" algn="bl" rotWithShape="0">
              <a:prstClr val="black">
                <a:alpha val="20000"/>
              </a:prstClr>
            </a:outerShdw>
          </a:effectLst>
        </p:spPr>
      </p:pic>
      <p:pic>
        <p:nvPicPr>
          <p:cNvPr id="9" name="Google Shape;436;p37">
            <a:extLst>
              <a:ext uri="{FF2B5EF4-FFF2-40B4-BE49-F238E27FC236}">
                <a16:creationId xmlns:a16="http://schemas.microsoft.com/office/drawing/2014/main" id="{CA07200B-9357-8F42-BBBD-2056060B43C3}"/>
              </a:ext>
            </a:extLst>
          </p:cNvPr>
          <p:cNvPicPr preferRelativeResize="0"/>
          <p:nvPr/>
        </p:nvPicPr>
        <p:blipFill rotWithShape="1">
          <a:blip r:embed="rId6">
            <a:alphaModFix/>
          </a:blip>
          <a:srcRect l="29790" b="8692"/>
          <a:stretch/>
        </p:blipFill>
        <p:spPr>
          <a:xfrm>
            <a:off x="4446335" y="2383213"/>
            <a:ext cx="1311077" cy="1587357"/>
          </a:xfrm>
          <a:prstGeom prst="rect">
            <a:avLst/>
          </a:prstGeom>
          <a:noFill/>
          <a:ln>
            <a:noFill/>
          </a:ln>
          <a:effectLst/>
        </p:spPr>
      </p:pic>
      <p:sp>
        <p:nvSpPr>
          <p:cNvPr id="10" name="TextBox 9">
            <a:extLst>
              <a:ext uri="{FF2B5EF4-FFF2-40B4-BE49-F238E27FC236}">
                <a16:creationId xmlns:a16="http://schemas.microsoft.com/office/drawing/2014/main" id="{87C5EE2A-8234-574A-9A76-39D57B83E07E}"/>
              </a:ext>
            </a:extLst>
          </p:cNvPr>
          <p:cNvSpPr txBox="1"/>
          <p:nvPr/>
        </p:nvSpPr>
        <p:spPr>
          <a:xfrm>
            <a:off x="4795796" y="4059464"/>
            <a:ext cx="2327518" cy="707886"/>
          </a:xfrm>
          <a:prstGeom prst="rect">
            <a:avLst/>
          </a:prstGeom>
          <a:solidFill>
            <a:schemeClr val="bg1"/>
          </a:solidFill>
        </p:spPr>
        <p:txBody>
          <a:bodyPr wrap="square" rtlCol="0">
            <a:spAutoFit/>
          </a:bodyPr>
          <a:lstStyle/>
          <a:p>
            <a:pPr algn="ctr"/>
            <a:r>
              <a:rPr lang="en-US" sz="2000" dirty="0"/>
              <a:t>General objects and humans</a:t>
            </a:r>
          </a:p>
        </p:txBody>
      </p:sp>
      <p:pic>
        <p:nvPicPr>
          <p:cNvPr id="12" name="Picture 11">
            <a:extLst>
              <a:ext uri="{FF2B5EF4-FFF2-40B4-BE49-F238E27FC236}">
                <a16:creationId xmlns:a16="http://schemas.microsoft.com/office/drawing/2014/main" id="{13E655C1-6368-2845-AD6E-2E4478EF4F47}"/>
              </a:ext>
            </a:extLst>
          </p:cNvPr>
          <p:cNvPicPr>
            <a:picLocks noChangeAspect="1"/>
          </p:cNvPicPr>
          <p:nvPr/>
        </p:nvPicPr>
        <p:blipFill>
          <a:blip r:embed="rId7"/>
          <a:stretch>
            <a:fillRect/>
          </a:stretch>
        </p:blipFill>
        <p:spPr>
          <a:xfrm>
            <a:off x="6617220" y="2679680"/>
            <a:ext cx="608223" cy="1075391"/>
          </a:xfrm>
          <a:prstGeom prst="rect">
            <a:avLst/>
          </a:prstGeom>
        </p:spPr>
      </p:pic>
      <p:sp>
        <p:nvSpPr>
          <p:cNvPr id="14" name="TextBox 13">
            <a:extLst>
              <a:ext uri="{FF2B5EF4-FFF2-40B4-BE49-F238E27FC236}">
                <a16:creationId xmlns:a16="http://schemas.microsoft.com/office/drawing/2014/main" id="{0E2D260B-2C02-7745-983D-27B6EE3D5C92}"/>
              </a:ext>
            </a:extLst>
          </p:cNvPr>
          <p:cNvSpPr txBox="1"/>
          <p:nvPr/>
        </p:nvSpPr>
        <p:spPr>
          <a:xfrm>
            <a:off x="4342694" y="1892794"/>
            <a:ext cx="3338266" cy="400110"/>
          </a:xfrm>
          <a:prstGeom prst="rect">
            <a:avLst/>
          </a:prstGeom>
          <a:noFill/>
        </p:spPr>
        <p:txBody>
          <a:bodyPr wrap="square" rtlCol="0">
            <a:spAutoFit/>
          </a:bodyPr>
          <a:lstStyle/>
          <a:p>
            <a:pPr algn="ctr"/>
            <a:r>
              <a:rPr lang="en-US" sz="2000" b="1" u="sng" dirty="0">
                <a:solidFill>
                  <a:srgbClr val="C00000"/>
                </a:solidFill>
              </a:rPr>
              <a:t>2) Implicit Functions</a:t>
            </a:r>
          </a:p>
        </p:txBody>
      </p:sp>
      <p:sp>
        <p:nvSpPr>
          <p:cNvPr id="15" name="TextBox 14">
            <a:extLst>
              <a:ext uri="{FF2B5EF4-FFF2-40B4-BE49-F238E27FC236}">
                <a16:creationId xmlns:a16="http://schemas.microsoft.com/office/drawing/2014/main" id="{DD963B40-C2CC-DD4D-9323-C24E3BBBB8FD}"/>
              </a:ext>
            </a:extLst>
          </p:cNvPr>
          <p:cNvSpPr txBox="1"/>
          <p:nvPr/>
        </p:nvSpPr>
        <p:spPr>
          <a:xfrm>
            <a:off x="4795796" y="5069095"/>
            <a:ext cx="3015983" cy="738664"/>
          </a:xfrm>
          <a:prstGeom prst="rect">
            <a:avLst/>
          </a:prstGeom>
          <a:noFill/>
        </p:spPr>
        <p:txBody>
          <a:bodyPr wrap="square" lIns="91440" tIns="45720" rIns="91440" bIns="45720" rtlCol="0" anchor="t">
            <a:spAutoFit/>
          </a:bodyPr>
          <a:lstStyle/>
          <a:p>
            <a:r>
              <a:rPr lang="en-US" sz="1400" dirty="0"/>
              <a:t>[</a:t>
            </a:r>
            <a:r>
              <a:rPr lang="en-US" sz="1400" dirty="0" err="1"/>
              <a:t>Chibane</a:t>
            </a:r>
            <a:r>
              <a:rPr lang="en-US" sz="1400" dirty="0"/>
              <a:t> et al. CVPR’20</a:t>
            </a:r>
          </a:p>
          <a:p>
            <a:r>
              <a:rPr lang="en-US" sz="1400" dirty="0" err="1">
                <a:ea typeface="+mn-lt"/>
                <a:cs typeface="+mn-lt"/>
              </a:rPr>
              <a:t>Chibane</a:t>
            </a:r>
            <a:r>
              <a:rPr lang="en-US" sz="1400" dirty="0">
                <a:ea typeface="+mn-lt"/>
                <a:cs typeface="+mn-lt"/>
              </a:rPr>
              <a:t> et al. NeurIPS’20]</a:t>
            </a:r>
          </a:p>
          <a:p>
            <a:endParaRPr lang="en-US" sz="1400" dirty="0"/>
          </a:p>
        </p:txBody>
      </p:sp>
      <p:sp>
        <p:nvSpPr>
          <p:cNvPr id="16" name="Rectangle 15">
            <a:extLst>
              <a:ext uri="{FF2B5EF4-FFF2-40B4-BE49-F238E27FC236}">
                <a16:creationId xmlns:a16="http://schemas.microsoft.com/office/drawing/2014/main" id="{808E88B1-D5B3-B54D-8D78-0291B77FC745}"/>
              </a:ext>
            </a:extLst>
          </p:cNvPr>
          <p:cNvSpPr/>
          <p:nvPr/>
        </p:nvSpPr>
        <p:spPr>
          <a:xfrm>
            <a:off x="6481901" y="2598714"/>
            <a:ext cx="888635" cy="1156357"/>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2" name="TextBox 21">
            <a:extLst>
              <a:ext uri="{FF2B5EF4-FFF2-40B4-BE49-F238E27FC236}">
                <a16:creationId xmlns:a16="http://schemas.microsoft.com/office/drawing/2014/main" id="{C6260EDE-E7CF-B148-8E33-B11600A6D020}"/>
              </a:ext>
            </a:extLst>
          </p:cNvPr>
          <p:cNvSpPr txBox="1"/>
          <p:nvPr/>
        </p:nvSpPr>
        <p:spPr>
          <a:xfrm>
            <a:off x="609441" y="1898915"/>
            <a:ext cx="3285022" cy="400110"/>
          </a:xfrm>
          <a:prstGeom prst="rect">
            <a:avLst/>
          </a:prstGeom>
          <a:noFill/>
        </p:spPr>
        <p:txBody>
          <a:bodyPr wrap="square" rtlCol="0">
            <a:spAutoFit/>
          </a:bodyPr>
          <a:lstStyle/>
          <a:p>
            <a:pPr algn="ctr"/>
            <a:r>
              <a:rPr lang="en-US" sz="2000" b="1" u="sng" dirty="0">
                <a:solidFill>
                  <a:srgbClr val="0070C0"/>
                </a:solidFill>
              </a:rPr>
              <a:t>1) Parametric Meshes</a:t>
            </a:r>
          </a:p>
        </p:txBody>
      </p:sp>
      <p:sp>
        <p:nvSpPr>
          <p:cNvPr id="26" name="TextBox 25">
            <a:extLst>
              <a:ext uri="{FF2B5EF4-FFF2-40B4-BE49-F238E27FC236}">
                <a16:creationId xmlns:a16="http://schemas.microsoft.com/office/drawing/2014/main" id="{C4EF331F-E0CA-AA45-8122-908ECB6ACA14}"/>
              </a:ext>
            </a:extLst>
          </p:cNvPr>
          <p:cNvSpPr txBox="1"/>
          <p:nvPr/>
        </p:nvSpPr>
        <p:spPr>
          <a:xfrm>
            <a:off x="626632" y="4920817"/>
            <a:ext cx="3241593" cy="738664"/>
          </a:xfrm>
          <a:prstGeom prst="rect">
            <a:avLst/>
          </a:prstGeom>
          <a:noFill/>
        </p:spPr>
        <p:txBody>
          <a:bodyPr wrap="none" lIns="91440" tIns="45720" rIns="91440" bIns="45720" rtlCol="0" anchor="t">
            <a:spAutoFit/>
          </a:bodyPr>
          <a:lstStyle/>
          <a:p>
            <a:r>
              <a:rPr lang="en-US" sz="1400" dirty="0"/>
              <a:t>[</a:t>
            </a:r>
            <a:r>
              <a:rPr lang="en-US" sz="1400" dirty="0" err="1"/>
              <a:t>Alldieck</a:t>
            </a:r>
            <a:r>
              <a:rPr lang="en-US" sz="1400" dirty="0"/>
              <a:t> et al. CVPR’18</a:t>
            </a:r>
          </a:p>
          <a:p>
            <a:r>
              <a:rPr lang="en-US" sz="1400" dirty="0"/>
              <a:t>Bhatnagar et al. ICCV’19, ECCV’20</a:t>
            </a:r>
          </a:p>
          <a:p>
            <a:r>
              <a:rPr lang="en-US" sz="1400" dirty="0"/>
              <a:t>Tiwari et al. ECCV’20]</a:t>
            </a:r>
          </a:p>
        </p:txBody>
      </p:sp>
      <p:pic>
        <p:nvPicPr>
          <p:cNvPr id="30" name="Google Shape;154;p20">
            <a:extLst>
              <a:ext uri="{FF2B5EF4-FFF2-40B4-BE49-F238E27FC236}">
                <a16:creationId xmlns:a16="http://schemas.microsoft.com/office/drawing/2014/main" id="{4E61E2E6-2BB4-C540-813A-A096710E226D}"/>
              </a:ext>
            </a:extLst>
          </p:cNvPr>
          <p:cNvPicPr preferRelativeResize="0"/>
          <p:nvPr/>
        </p:nvPicPr>
        <p:blipFill rotWithShape="1">
          <a:blip r:embed="rId8">
            <a:alphaModFix/>
          </a:blip>
          <a:srcRect b="2903"/>
          <a:stretch/>
        </p:blipFill>
        <p:spPr>
          <a:xfrm>
            <a:off x="5185971" y="2833967"/>
            <a:ext cx="1160391" cy="982194"/>
          </a:xfrm>
          <a:prstGeom prst="rect">
            <a:avLst/>
          </a:prstGeom>
          <a:noFill/>
          <a:ln>
            <a:noFill/>
          </a:ln>
          <a:effectLst/>
        </p:spPr>
      </p:pic>
      <p:sp>
        <p:nvSpPr>
          <p:cNvPr id="31" name="Rounded Rectangle 30">
            <a:extLst>
              <a:ext uri="{FF2B5EF4-FFF2-40B4-BE49-F238E27FC236}">
                <a16:creationId xmlns:a16="http://schemas.microsoft.com/office/drawing/2014/main" id="{074CC1E0-C230-004A-B858-F431A29DB44D}"/>
              </a:ext>
            </a:extLst>
          </p:cNvPr>
          <p:cNvSpPr/>
          <p:nvPr/>
        </p:nvSpPr>
        <p:spPr>
          <a:xfrm>
            <a:off x="4223932" y="1695666"/>
            <a:ext cx="3559622" cy="418170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lIns="91408" tIns="45705" rIns="91408" bIns="45705" rtlCol="0" anchor="ctr"/>
          <a:lstStyle/>
          <a:p>
            <a:pPr algn="ctr"/>
            <a:endParaRPr lang="en-US"/>
          </a:p>
        </p:txBody>
      </p:sp>
      <p:sp>
        <p:nvSpPr>
          <p:cNvPr id="32" name="Rounded Rectangle 31">
            <a:extLst>
              <a:ext uri="{FF2B5EF4-FFF2-40B4-BE49-F238E27FC236}">
                <a16:creationId xmlns:a16="http://schemas.microsoft.com/office/drawing/2014/main" id="{0BD1B45F-47F1-EB42-A861-382BC91E449C}"/>
              </a:ext>
            </a:extLst>
          </p:cNvPr>
          <p:cNvSpPr/>
          <p:nvPr/>
        </p:nvSpPr>
        <p:spPr>
          <a:xfrm>
            <a:off x="467618" y="1695665"/>
            <a:ext cx="3559622" cy="418170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lIns="91408" tIns="45705" rIns="91408" bIns="45705" rtlCol="0" anchor="ctr"/>
          <a:lstStyle/>
          <a:p>
            <a:pPr algn="ctr"/>
            <a:endParaRPr lang="en-US"/>
          </a:p>
        </p:txBody>
      </p:sp>
      <p:graphicFrame>
        <p:nvGraphicFramePr>
          <p:cNvPr id="36" name="Table 35">
            <a:extLst>
              <a:ext uri="{FF2B5EF4-FFF2-40B4-BE49-F238E27FC236}">
                <a16:creationId xmlns:a16="http://schemas.microsoft.com/office/drawing/2014/main" id="{ACA87CB3-6847-A447-9796-67FB3AB369AF}"/>
              </a:ext>
            </a:extLst>
          </p:cNvPr>
          <p:cNvGraphicFramePr>
            <a:graphicFrameLocks noGrp="1"/>
          </p:cNvGraphicFramePr>
          <p:nvPr>
            <p:extLst>
              <p:ext uri="{D42A27DB-BD31-4B8C-83A1-F6EECF244321}">
                <p14:modId xmlns:p14="http://schemas.microsoft.com/office/powerpoint/2010/main" val="3267937826"/>
              </p:ext>
            </p:extLst>
          </p:nvPr>
        </p:nvGraphicFramePr>
        <p:xfrm>
          <a:off x="8008342" y="2753323"/>
          <a:ext cx="3943179" cy="2099350"/>
        </p:xfrm>
        <a:graphic>
          <a:graphicData uri="http://schemas.openxmlformats.org/drawingml/2006/table">
            <a:tbl>
              <a:tblPr firstRow="1" bandRow="1">
                <a:tableStyleId>{5940675A-B579-460E-94D1-54222C63F5DA}</a:tableStyleId>
              </a:tblPr>
              <a:tblGrid>
                <a:gridCol w="564359">
                  <a:extLst>
                    <a:ext uri="{9D8B030D-6E8A-4147-A177-3AD203B41FA5}">
                      <a16:colId xmlns:a16="http://schemas.microsoft.com/office/drawing/2014/main" val="2464742757"/>
                    </a:ext>
                  </a:extLst>
                </a:gridCol>
                <a:gridCol w="1248937">
                  <a:extLst>
                    <a:ext uri="{9D8B030D-6E8A-4147-A177-3AD203B41FA5}">
                      <a16:colId xmlns:a16="http://schemas.microsoft.com/office/drawing/2014/main" val="3478477771"/>
                    </a:ext>
                  </a:extLst>
                </a:gridCol>
                <a:gridCol w="1193180">
                  <a:extLst>
                    <a:ext uri="{9D8B030D-6E8A-4147-A177-3AD203B41FA5}">
                      <a16:colId xmlns:a16="http://schemas.microsoft.com/office/drawing/2014/main" val="369129805"/>
                    </a:ext>
                  </a:extLst>
                </a:gridCol>
                <a:gridCol w="936703">
                  <a:extLst>
                    <a:ext uri="{9D8B030D-6E8A-4147-A177-3AD203B41FA5}">
                      <a16:colId xmlns:a16="http://schemas.microsoft.com/office/drawing/2014/main" val="3715873462"/>
                    </a:ext>
                  </a:extLst>
                </a:gridCol>
              </a:tblGrid>
              <a:tr h="819190">
                <a:tc>
                  <a:txBody>
                    <a:bodyPr/>
                    <a:lstStyle/>
                    <a:p>
                      <a:endParaRPr lang="en-US"/>
                    </a:p>
                  </a:txBody>
                  <a:tcPr/>
                </a:tc>
                <a:tc>
                  <a:txBody>
                    <a:bodyPr/>
                    <a:lstStyle/>
                    <a:p>
                      <a:r>
                        <a:rPr lang="en-US" sz="1400" dirty="0"/>
                        <a:t>Control /Meaning</a:t>
                      </a:r>
                    </a:p>
                  </a:txBody>
                  <a:tcPr/>
                </a:tc>
                <a:tc>
                  <a:txBody>
                    <a:bodyPr/>
                    <a:lstStyle/>
                    <a:p>
                      <a:r>
                        <a:rPr lang="en-US" sz="1400" dirty="0"/>
                        <a:t>Topology</a:t>
                      </a:r>
                    </a:p>
                  </a:txBody>
                  <a:tcPr/>
                </a:tc>
                <a:tc>
                  <a:txBody>
                    <a:bodyPr/>
                    <a:lstStyle/>
                    <a:p>
                      <a:r>
                        <a:rPr lang="en-US" sz="1400" dirty="0"/>
                        <a:t>Details</a:t>
                      </a:r>
                    </a:p>
                  </a:txBody>
                  <a:tcPr/>
                </a:tc>
                <a:extLst>
                  <a:ext uri="{0D108BD9-81ED-4DB2-BD59-A6C34878D82A}">
                    <a16:rowId xmlns:a16="http://schemas.microsoft.com/office/drawing/2014/main" val="394775474"/>
                  </a:ext>
                </a:extLst>
              </a:tr>
              <a:tr h="378575">
                <a:tc>
                  <a:txBody>
                    <a:bodyPr/>
                    <a:lstStyle/>
                    <a:p>
                      <a:r>
                        <a:rPr lang="en-US">
                          <a:solidFill>
                            <a:schemeClr val="accent1"/>
                          </a:solidFill>
                        </a:rPr>
                        <a:t>1)</a:t>
                      </a:r>
                    </a:p>
                  </a:txBody>
                  <a:tcPr/>
                </a:tc>
                <a:tc>
                  <a:txBody>
                    <a:bodyPr/>
                    <a:lstStyle/>
                    <a:p>
                      <a:endParaRPr lang="en-US" dirty="0"/>
                    </a:p>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30456226"/>
                  </a:ext>
                </a:extLst>
              </a:tr>
              <a:tr h="378575">
                <a:tc>
                  <a:txBody>
                    <a:bodyPr/>
                    <a:lstStyle/>
                    <a:p>
                      <a:r>
                        <a:rPr lang="en-US">
                          <a:solidFill>
                            <a:srgbClr val="C00000"/>
                          </a:solidFill>
                        </a:rPr>
                        <a:t>2)</a:t>
                      </a:r>
                    </a:p>
                  </a:txBody>
                  <a:tcPr/>
                </a:tc>
                <a:tc>
                  <a:txBody>
                    <a:bodyPr/>
                    <a:lstStyle/>
                    <a:p>
                      <a:endParaRPr lang="en-US" dirty="0"/>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755549286"/>
                  </a:ext>
                </a:extLst>
              </a:tr>
            </a:tbl>
          </a:graphicData>
        </a:graphic>
      </p:graphicFrame>
      <p:pic>
        <p:nvPicPr>
          <p:cNvPr id="38" name="Google Shape;159;p20">
            <a:extLst>
              <a:ext uri="{FF2B5EF4-FFF2-40B4-BE49-F238E27FC236}">
                <a16:creationId xmlns:a16="http://schemas.microsoft.com/office/drawing/2014/main" id="{2DC0299E-E09C-1F4D-BD87-3CE4A7A1B283}"/>
              </a:ext>
            </a:extLst>
          </p:cNvPr>
          <p:cNvPicPr preferRelativeResize="0"/>
          <p:nvPr/>
        </p:nvPicPr>
        <p:blipFill>
          <a:blip r:embed="rId9">
            <a:alphaModFix amt="50000"/>
          </a:blip>
          <a:stretch>
            <a:fillRect/>
          </a:stretch>
        </p:blipFill>
        <p:spPr>
          <a:xfrm>
            <a:off x="11200653" y="4278228"/>
            <a:ext cx="437562" cy="401247"/>
          </a:xfrm>
          <a:prstGeom prst="rect">
            <a:avLst/>
          </a:prstGeom>
          <a:noFill/>
          <a:ln>
            <a:noFill/>
          </a:ln>
        </p:spPr>
      </p:pic>
      <p:pic>
        <p:nvPicPr>
          <p:cNvPr id="39" name="Google Shape;172;p21">
            <a:extLst>
              <a:ext uri="{FF2B5EF4-FFF2-40B4-BE49-F238E27FC236}">
                <a16:creationId xmlns:a16="http://schemas.microsoft.com/office/drawing/2014/main" id="{8A4E26A0-B8A9-0245-9446-3B172A5F97EF}"/>
              </a:ext>
            </a:extLst>
          </p:cNvPr>
          <p:cNvPicPr preferRelativeResize="0"/>
          <p:nvPr/>
        </p:nvPicPr>
        <p:blipFill>
          <a:blip r:embed="rId10">
            <a:alphaModFix/>
          </a:blip>
          <a:stretch>
            <a:fillRect/>
          </a:stretch>
        </p:blipFill>
        <p:spPr>
          <a:xfrm>
            <a:off x="9988656" y="3621308"/>
            <a:ext cx="469078" cy="392241"/>
          </a:xfrm>
          <a:prstGeom prst="rect">
            <a:avLst/>
          </a:prstGeom>
          <a:noFill/>
          <a:ln>
            <a:noFill/>
          </a:ln>
        </p:spPr>
      </p:pic>
      <p:pic>
        <p:nvPicPr>
          <p:cNvPr id="40" name="Google Shape;159;p20">
            <a:extLst>
              <a:ext uri="{FF2B5EF4-FFF2-40B4-BE49-F238E27FC236}">
                <a16:creationId xmlns:a16="http://schemas.microsoft.com/office/drawing/2014/main" id="{4651A73F-EE5E-1147-B5DF-79F1459A9B9E}"/>
              </a:ext>
            </a:extLst>
          </p:cNvPr>
          <p:cNvPicPr preferRelativeResize="0"/>
          <p:nvPr/>
        </p:nvPicPr>
        <p:blipFill>
          <a:blip r:embed="rId9">
            <a:alphaModFix amt="50000"/>
          </a:blip>
          <a:stretch>
            <a:fillRect/>
          </a:stretch>
        </p:blipFill>
        <p:spPr>
          <a:xfrm>
            <a:off x="10053630" y="4278229"/>
            <a:ext cx="437562" cy="401247"/>
          </a:xfrm>
          <a:prstGeom prst="rect">
            <a:avLst/>
          </a:prstGeom>
          <a:noFill/>
          <a:ln>
            <a:noFill/>
          </a:ln>
        </p:spPr>
      </p:pic>
      <p:pic>
        <p:nvPicPr>
          <p:cNvPr id="41" name="Google Shape;172;p21">
            <a:extLst>
              <a:ext uri="{FF2B5EF4-FFF2-40B4-BE49-F238E27FC236}">
                <a16:creationId xmlns:a16="http://schemas.microsoft.com/office/drawing/2014/main" id="{C755B66B-94EB-BE4E-AE8A-65ACDFF8B213}"/>
              </a:ext>
            </a:extLst>
          </p:cNvPr>
          <p:cNvPicPr preferRelativeResize="0"/>
          <p:nvPr/>
        </p:nvPicPr>
        <p:blipFill>
          <a:blip r:embed="rId10">
            <a:alphaModFix/>
          </a:blip>
          <a:stretch>
            <a:fillRect/>
          </a:stretch>
        </p:blipFill>
        <p:spPr>
          <a:xfrm>
            <a:off x="11200653" y="3632693"/>
            <a:ext cx="469078" cy="392241"/>
          </a:xfrm>
          <a:prstGeom prst="rect">
            <a:avLst/>
          </a:prstGeom>
          <a:noFill/>
          <a:ln>
            <a:noFill/>
          </a:ln>
        </p:spPr>
      </p:pic>
      <p:pic>
        <p:nvPicPr>
          <p:cNvPr id="42" name="Google Shape;159;p20">
            <a:extLst>
              <a:ext uri="{FF2B5EF4-FFF2-40B4-BE49-F238E27FC236}">
                <a16:creationId xmlns:a16="http://schemas.microsoft.com/office/drawing/2014/main" id="{71CC9DEE-0041-CE43-B738-4E1F0CE5A0B3}"/>
              </a:ext>
            </a:extLst>
          </p:cNvPr>
          <p:cNvPicPr preferRelativeResize="0"/>
          <p:nvPr/>
        </p:nvPicPr>
        <p:blipFill>
          <a:blip r:embed="rId9">
            <a:alphaModFix amt="50000"/>
          </a:blip>
          <a:stretch>
            <a:fillRect/>
          </a:stretch>
        </p:blipFill>
        <p:spPr>
          <a:xfrm>
            <a:off x="8747959" y="3616804"/>
            <a:ext cx="437562" cy="401247"/>
          </a:xfrm>
          <a:prstGeom prst="rect">
            <a:avLst/>
          </a:prstGeom>
          <a:noFill/>
          <a:ln>
            <a:noFill/>
          </a:ln>
        </p:spPr>
      </p:pic>
      <p:sp>
        <p:nvSpPr>
          <p:cNvPr id="3" name="TextBox 2">
            <a:extLst>
              <a:ext uri="{FF2B5EF4-FFF2-40B4-BE49-F238E27FC236}">
                <a16:creationId xmlns:a16="http://schemas.microsoft.com/office/drawing/2014/main" id="{EE145908-EB8C-4A4E-B846-F83AE7FB08D0}"/>
              </a:ext>
            </a:extLst>
          </p:cNvPr>
          <p:cNvSpPr txBox="1"/>
          <p:nvPr/>
        </p:nvSpPr>
        <p:spPr>
          <a:xfrm>
            <a:off x="8113023" y="5070181"/>
            <a:ext cx="3943179" cy="400110"/>
          </a:xfrm>
          <a:prstGeom prst="rect">
            <a:avLst/>
          </a:prstGeom>
          <a:noFill/>
        </p:spPr>
        <p:txBody>
          <a:bodyPr wrap="square" rtlCol="0">
            <a:spAutoFit/>
          </a:bodyPr>
          <a:lstStyle/>
          <a:p>
            <a:r>
              <a:rPr lang="en-US" sz="2000" b="1" dirty="0">
                <a:solidFill>
                  <a:srgbClr val="C00000"/>
                </a:solidFill>
              </a:rPr>
              <a:t>2) Compatible with learning</a:t>
            </a:r>
          </a:p>
        </p:txBody>
      </p:sp>
      <p:pic>
        <p:nvPicPr>
          <p:cNvPr id="11" name="Google Shape;172;p21" descr="Icon&#10;&#10;Description automatically generated">
            <a:extLst>
              <a:ext uri="{FF2B5EF4-FFF2-40B4-BE49-F238E27FC236}">
                <a16:creationId xmlns:a16="http://schemas.microsoft.com/office/drawing/2014/main" id="{C29F6D8D-E454-6CCC-430F-122F30DB3C78}"/>
              </a:ext>
            </a:extLst>
          </p:cNvPr>
          <p:cNvPicPr preferRelativeResize="0"/>
          <p:nvPr/>
        </p:nvPicPr>
        <p:blipFill>
          <a:blip r:embed="rId10">
            <a:alphaModFix/>
          </a:blip>
          <a:stretch>
            <a:fillRect/>
          </a:stretch>
        </p:blipFill>
        <p:spPr>
          <a:xfrm>
            <a:off x="8720999" y="4374683"/>
            <a:ext cx="469078" cy="392241"/>
          </a:xfrm>
          <a:prstGeom prst="rect">
            <a:avLst/>
          </a:prstGeom>
          <a:noFill/>
          <a:ln>
            <a:noFill/>
          </a:ln>
        </p:spPr>
      </p:pic>
      <p:sp>
        <p:nvSpPr>
          <p:cNvPr id="7" name="Foliennummernplatzhalter 2">
            <a:extLst>
              <a:ext uri="{FF2B5EF4-FFF2-40B4-BE49-F238E27FC236}">
                <a16:creationId xmlns:a16="http://schemas.microsoft.com/office/drawing/2014/main" id="{FAFE4B2A-F1DE-B7AF-922F-B1C718AC5603}"/>
              </a:ext>
            </a:extLst>
          </p:cNvPr>
          <p:cNvSpPr txBox="1">
            <a:spLocks/>
          </p:cNvSpPr>
          <p:nvPr/>
        </p:nvSpPr>
        <p:spPr>
          <a:xfrm>
            <a:off x="11456988" y="6217200"/>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63</a:t>
            </a:fld>
            <a:endParaRPr lang="en-US" dirty="0"/>
          </a:p>
        </p:txBody>
      </p:sp>
    </p:spTree>
    <p:extLst>
      <p:ext uri="{BB962C8B-B14F-4D97-AF65-F5344CB8AC3E}">
        <p14:creationId xmlns:p14="http://schemas.microsoft.com/office/powerpoint/2010/main" val="37256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1F80-BB1E-4636-0A26-98442D1FA596}"/>
              </a:ext>
            </a:extLst>
          </p:cNvPr>
          <p:cNvSpPr>
            <a:spLocks noGrp="1"/>
          </p:cNvSpPr>
          <p:nvPr>
            <p:ph type="title"/>
          </p:nvPr>
        </p:nvSpPr>
        <p:spPr/>
        <p:txBody>
          <a:bodyPr>
            <a:normAutofit fontScale="90000"/>
          </a:bodyPr>
          <a:lstStyle/>
          <a:p>
            <a:r>
              <a:rPr lang="en-US" sz="4600">
                <a:latin typeface="Century Gothic"/>
              </a:rPr>
              <a:t>More works on Human modeling using Neural </a:t>
            </a:r>
            <a:r>
              <a:rPr lang="en-US" sz="4600" err="1">
                <a:latin typeface="Century Gothic"/>
              </a:rPr>
              <a:t>Implicits</a:t>
            </a:r>
          </a:p>
        </p:txBody>
      </p:sp>
      <p:sp>
        <p:nvSpPr>
          <p:cNvPr id="5" name="TextBox 4">
            <a:extLst>
              <a:ext uri="{FF2B5EF4-FFF2-40B4-BE49-F238E27FC236}">
                <a16:creationId xmlns:a16="http://schemas.microsoft.com/office/drawing/2014/main" id="{0CC95894-89B7-4D79-B65E-5E0C082A8E2C}"/>
              </a:ext>
            </a:extLst>
          </p:cNvPr>
          <p:cNvSpPr txBox="1"/>
          <p:nvPr/>
        </p:nvSpPr>
        <p:spPr>
          <a:xfrm>
            <a:off x="1102873" y="1967960"/>
            <a:ext cx="1114179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000" dirty="0" err="1">
                <a:cs typeface="Arial"/>
              </a:rPr>
              <a:t>SCANimate</a:t>
            </a:r>
            <a:r>
              <a:rPr lang="en-US" sz="2000" dirty="0">
                <a:cs typeface="Arial"/>
              </a:rPr>
              <a:t>, Saito et al. CVPR'21</a:t>
            </a:r>
          </a:p>
          <a:p>
            <a:pPr marL="457200" indent="-457200">
              <a:buFont typeface="Arial"/>
              <a:buChar char="•"/>
            </a:pPr>
            <a:r>
              <a:rPr lang="en-US" sz="2000" dirty="0">
                <a:cs typeface="Arial"/>
              </a:rPr>
              <a:t>LEAP, </a:t>
            </a:r>
            <a:r>
              <a:rPr lang="en-US" sz="2000" dirty="0">
                <a:ea typeface="+mn-lt"/>
                <a:cs typeface="+mn-lt"/>
              </a:rPr>
              <a:t>Mihajlovic et al. CVPR'21</a:t>
            </a:r>
          </a:p>
          <a:p>
            <a:pPr marL="457200" indent="-457200">
              <a:buFont typeface="Arial"/>
              <a:buChar char="•"/>
            </a:pPr>
            <a:r>
              <a:rPr lang="en-US" sz="2000" dirty="0" err="1">
                <a:cs typeface="Arial"/>
              </a:rPr>
              <a:t>imGHUM</a:t>
            </a:r>
            <a:r>
              <a:rPr lang="en-US" sz="2000" dirty="0">
                <a:cs typeface="Arial"/>
              </a:rPr>
              <a:t>, </a:t>
            </a:r>
            <a:r>
              <a:rPr lang="en-US" sz="2000" dirty="0" err="1">
                <a:cs typeface="Arial"/>
              </a:rPr>
              <a:t>Alldieck</a:t>
            </a:r>
            <a:r>
              <a:rPr lang="en-US" sz="2000" dirty="0">
                <a:cs typeface="Arial"/>
              </a:rPr>
              <a:t> et al. ICCV'21</a:t>
            </a:r>
          </a:p>
          <a:p>
            <a:pPr marL="457200" indent="-457200">
              <a:buFont typeface="Arial"/>
              <a:buChar char="•"/>
            </a:pPr>
            <a:r>
              <a:rPr lang="en-US" sz="2000" dirty="0" err="1">
                <a:cs typeface="Arial"/>
              </a:rPr>
              <a:t>MetaAvatar</a:t>
            </a:r>
            <a:r>
              <a:rPr lang="en-US" sz="2000" dirty="0">
                <a:cs typeface="Arial"/>
              </a:rPr>
              <a:t>, Weng et al. NeurIPS'21</a:t>
            </a:r>
          </a:p>
          <a:p>
            <a:pPr marL="457200" indent="-457200">
              <a:buFont typeface="Arial"/>
              <a:buChar char="•"/>
            </a:pPr>
            <a:r>
              <a:rPr lang="en-US" sz="2000" dirty="0">
                <a:cs typeface="Arial"/>
              </a:rPr>
              <a:t>ICON, Xiu et al. CVPR'22</a:t>
            </a:r>
          </a:p>
          <a:p>
            <a:pPr marL="457200" indent="-457200">
              <a:buFont typeface="Arial"/>
              <a:buChar char="•"/>
            </a:pPr>
            <a:r>
              <a:rPr lang="en-US" sz="2000" dirty="0">
                <a:cs typeface="Arial"/>
              </a:rPr>
              <a:t>PINA, Dong et al. CVPR'22</a:t>
            </a:r>
          </a:p>
          <a:p>
            <a:pPr marL="457200" indent="-457200">
              <a:buFont typeface="Arial"/>
              <a:buChar char="•"/>
            </a:pPr>
            <a:r>
              <a:rPr lang="en-US" sz="2000" dirty="0" err="1">
                <a:cs typeface="Arial"/>
              </a:rPr>
              <a:t>AutoAvatar</a:t>
            </a:r>
            <a:r>
              <a:rPr lang="en-US" sz="2000" dirty="0">
                <a:cs typeface="Arial"/>
              </a:rPr>
              <a:t>, Bai et al. ECCV'22</a:t>
            </a:r>
          </a:p>
          <a:p>
            <a:pPr marL="457200" indent="-457200">
              <a:buFont typeface="Arial"/>
              <a:buChar char="•"/>
            </a:pPr>
            <a:endParaRPr lang="en-US" sz="2000" dirty="0">
              <a:cs typeface="Arial"/>
            </a:endParaRPr>
          </a:p>
          <a:p>
            <a:r>
              <a:rPr lang="en-US" sz="2000" dirty="0">
                <a:cs typeface="Arial"/>
              </a:rPr>
              <a:t>And Many more.....</a:t>
            </a:r>
          </a:p>
          <a:p>
            <a:pPr marL="457200" indent="-457200">
              <a:buFont typeface="Arial"/>
              <a:buChar char="•"/>
            </a:pPr>
            <a:endParaRPr lang="en-US" sz="2000" dirty="0">
              <a:cs typeface="Arial"/>
            </a:endParaRPr>
          </a:p>
          <a:p>
            <a:pPr marL="457200" indent="-457200">
              <a:buFont typeface="Arial"/>
              <a:buChar char="•"/>
            </a:pPr>
            <a:endParaRPr lang="en-US" sz="2000" dirty="0">
              <a:cs typeface="Arial"/>
            </a:endParaRPr>
          </a:p>
          <a:p>
            <a:pPr marL="457200" indent="-457200">
              <a:buFont typeface="Arial"/>
              <a:buChar char="•"/>
            </a:pPr>
            <a:endParaRPr lang="en-US" sz="2000" dirty="0">
              <a:cs typeface="Arial"/>
            </a:endParaRPr>
          </a:p>
          <a:p>
            <a:pPr marL="457200" indent="-457200">
              <a:buFont typeface="Arial"/>
              <a:buChar char="•"/>
            </a:pPr>
            <a:endParaRPr lang="en-US" sz="2000" dirty="0">
              <a:cs typeface="Arial"/>
            </a:endParaRPr>
          </a:p>
        </p:txBody>
      </p:sp>
      <p:sp>
        <p:nvSpPr>
          <p:cNvPr id="4" name="Rectangle 3">
            <a:extLst>
              <a:ext uri="{FF2B5EF4-FFF2-40B4-BE49-F238E27FC236}">
                <a16:creationId xmlns:a16="http://schemas.microsoft.com/office/drawing/2014/main" id="{AA3FE512-EF03-7988-1B4F-30FCAA421D0A}"/>
              </a:ext>
            </a:extLst>
          </p:cNvPr>
          <p:cNvSpPr/>
          <p:nvPr/>
        </p:nvSpPr>
        <p:spPr>
          <a:xfrm>
            <a:off x="1234545" y="4417362"/>
            <a:ext cx="9719733" cy="1938992"/>
          </a:xfrm>
          <a:prstGeom prst="rect">
            <a:avLst/>
          </a:prstGeom>
        </p:spPr>
        <p:txBody>
          <a:bodyPr wrap="square" lIns="91440" tIns="45720" rIns="91440" bIns="45720" anchor="t">
            <a:spAutoFit/>
          </a:bodyPr>
          <a:lstStyle/>
          <a:p>
            <a:pPr algn="ctr"/>
            <a:endParaRPr lang="de-DE" sz="3000" dirty="0"/>
          </a:p>
          <a:p>
            <a:pPr algn="ctr"/>
            <a:r>
              <a:rPr lang="de-DE" sz="3000" dirty="0" err="1">
                <a:ea typeface="+mn-lt"/>
                <a:cs typeface="+mn-lt"/>
              </a:rPr>
              <a:t>NeuralFields</a:t>
            </a:r>
            <a:endParaRPr lang="de-DE" sz="3000" dirty="0">
              <a:ea typeface="+mn-lt"/>
              <a:cs typeface="+mn-lt"/>
            </a:endParaRPr>
          </a:p>
          <a:p>
            <a:pPr algn="ctr"/>
            <a:r>
              <a:rPr lang="de-DE" sz="3000" dirty="0">
                <a:ea typeface="+mn-lt"/>
                <a:cs typeface="+mn-lt"/>
                <a:hlinkClick r:id="rId2"/>
              </a:rPr>
              <a:t>https://neuralfields.cs.brown.edu/</a:t>
            </a:r>
            <a:endParaRPr lang="de-DE" sz="3000" dirty="0">
              <a:ea typeface="+mn-lt"/>
              <a:cs typeface="+mn-lt"/>
            </a:endParaRPr>
          </a:p>
          <a:p>
            <a:pPr algn="ctr"/>
            <a:endParaRPr lang="de-DE" sz="3000" dirty="0"/>
          </a:p>
        </p:txBody>
      </p:sp>
      <p:sp>
        <p:nvSpPr>
          <p:cNvPr id="30" name="Foliennummernplatzhalter 2">
            <a:extLst>
              <a:ext uri="{FF2B5EF4-FFF2-40B4-BE49-F238E27FC236}">
                <a16:creationId xmlns:a16="http://schemas.microsoft.com/office/drawing/2014/main" id="{3F11D07F-E117-A45C-F3FB-F984BFE84DB2}"/>
              </a:ext>
            </a:extLst>
          </p:cNvPr>
          <p:cNvSpPr txBox="1">
            <a:spLocks/>
          </p:cNvSpPr>
          <p:nvPr/>
        </p:nvSpPr>
        <p:spPr>
          <a:xfrm>
            <a:off x="11456988" y="6217200"/>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64</a:t>
            </a:fld>
            <a:endParaRPr lang="en-US" dirty="0"/>
          </a:p>
        </p:txBody>
      </p:sp>
    </p:spTree>
    <p:extLst>
      <p:ext uri="{BB962C8B-B14F-4D97-AF65-F5344CB8AC3E}">
        <p14:creationId xmlns:p14="http://schemas.microsoft.com/office/powerpoint/2010/main" val="2448924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9C72-3D3A-0040-88A2-D5E80276E023}"/>
              </a:ext>
            </a:extLst>
          </p:cNvPr>
          <p:cNvSpPr>
            <a:spLocks noGrp="1"/>
          </p:cNvSpPr>
          <p:nvPr>
            <p:ph type="title"/>
          </p:nvPr>
        </p:nvSpPr>
        <p:spPr>
          <a:xfrm>
            <a:off x="609441" y="274639"/>
            <a:ext cx="10969943" cy="1143000"/>
          </a:xfrm>
        </p:spPr>
        <p:txBody>
          <a:bodyPr/>
          <a:lstStyle/>
          <a:p>
            <a:r>
              <a:rPr lang="en-US">
                <a:latin typeface="Century Gothic"/>
              </a:rPr>
              <a:t>Meshes vs </a:t>
            </a:r>
            <a:r>
              <a:rPr lang="en-US" err="1">
                <a:latin typeface="Century Gothic"/>
              </a:rPr>
              <a:t>Implicits</a:t>
            </a:r>
            <a:r>
              <a:rPr lang="en-US">
                <a:latin typeface="Century Gothic"/>
              </a:rPr>
              <a:t> vs </a:t>
            </a:r>
            <a:r>
              <a:rPr lang="en-US" err="1">
                <a:latin typeface="Century Gothic"/>
              </a:rPr>
              <a:t>PointClouds</a:t>
            </a:r>
            <a:endParaRPr lang="en-US">
              <a:latin typeface="Century Gothic"/>
            </a:endParaRPr>
          </a:p>
        </p:txBody>
      </p:sp>
      <p:graphicFrame>
        <p:nvGraphicFramePr>
          <p:cNvPr id="27" name="Table 7">
            <a:extLst>
              <a:ext uri="{FF2B5EF4-FFF2-40B4-BE49-F238E27FC236}">
                <a16:creationId xmlns:a16="http://schemas.microsoft.com/office/drawing/2014/main" id="{5C9C4A50-C7D6-2018-5443-5FEC999C184B}"/>
              </a:ext>
            </a:extLst>
          </p:cNvPr>
          <p:cNvGraphicFramePr>
            <a:graphicFrameLocks noGrp="1"/>
          </p:cNvGraphicFramePr>
          <p:nvPr>
            <p:extLst>
              <p:ext uri="{D42A27DB-BD31-4B8C-83A1-F6EECF244321}">
                <p14:modId xmlns:p14="http://schemas.microsoft.com/office/powerpoint/2010/main" val="37873251"/>
              </p:ext>
            </p:extLst>
          </p:nvPr>
        </p:nvGraphicFramePr>
        <p:xfrm>
          <a:off x="1117298" y="2822637"/>
          <a:ext cx="10156444" cy="2643833"/>
        </p:xfrm>
        <a:graphic>
          <a:graphicData uri="http://schemas.openxmlformats.org/drawingml/2006/table">
            <a:tbl>
              <a:tblPr firstRow="1" bandRow="1">
                <a:tableStyleId>{5940675A-B579-460E-94D1-54222C63F5DA}</a:tableStyleId>
              </a:tblPr>
              <a:tblGrid>
                <a:gridCol w="2010284">
                  <a:extLst>
                    <a:ext uri="{9D8B030D-6E8A-4147-A177-3AD203B41FA5}">
                      <a16:colId xmlns:a16="http://schemas.microsoft.com/office/drawing/2014/main" val="2464742757"/>
                    </a:ext>
                  </a:extLst>
                </a:gridCol>
                <a:gridCol w="1819527">
                  <a:extLst>
                    <a:ext uri="{9D8B030D-6E8A-4147-A177-3AD203B41FA5}">
                      <a16:colId xmlns:a16="http://schemas.microsoft.com/office/drawing/2014/main" val="3478477771"/>
                    </a:ext>
                  </a:extLst>
                </a:gridCol>
                <a:gridCol w="1592087">
                  <a:extLst>
                    <a:ext uri="{9D8B030D-6E8A-4147-A177-3AD203B41FA5}">
                      <a16:colId xmlns:a16="http://schemas.microsoft.com/office/drawing/2014/main" val="369129805"/>
                    </a:ext>
                  </a:extLst>
                </a:gridCol>
                <a:gridCol w="1647616">
                  <a:extLst>
                    <a:ext uri="{9D8B030D-6E8A-4147-A177-3AD203B41FA5}">
                      <a16:colId xmlns:a16="http://schemas.microsoft.com/office/drawing/2014/main" val="3715873462"/>
                    </a:ext>
                  </a:extLst>
                </a:gridCol>
                <a:gridCol w="1385451">
                  <a:extLst>
                    <a:ext uri="{9D8B030D-6E8A-4147-A177-3AD203B41FA5}">
                      <a16:colId xmlns:a16="http://schemas.microsoft.com/office/drawing/2014/main" val="3338826018"/>
                    </a:ext>
                  </a:extLst>
                </a:gridCol>
                <a:gridCol w="1701479">
                  <a:extLst>
                    <a:ext uri="{9D8B030D-6E8A-4147-A177-3AD203B41FA5}">
                      <a16:colId xmlns:a16="http://schemas.microsoft.com/office/drawing/2014/main" val="199642591"/>
                    </a:ext>
                  </a:extLst>
                </a:gridCol>
              </a:tblGrid>
              <a:tr h="1020159">
                <a:tc>
                  <a:txBody>
                    <a:bodyPr/>
                    <a:lstStyle/>
                    <a:p>
                      <a:pPr algn="ctr"/>
                      <a:endParaRPr lang="en-US" sz="2000" dirty="0">
                        <a:latin typeface="+mn-lt"/>
                      </a:endParaRPr>
                    </a:p>
                  </a:txBody>
                  <a:tcPr/>
                </a:tc>
                <a:tc>
                  <a:txBody>
                    <a:bodyPr/>
                    <a:lstStyle/>
                    <a:p>
                      <a:pPr algn="ctr"/>
                      <a:r>
                        <a:rPr lang="en-US" sz="2000" dirty="0">
                          <a:latin typeface="+mn-lt"/>
                        </a:rPr>
                        <a:t>Control /Meaning</a:t>
                      </a:r>
                    </a:p>
                  </a:txBody>
                  <a:tcPr/>
                </a:tc>
                <a:tc>
                  <a:txBody>
                    <a:bodyPr/>
                    <a:lstStyle/>
                    <a:p>
                      <a:pPr algn="ctr"/>
                      <a:r>
                        <a:rPr lang="en-US" sz="2000">
                          <a:latin typeface="+mn-lt"/>
                        </a:rPr>
                        <a:t>Topology</a:t>
                      </a:r>
                    </a:p>
                  </a:txBody>
                  <a:tcPr/>
                </a:tc>
                <a:tc>
                  <a:txBody>
                    <a:bodyPr/>
                    <a:lstStyle/>
                    <a:p>
                      <a:pPr algn="ctr"/>
                      <a:r>
                        <a:rPr lang="en-US" sz="2000">
                          <a:latin typeface="+mn-lt"/>
                        </a:rPr>
                        <a:t>Details</a:t>
                      </a:r>
                    </a:p>
                  </a:txBody>
                  <a:tcPr/>
                </a:tc>
                <a:tc>
                  <a:txBody>
                    <a:bodyPr/>
                    <a:lstStyle/>
                    <a:p>
                      <a:pPr lvl="0" algn="ctr">
                        <a:buNone/>
                      </a:pPr>
                      <a:r>
                        <a:rPr lang="en-US" sz="2000" dirty="0">
                          <a:latin typeface="+mn-lt"/>
                        </a:rPr>
                        <a:t>Speed</a:t>
                      </a:r>
                    </a:p>
                  </a:txBody>
                  <a:tcPr/>
                </a:tc>
                <a:tc>
                  <a:txBody>
                    <a:bodyPr/>
                    <a:lstStyle/>
                    <a:p>
                      <a:pPr lvl="0" algn="ctr">
                        <a:buNone/>
                      </a:pPr>
                      <a:r>
                        <a:rPr lang="en-US" sz="2000" dirty="0">
                          <a:latin typeface="+mn-lt"/>
                        </a:rPr>
                        <a:t>Continuous</a:t>
                      </a:r>
                    </a:p>
                  </a:txBody>
                  <a:tcPr/>
                </a:tc>
                <a:extLst>
                  <a:ext uri="{0D108BD9-81ED-4DB2-BD59-A6C34878D82A}">
                    <a16:rowId xmlns:a16="http://schemas.microsoft.com/office/drawing/2014/main" val="394775474"/>
                  </a:ext>
                </a:extLst>
              </a:tr>
              <a:tr h="541225">
                <a:tc>
                  <a:txBody>
                    <a:bodyPr/>
                    <a:lstStyle/>
                    <a:p>
                      <a:pPr marL="342900" indent="-342900" algn="ctr">
                        <a:buAutoNum type="arabicParenR"/>
                      </a:pPr>
                      <a:r>
                        <a:rPr lang="en-US" sz="2000" dirty="0">
                          <a:solidFill>
                            <a:schemeClr val="accent1"/>
                          </a:solidFill>
                          <a:latin typeface="+mn-lt"/>
                        </a:rPr>
                        <a:t>Meshes</a:t>
                      </a:r>
                    </a:p>
                  </a:txBody>
                  <a:tcPr/>
                </a:tc>
                <a:tc>
                  <a:txBody>
                    <a:bodyPr/>
                    <a:lstStyle/>
                    <a:p>
                      <a:pPr algn="ctr"/>
                      <a:endParaRPr lang="en-US" sz="2000">
                        <a:latin typeface="+mn-lt"/>
                      </a:endParaRPr>
                    </a:p>
                  </a:txBody>
                  <a:tcPr/>
                </a:tc>
                <a:tc>
                  <a:txBody>
                    <a:bodyPr/>
                    <a:lstStyle/>
                    <a:p>
                      <a:pPr algn="ctr"/>
                      <a:endParaRPr lang="en-US" sz="2000">
                        <a:latin typeface="+mn-lt"/>
                      </a:endParaRPr>
                    </a:p>
                  </a:txBody>
                  <a:tcPr/>
                </a:tc>
                <a:tc>
                  <a:txBody>
                    <a:bodyPr/>
                    <a:lstStyle/>
                    <a:p>
                      <a:pPr algn="ctr"/>
                      <a:endParaRPr lang="en-US" sz="2000">
                        <a:latin typeface="+mn-lt"/>
                      </a:endParaRPr>
                    </a:p>
                  </a:txBody>
                  <a:tcPr/>
                </a:tc>
                <a:tc>
                  <a:txBody>
                    <a:bodyPr/>
                    <a:lstStyle/>
                    <a:p>
                      <a:pPr lvl="0" algn="ctr">
                        <a:buNone/>
                      </a:pPr>
                      <a:endParaRPr lang="en-US" sz="2000">
                        <a:latin typeface="+mn-lt"/>
                      </a:endParaRPr>
                    </a:p>
                  </a:txBody>
                  <a:tcPr/>
                </a:tc>
                <a:tc>
                  <a:txBody>
                    <a:bodyPr/>
                    <a:lstStyle/>
                    <a:p>
                      <a:pPr lvl="0" algn="ctr">
                        <a:buNone/>
                      </a:pPr>
                      <a:endParaRPr lang="en-US" sz="2000">
                        <a:latin typeface="+mn-lt"/>
                      </a:endParaRPr>
                    </a:p>
                  </a:txBody>
                  <a:tcPr/>
                </a:tc>
                <a:extLst>
                  <a:ext uri="{0D108BD9-81ED-4DB2-BD59-A6C34878D82A}">
                    <a16:rowId xmlns:a16="http://schemas.microsoft.com/office/drawing/2014/main" val="1930456226"/>
                  </a:ext>
                </a:extLst>
              </a:tr>
              <a:tr h="541225">
                <a:tc>
                  <a:txBody>
                    <a:bodyPr/>
                    <a:lstStyle/>
                    <a:p>
                      <a:pPr lvl="0" algn="ctr">
                        <a:buNone/>
                      </a:pPr>
                      <a:r>
                        <a:rPr lang="en-US" sz="2000" dirty="0">
                          <a:solidFill>
                            <a:srgbClr val="C00000"/>
                          </a:solidFill>
                          <a:latin typeface="+mn-lt"/>
                        </a:rPr>
                        <a:t>2) </a:t>
                      </a:r>
                      <a:r>
                        <a:rPr lang="en-US" sz="2000" dirty="0" err="1">
                          <a:solidFill>
                            <a:srgbClr val="C00000"/>
                          </a:solidFill>
                          <a:latin typeface="+mn-lt"/>
                        </a:rPr>
                        <a:t>Implicits</a:t>
                      </a:r>
                      <a:endParaRPr lang="en-US" sz="2000" dirty="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a:latin typeface="+mn-lt"/>
                      </a:endParaRPr>
                    </a:p>
                  </a:txBody>
                  <a:tcPr/>
                </a:tc>
                <a:tc>
                  <a:txBody>
                    <a:bodyPr/>
                    <a:lstStyle/>
                    <a:p>
                      <a:pPr lvl="0" algn="ctr">
                        <a:buNone/>
                      </a:pPr>
                      <a:endParaRPr lang="en-US" sz="2000">
                        <a:latin typeface="+mn-lt"/>
                      </a:endParaRPr>
                    </a:p>
                  </a:txBody>
                  <a:tcPr/>
                </a:tc>
                <a:tc>
                  <a:txBody>
                    <a:bodyPr/>
                    <a:lstStyle/>
                    <a:p>
                      <a:pPr lvl="0" algn="ctr">
                        <a:buNone/>
                      </a:pPr>
                      <a:endParaRPr lang="en-US" sz="2000">
                        <a:latin typeface="+mn-lt"/>
                      </a:endParaRPr>
                    </a:p>
                  </a:txBody>
                  <a:tcPr/>
                </a:tc>
                <a:tc>
                  <a:txBody>
                    <a:bodyPr/>
                    <a:lstStyle/>
                    <a:p>
                      <a:pPr lvl="0" algn="ctr">
                        <a:buNone/>
                      </a:pPr>
                      <a:endParaRPr lang="en-US" sz="2000" dirty="0">
                        <a:latin typeface="+mn-lt"/>
                      </a:endParaRPr>
                    </a:p>
                  </a:txBody>
                  <a:tcPr/>
                </a:tc>
                <a:extLst>
                  <a:ext uri="{0D108BD9-81ED-4DB2-BD59-A6C34878D82A}">
                    <a16:rowId xmlns:a16="http://schemas.microsoft.com/office/drawing/2014/main" val="755549286"/>
                  </a:ext>
                </a:extLst>
              </a:tr>
              <a:tr h="541224">
                <a:tc>
                  <a:txBody>
                    <a:bodyPr/>
                    <a:lstStyle/>
                    <a:p>
                      <a:pPr lvl="0" algn="ctr">
                        <a:lnSpc>
                          <a:spcPct val="100000"/>
                        </a:lnSpc>
                        <a:spcBef>
                          <a:spcPts val="0"/>
                        </a:spcBef>
                        <a:spcAft>
                          <a:spcPts val="0"/>
                        </a:spcAft>
                        <a:buNone/>
                      </a:pPr>
                      <a:r>
                        <a:rPr lang="en-US" sz="2000" b="0" i="0" u="sng" strike="noStrike" noProof="0">
                          <a:solidFill>
                            <a:schemeClr val="accent4">
                              <a:lumMod val="50000"/>
                            </a:schemeClr>
                          </a:solidFill>
                          <a:latin typeface="+mn-lt"/>
                        </a:rPr>
                        <a:t>3) </a:t>
                      </a:r>
                      <a:r>
                        <a:rPr lang="en-US" sz="2000" b="0" i="0" u="sng" strike="noStrike" noProof="0" err="1">
                          <a:solidFill>
                            <a:schemeClr val="accent4">
                              <a:lumMod val="50000"/>
                            </a:schemeClr>
                          </a:solidFill>
                          <a:latin typeface="+mn-lt"/>
                        </a:rPr>
                        <a:t>PointClouds</a:t>
                      </a:r>
                      <a:endParaRPr lang="en-US" sz="2000" b="0" i="0" u="none" strike="noStrike" noProof="0" err="1">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tc>
                  <a:txBody>
                    <a:bodyPr/>
                    <a:lstStyle/>
                    <a:p>
                      <a:pPr lvl="0" algn="ctr">
                        <a:buNone/>
                      </a:pPr>
                      <a:endParaRPr lang="en-US" sz="2000" dirty="0">
                        <a:latin typeface="+mn-lt"/>
                      </a:endParaRPr>
                    </a:p>
                  </a:txBody>
                  <a:tcPr/>
                </a:tc>
                <a:extLst>
                  <a:ext uri="{0D108BD9-81ED-4DB2-BD59-A6C34878D82A}">
                    <a16:rowId xmlns:a16="http://schemas.microsoft.com/office/drawing/2014/main" val="2426872001"/>
                  </a:ext>
                </a:extLst>
              </a:tr>
            </a:tbl>
          </a:graphicData>
        </a:graphic>
      </p:graphicFrame>
      <p:pic>
        <p:nvPicPr>
          <p:cNvPr id="28" name="Google Shape;159;p20">
            <a:extLst>
              <a:ext uri="{FF2B5EF4-FFF2-40B4-BE49-F238E27FC236}">
                <a16:creationId xmlns:a16="http://schemas.microsoft.com/office/drawing/2014/main" id="{D6B1074F-3DBD-9A0D-0350-0C6DB24E76CA}"/>
              </a:ext>
            </a:extLst>
          </p:cNvPr>
          <p:cNvPicPr preferRelativeResize="0"/>
          <p:nvPr/>
        </p:nvPicPr>
        <p:blipFill>
          <a:blip r:embed="rId3">
            <a:alphaModFix amt="50000"/>
          </a:blip>
          <a:stretch>
            <a:fillRect/>
          </a:stretch>
        </p:blipFill>
        <p:spPr>
          <a:xfrm>
            <a:off x="5556261" y="4456336"/>
            <a:ext cx="437562" cy="401247"/>
          </a:xfrm>
          <a:prstGeom prst="rect">
            <a:avLst/>
          </a:prstGeom>
          <a:noFill/>
          <a:ln>
            <a:noFill/>
          </a:ln>
        </p:spPr>
      </p:pic>
      <p:pic>
        <p:nvPicPr>
          <p:cNvPr id="30" name="Google Shape;172;p21">
            <a:extLst>
              <a:ext uri="{FF2B5EF4-FFF2-40B4-BE49-F238E27FC236}">
                <a16:creationId xmlns:a16="http://schemas.microsoft.com/office/drawing/2014/main" id="{85B1CD6C-8A53-12F0-7179-4327C7C41A31}"/>
              </a:ext>
            </a:extLst>
          </p:cNvPr>
          <p:cNvPicPr preferRelativeResize="0"/>
          <p:nvPr/>
        </p:nvPicPr>
        <p:blipFill>
          <a:blip r:embed="rId4">
            <a:alphaModFix/>
          </a:blip>
          <a:stretch>
            <a:fillRect/>
          </a:stretch>
        </p:blipFill>
        <p:spPr>
          <a:xfrm>
            <a:off x="5541568" y="3926945"/>
            <a:ext cx="469078" cy="392241"/>
          </a:xfrm>
          <a:prstGeom prst="rect">
            <a:avLst/>
          </a:prstGeom>
          <a:noFill/>
          <a:ln>
            <a:noFill/>
          </a:ln>
        </p:spPr>
      </p:pic>
      <p:pic>
        <p:nvPicPr>
          <p:cNvPr id="31" name="Google Shape;159;p20">
            <a:extLst>
              <a:ext uri="{FF2B5EF4-FFF2-40B4-BE49-F238E27FC236}">
                <a16:creationId xmlns:a16="http://schemas.microsoft.com/office/drawing/2014/main" id="{684100EC-BEF8-E85D-3C47-9F382A2CE52A}"/>
              </a:ext>
            </a:extLst>
          </p:cNvPr>
          <p:cNvPicPr preferRelativeResize="0"/>
          <p:nvPr/>
        </p:nvPicPr>
        <p:blipFill>
          <a:blip r:embed="rId3">
            <a:alphaModFix amt="50000"/>
          </a:blip>
          <a:stretch>
            <a:fillRect/>
          </a:stretch>
        </p:blipFill>
        <p:spPr>
          <a:xfrm>
            <a:off x="7146509" y="4414563"/>
            <a:ext cx="437562" cy="401247"/>
          </a:xfrm>
          <a:prstGeom prst="rect">
            <a:avLst/>
          </a:prstGeom>
          <a:noFill/>
          <a:ln>
            <a:noFill/>
          </a:ln>
        </p:spPr>
      </p:pic>
      <p:pic>
        <p:nvPicPr>
          <p:cNvPr id="32" name="Google Shape;172;p21">
            <a:extLst>
              <a:ext uri="{FF2B5EF4-FFF2-40B4-BE49-F238E27FC236}">
                <a16:creationId xmlns:a16="http://schemas.microsoft.com/office/drawing/2014/main" id="{20079B20-45BD-56F7-8B17-BAAE63A2DA76}"/>
              </a:ext>
            </a:extLst>
          </p:cNvPr>
          <p:cNvPicPr preferRelativeResize="0"/>
          <p:nvPr/>
        </p:nvPicPr>
        <p:blipFill>
          <a:blip r:embed="rId4">
            <a:alphaModFix/>
          </a:blip>
          <a:stretch>
            <a:fillRect/>
          </a:stretch>
        </p:blipFill>
        <p:spPr>
          <a:xfrm>
            <a:off x="7142894" y="3896673"/>
            <a:ext cx="469078" cy="392241"/>
          </a:xfrm>
          <a:prstGeom prst="rect">
            <a:avLst/>
          </a:prstGeom>
          <a:noFill/>
          <a:ln>
            <a:noFill/>
          </a:ln>
        </p:spPr>
      </p:pic>
      <p:pic>
        <p:nvPicPr>
          <p:cNvPr id="33" name="Google Shape;159;p20">
            <a:extLst>
              <a:ext uri="{FF2B5EF4-FFF2-40B4-BE49-F238E27FC236}">
                <a16:creationId xmlns:a16="http://schemas.microsoft.com/office/drawing/2014/main" id="{3BAE3AC1-82D6-8F18-C553-B609B0885025}"/>
              </a:ext>
            </a:extLst>
          </p:cNvPr>
          <p:cNvPicPr preferRelativeResize="0"/>
          <p:nvPr/>
        </p:nvPicPr>
        <p:blipFill>
          <a:blip r:embed="rId3">
            <a:alphaModFix amt="50000"/>
          </a:blip>
          <a:stretch>
            <a:fillRect/>
          </a:stretch>
        </p:blipFill>
        <p:spPr>
          <a:xfrm>
            <a:off x="3954305" y="3934409"/>
            <a:ext cx="437562" cy="401247"/>
          </a:xfrm>
          <a:prstGeom prst="rect">
            <a:avLst/>
          </a:prstGeom>
          <a:noFill/>
          <a:ln>
            <a:noFill/>
          </a:ln>
        </p:spPr>
      </p:pic>
      <p:pic>
        <p:nvPicPr>
          <p:cNvPr id="35" name="Google Shape;159;p20" descr="Shape, arrow&#10;&#10;Description automatically generated">
            <a:extLst>
              <a:ext uri="{FF2B5EF4-FFF2-40B4-BE49-F238E27FC236}">
                <a16:creationId xmlns:a16="http://schemas.microsoft.com/office/drawing/2014/main" id="{A65C39E2-3C52-6E6E-DC30-E8FE7F0BD180}"/>
              </a:ext>
            </a:extLst>
          </p:cNvPr>
          <p:cNvPicPr preferRelativeResize="0"/>
          <p:nvPr/>
        </p:nvPicPr>
        <p:blipFill>
          <a:blip r:embed="rId3">
            <a:alphaModFix amt="50000"/>
            <a:duotone>
              <a:prstClr val="black"/>
              <a:schemeClr val="accent6">
                <a:tint val="45000"/>
                <a:satMod val="400000"/>
              </a:schemeClr>
            </a:duotone>
          </a:blip>
          <a:stretch>
            <a:fillRect/>
          </a:stretch>
        </p:blipFill>
        <p:spPr>
          <a:xfrm>
            <a:off x="3930234" y="4459947"/>
            <a:ext cx="437562" cy="401247"/>
          </a:xfrm>
          <a:prstGeom prst="rect">
            <a:avLst/>
          </a:prstGeom>
          <a:noFill/>
          <a:ln>
            <a:noFill/>
          </a:ln>
        </p:spPr>
      </p:pic>
      <p:pic>
        <p:nvPicPr>
          <p:cNvPr id="37" name="Google Shape;159;p20" descr="Shape, icon, arrow&#10;&#10;Description automatically generated">
            <a:extLst>
              <a:ext uri="{FF2B5EF4-FFF2-40B4-BE49-F238E27FC236}">
                <a16:creationId xmlns:a16="http://schemas.microsoft.com/office/drawing/2014/main" id="{C7EACD23-C5F4-019B-E423-1078CEECEDA4}"/>
              </a:ext>
            </a:extLst>
          </p:cNvPr>
          <p:cNvPicPr preferRelativeResize="0"/>
          <p:nvPr/>
        </p:nvPicPr>
        <p:blipFill>
          <a:blip r:embed="rId3">
            <a:alphaModFix amt="50000"/>
          </a:blip>
          <a:stretch>
            <a:fillRect/>
          </a:stretch>
        </p:blipFill>
        <p:spPr>
          <a:xfrm>
            <a:off x="8661644" y="3845249"/>
            <a:ext cx="437562" cy="401247"/>
          </a:xfrm>
          <a:prstGeom prst="rect">
            <a:avLst/>
          </a:prstGeom>
          <a:noFill/>
          <a:ln>
            <a:noFill/>
          </a:ln>
        </p:spPr>
      </p:pic>
      <p:pic>
        <p:nvPicPr>
          <p:cNvPr id="39" name="Google Shape;172;p21" descr="Icon&#10;&#10;Description automatically generated">
            <a:extLst>
              <a:ext uri="{FF2B5EF4-FFF2-40B4-BE49-F238E27FC236}">
                <a16:creationId xmlns:a16="http://schemas.microsoft.com/office/drawing/2014/main" id="{C428A670-F093-1FDA-8AF5-1B0192A08A2A}"/>
              </a:ext>
            </a:extLst>
          </p:cNvPr>
          <p:cNvPicPr preferRelativeResize="0"/>
          <p:nvPr/>
        </p:nvPicPr>
        <p:blipFill>
          <a:blip r:embed="rId4">
            <a:alphaModFix/>
          </a:blip>
          <a:stretch>
            <a:fillRect/>
          </a:stretch>
        </p:blipFill>
        <p:spPr>
          <a:xfrm>
            <a:off x="8570942" y="4459739"/>
            <a:ext cx="469078" cy="392241"/>
          </a:xfrm>
          <a:prstGeom prst="rect">
            <a:avLst/>
          </a:prstGeom>
          <a:noFill/>
          <a:ln>
            <a:noFill/>
          </a:ln>
        </p:spPr>
      </p:pic>
      <p:pic>
        <p:nvPicPr>
          <p:cNvPr id="49" name="Google Shape;159;p20" descr="Shape, icon, arrow&#10;&#10;Description automatically generated">
            <a:extLst>
              <a:ext uri="{FF2B5EF4-FFF2-40B4-BE49-F238E27FC236}">
                <a16:creationId xmlns:a16="http://schemas.microsoft.com/office/drawing/2014/main" id="{822FA772-5680-AAFA-5CE3-991A7D060A69}"/>
              </a:ext>
            </a:extLst>
          </p:cNvPr>
          <p:cNvPicPr preferRelativeResize="0"/>
          <p:nvPr/>
        </p:nvPicPr>
        <p:blipFill>
          <a:blip r:embed="rId3">
            <a:alphaModFix amt="50000"/>
          </a:blip>
          <a:stretch>
            <a:fillRect/>
          </a:stretch>
        </p:blipFill>
        <p:spPr>
          <a:xfrm>
            <a:off x="10088074" y="4450733"/>
            <a:ext cx="437562" cy="401247"/>
          </a:xfrm>
          <a:prstGeom prst="rect">
            <a:avLst/>
          </a:prstGeom>
          <a:noFill/>
          <a:ln>
            <a:noFill/>
          </a:ln>
        </p:spPr>
      </p:pic>
      <p:pic>
        <p:nvPicPr>
          <p:cNvPr id="50" name="Google Shape;172;p21" descr="Icon&#10;&#10;Description automatically generated">
            <a:extLst>
              <a:ext uri="{FF2B5EF4-FFF2-40B4-BE49-F238E27FC236}">
                <a16:creationId xmlns:a16="http://schemas.microsoft.com/office/drawing/2014/main" id="{DB8E73E7-E915-435F-57EF-4B06381A6EDF}"/>
              </a:ext>
            </a:extLst>
          </p:cNvPr>
          <p:cNvPicPr preferRelativeResize="0"/>
          <p:nvPr/>
        </p:nvPicPr>
        <p:blipFill>
          <a:blip r:embed="rId4">
            <a:alphaModFix/>
          </a:blip>
          <a:stretch>
            <a:fillRect/>
          </a:stretch>
        </p:blipFill>
        <p:spPr>
          <a:xfrm>
            <a:off x="10121026" y="3919574"/>
            <a:ext cx="469078" cy="392241"/>
          </a:xfrm>
          <a:prstGeom prst="rect">
            <a:avLst/>
          </a:prstGeom>
          <a:noFill/>
          <a:ln>
            <a:noFill/>
          </a:ln>
        </p:spPr>
      </p:pic>
      <p:pic>
        <p:nvPicPr>
          <p:cNvPr id="51" name="Google Shape;159;p20" descr="Shape, icon, arrow&#10;&#10;Description automatically generated">
            <a:extLst>
              <a:ext uri="{FF2B5EF4-FFF2-40B4-BE49-F238E27FC236}">
                <a16:creationId xmlns:a16="http://schemas.microsoft.com/office/drawing/2014/main" id="{0F03415F-65B3-544D-EA6A-8F011F0BCC28}"/>
              </a:ext>
            </a:extLst>
          </p:cNvPr>
          <p:cNvPicPr preferRelativeResize="0"/>
          <p:nvPr/>
        </p:nvPicPr>
        <p:blipFill>
          <a:blip r:embed="rId3">
            <a:alphaModFix amt="50000"/>
          </a:blip>
          <a:stretch>
            <a:fillRect/>
          </a:stretch>
        </p:blipFill>
        <p:spPr>
          <a:xfrm>
            <a:off x="5570940" y="5007498"/>
            <a:ext cx="437562" cy="401247"/>
          </a:xfrm>
          <a:prstGeom prst="rect">
            <a:avLst/>
          </a:prstGeom>
          <a:noFill/>
          <a:ln>
            <a:noFill/>
          </a:ln>
        </p:spPr>
      </p:pic>
      <p:pic>
        <p:nvPicPr>
          <p:cNvPr id="52" name="Google Shape;159;p20" descr="Shape, icon, arrow&#10;&#10;Description automatically generated">
            <a:extLst>
              <a:ext uri="{FF2B5EF4-FFF2-40B4-BE49-F238E27FC236}">
                <a16:creationId xmlns:a16="http://schemas.microsoft.com/office/drawing/2014/main" id="{AB9A36E2-972C-93CB-65B7-AE1070403E51}"/>
              </a:ext>
            </a:extLst>
          </p:cNvPr>
          <p:cNvPicPr preferRelativeResize="0"/>
          <p:nvPr/>
        </p:nvPicPr>
        <p:blipFill>
          <a:blip r:embed="rId3">
            <a:alphaModFix amt="50000"/>
          </a:blip>
          <a:stretch>
            <a:fillRect/>
          </a:stretch>
        </p:blipFill>
        <p:spPr>
          <a:xfrm>
            <a:off x="8622119" y="5006842"/>
            <a:ext cx="437562" cy="401247"/>
          </a:xfrm>
          <a:prstGeom prst="rect">
            <a:avLst/>
          </a:prstGeom>
          <a:noFill/>
          <a:ln>
            <a:noFill/>
          </a:ln>
        </p:spPr>
      </p:pic>
      <p:pic>
        <p:nvPicPr>
          <p:cNvPr id="53" name="Google Shape;159;p20" descr="Shape, arrow&#10;&#10;Description automatically generated">
            <a:extLst>
              <a:ext uri="{FF2B5EF4-FFF2-40B4-BE49-F238E27FC236}">
                <a16:creationId xmlns:a16="http://schemas.microsoft.com/office/drawing/2014/main" id="{B184CDCC-34B9-3D3C-A297-3C2498BB6B95}"/>
              </a:ext>
            </a:extLst>
          </p:cNvPr>
          <p:cNvPicPr preferRelativeResize="0"/>
          <p:nvPr/>
        </p:nvPicPr>
        <p:blipFill>
          <a:blip r:embed="rId3">
            <a:alphaModFix amt="50000"/>
            <a:duotone>
              <a:prstClr val="black"/>
              <a:schemeClr val="accent6">
                <a:tint val="45000"/>
                <a:satMod val="400000"/>
              </a:schemeClr>
            </a:duotone>
          </a:blip>
          <a:stretch>
            <a:fillRect/>
          </a:stretch>
        </p:blipFill>
        <p:spPr>
          <a:xfrm>
            <a:off x="3947845" y="4998234"/>
            <a:ext cx="437562" cy="401247"/>
          </a:xfrm>
          <a:prstGeom prst="rect">
            <a:avLst/>
          </a:prstGeom>
          <a:noFill/>
          <a:ln>
            <a:noFill/>
          </a:ln>
        </p:spPr>
      </p:pic>
      <p:pic>
        <p:nvPicPr>
          <p:cNvPr id="54" name="Google Shape;159;p20" descr="Shape, arrow&#10;&#10;Description automatically generated">
            <a:extLst>
              <a:ext uri="{FF2B5EF4-FFF2-40B4-BE49-F238E27FC236}">
                <a16:creationId xmlns:a16="http://schemas.microsoft.com/office/drawing/2014/main" id="{BE43812D-8493-398F-83C6-3D831AFD6352}"/>
              </a:ext>
            </a:extLst>
          </p:cNvPr>
          <p:cNvPicPr preferRelativeResize="0"/>
          <p:nvPr/>
        </p:nvPicPr>
        <p:blipFill>
          <a:blip r:embed="rId3">
            <a:alphaModFix amt="50000"/>
          </a:blip>
          <a:stretch>
            <a:fillRect/>
          </a:stretch>
        </p:blipFill>
        <p:spPr>
          <a:xfrm>
            <a:off x="7169914" y="5010726"/>
            <a:ext cx="437562" cy="401247"/>
          </a:xfrm>
          <a:prstGeom prst="rect">
            <a:avLst/>
          </a:prstGeom>
          <a:noFill/>
          <a:ln>
            <a:noFill/>
          </a:ln>
        </p:spPr>
      </p:pic>
      <p:pic>
        <p:nvPicPr>
          <p:cNvPr id="55" name="Google Shape;172;p21" descr="Icon&#10;&#10;Description automatically generated">
            <a:extLst>
              <a:ext uri="{FF2B5EF4-FFF2-40B4-BE49-F238E27FC236}">
                <a16:creationId xmlns:a16="http://schemas.microsoft.com/office/drawing/2014/main" id="{9057040B-9921-FF1D-9BC9-1B7FCF79F9B5}"/>
              </a:ext>
            </a:extLst>
          </p:cNvPr>
          <p:cNvPicPr preferRelativeResize="0"/>
          <p:nvPr/>
        </p:nvPicPr>
        <p:blipFill>
          <a:blip r:embed="rId4">
            <a:alphaModFix/>
          </a:blip>
          <a:stretch>
            <a:fillRect/>
          </a:stretch>
        </p:blipFill>
        <p:spPr>
          <a:xfrm>
            <a:off x="10044910" y="5019810"/>
            <a:ext cx="469078" cy="392241"/>
          </a:xfrm>
          <a:prstGeom prst="rect">
            <a:avLst/>
          </a:prstGeom>
          <a:noFill/>
          <a:ln>
            <a:noFill/>
          </a:ln>
        </p:spPr>
      </p:pic>
      <p:sp>
        <p:nvSpPr>
          <p:cNvPr id="56" name="Foliennummernplatzhalter 2">
            <a:extLst>
              <a:ext uri="{FF2B5EF4-FFF2-40B4-BE49-F238E27FC236}">
                <a16:creationId xmlns:a16="http://schemas.microsoft.com/office/drawing/2014/main" id="{FDF7A562-5D1F-312F-C829-A2CF604B6260}"/>
              </a:ext>
            </a:extLst>
          </p:cNvPr>
          <p:cNvSpPr txBox="1">
            <a:spLocks/>
          </p:cNvSpPr>
          <p:nvPr/>
        </p:nvSpPr>
        <p:spPr>
          <a:xfrm>
            <a:off x="11456988" y="6217200"/>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65</a:t>
            </a:fld>
            <a:endParaRPr lang="en-US" dirty="0"/>
          </a:p>
        </p:txBody>
      </p:sp>
    </p:spTree>
    <p:extLst>
      <p:ext uri="{BB962C8B-B14F-4D97-AF65-F5344CB8AC3E}">
        <p14:creationId xmlns:p14="http://schemas.microsoft.com/office/powerpoint/2010/main" val="3471864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0820-D1D8-E44A-AF74-5645061CF46A}"/>
              </a:ext>
            </a:extLst>
          </p:cNvPr>
          <p:cNvSpPr>
            <a:spLocks noGrp="1"/>
          </p:cNvSpPr>
          <p:nvPr>
            <p:ph type="title"/>
          </p:nvPr>
        </p:nvSpPr>
        <p:spPr/>
        <p:txBody>
          <a:bodyPr>
            <a:normAutofit/>
          </a:bodyPr>
          <a:lstStyle/>
          <a:p>
            <a:r>
              <a:rPr lang="en-US" dirty="0">
                <a:latin typeface="Century Gothic"/>
              </a:rPr>
              <a:t>Slides credit and resources</a:t>
            </a:r>
          </a:p>
        </p:txBody>
      </p:sp>
      <p:sp>
        <p:nvSpPr>
          <p:cNvPr id="3" name="Content Placeholder 2">
            <a:extLst>
              <a:ext uri="{FF2B5EF4-FFF2-40B4-BE49-F238E27FC236}">
                <a16:creationId xmlns:a16="http://schemas.microsoft.com/office/drawing/2014/main" id="{AAA9E615-F993-99D5-DF2F-C31286E92B33}"/>
              </a:ext>
            </a:extLst>
          </p:cNvPr>
          <p:cNvSpPr>
            <a:spLocks noGrp="1"/>
          </p:cNvSpPr>
          <p:nvPr>
            <p:ph idx="1"/>
          </p:nvPr>
        </p:nvSpPr>
        <p:spPr>
          <a:xfrm>
            <a:off x="609441" y="1420741"/>
            <a:ext cx="10969943" cy="5041092"/>
          </a:xfrm>
        </p:spPr>
        <p:txBody>
          <a:bodyPr vert="horz" lIns="91440" tIns="45720" rIns="91440" bIns="45720" rtlCol="0" anchor="t">
            <a:normAutofit fontScale="92500" lnSpcReduction="20000"/>
          </a:bodyPr>
          <a:lstStyle/>
          <a:p>
            <a:pPr marL="0" indent="0" algn="ctr">
              <a:buNone/>
            </a:pPr>
            <a:r>
              <a:rPr lang="en-US" sz="3300" dirty="0">
                <a:latin typeface="+mn-lt"/>
              </a:rPr>
              <a:t>Thanks to </a:t>
            </a:r>
          </a:p>
          <a:p>
            <a:pPr marL="0" indent="0" algn="ctr">
              <a:buNone/>
            </a:pPr>
            <a:r>
              <a:rPr lang="en-US" sz="3300" dirty="0">
                <a:latin typeface="+mn-lt"/>
              </a:rPr>
              <a:t>Julian Chibane, Enric Corona and </a:t>
            </a:r>
            <a:r>
              <a:rPr lang="en-US" sz="3300" dirty="0" err="1">
                <a:latin typeface="+mn-lt"/>
              </a:rPr>
              <a:t>Qianli</a:t>
            </a:r>
            <a:r>
              <a:rPr lang="en-US" sz="3300" dirty="0">
                <a:latin typeface="+mn-lt"/>
              </a:rPr>
              <a:t> Ma </a:t>
            </a:r>
          </a:p>
          <a:p>
            <a:pPr marL="0" indent="0" algn="ctr">
              <a:buNone/>
            </a:pPr>
            <a:r>
              <a:rPr lang="en-US" sz="3300" dirty="0">
                <a:latin typeface="+mn-lt"/>
              </a:rPr>
              <a:t>for providing materials.</a:t>
            </a:r>
          </a:p>
          <a:p>
            <a:pPr marL="0" indent="0" algn="ctr">
              <a:buNone/>
            </a:pPr>
            <a:endParaRPr lang="en-US" sz="3300" dirty="0">
              <a:latin typeface="+mn-lt"/>
            </a:endParaRPr>
          </a:p>
          <a:p>
            <a:pPr marL="0" indent="0" algn="ctr">
              <a:buNone/>
            </a:pPr>
            <a:r>
              <a:rPr lang="en-US" sz="3300" dirty="0">
                <a:latin typeface="+mn-lt"/>
              </a:rPr>
              <a:t>Parts of the slides were inspired by the course Inverse Graphics by Vincent Sitzmann</a:t>
            </a:r>
          </a:p>
          <a:p>
            <a:pPr marL="457200" indent="-457200" algn="ctr"/>
            <a:endParaRPr lang="en-US" sz="3300" dirty="0">
              <a:latin typeface="+mn-lt"/>
            </a:endParaRPr>
          </a:p>
          <a:p>
            <a:pPr marL="0" indent="0" algn="ctr">
              <a:buNone/>
            </a:pPr>
            <a:endParaRPr lang="en-US" sz="3300" dirty="0">
              <a:latin typeface="+mn-lt"/>
            </a:endParaRPr>
          </a:p>
          <a:p>
            <a:pPr marL="0" indent="0" algn="ctr">
              <a:buNone/>
            </a:pPr>
            <a:r>
              <a:rPr lang="en-US" sz="3300" dirty="0">
                <a:latin typeface="+mn-lt"/>
                <a:hlinkClick r:id="rId3"/>
              </a:rPr>
              <a:t>TUM AI Lecture Series - Neural Implicit Representations for 3D Vision</a:t>
            </a:r>
            <a:r>
              <a:rPr lang="en-US" sz="3300" dirty="0">
                <a:latin typeface="+mn-lt"/>
              </a:rPr>
              <a:t> </a:t>
            </a:r>
          </a:p>
          <a:p>
            <a:pPr marL="0" indent="0" algn="ctr">
              <a:buNone/>
            </a:pPr>
            <a:r>
              <a:rPr lang="en-US" sz="3300" dirty="0">
                <a:latin typeface="+mn-lt"/>
              </a:rPr>
              <a:t>(talk by Prof. Pons-Moll)</a:t>
            </a:r>
          </a:p>
          <a:p>
            <a:pPr marL="457200" indent="-457200" algn="ctr"/>
            <a:endParaRPr lang="en-US" sz="3300" b="1" dirty="0">
              <a:latin typeface="+mn-lt"/>
            </a:endParaRPr>
          </a:p>
          <a:p>
            <a:pPr marL="457200" indent="-457200" algn="ctr"/>
            <a:endParaRPr lang="en-US" sz="3300" b="1" dirty="0">
              <a:latin typeface="+mn-lt"/>
            </a:endParaRPr>
          </a:p>
        </p:txBody>
      </p:sp>
      <p:sp>
        <p:nvSpPr>
          <p:cNvPr id="5" name="Foliennummernplatzhalter 2">
            <a:extLst>
              <a:ext uri="{FF2B5EF4-FFF2-40B4-BE49-F238E27FC236}">
                <a16:creationId xmlns:a16="http://schemas.microsoft.com/office/drawing/2014/main" id="{D54FEA11-B0C6-A799-839E-C18093462F1C}"/>
              </a:ext>
            </a:extLst>
          </p:cNvPr>
          <p:cNvSpPr txBox="1">
            <a:spLocks/>
          </p:cNvSpPr>
          <p:nvPr/>
        </p:nvSpPr>
        <p:spPr>
          <a:xfrm>
            <a:off x="11456988" y="6217200"/>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66</a:t>
            </a:fld>
            <a:endParaRPr lang="en-US" dirty="0"/>
          </a:p>
        </p:txBody>
      </p:sp>
    </p:spTree>
    <p:extLst>
      <p:ext uri="{BB962C8B-B14F-4D97-AF65-F5344CB8AC3E}">
        <p14:creationId xmlns:p14="http://schemas.microsoft.com/office/powerpoint/2010/main" val="246868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C4A5-37B2-DEA2-8514-4A3441A37D31}"/>
              </a:ext>
            </a:extLst>
          </p:cNvPr>
          <p:cNvSpPr>
            <a:spLocks noGrp="1"/>
          </p:cNvSpPr>
          <p:nvPr>
            <p:ph type="title"/>
          </p:nvPr>
        </p:nvSpPr>
        <p:spPr>
          <a:xfrm>
            <a:off x="1136737" y="609597"/>
            <a:ext cx="9389975" cy="1330841"/>
          </a:xfrm>
        </p:spPr>
        <p:txBody>
          <a:bodyPr>
            <a:normAutofit/>
          </a:bodyPr>
          <a:lstStyle/>
          <a:p>
            <a:r>
              <a:rPr lang="de-DE" sz="4600" err="1">
                <a:latin typeface="Century Gothic"/>
              </a:rPr>
              <a:t>Implicit</a:t>
            </a:r>
            <a:r>
              <a:rPr lang="de-DE" sz="4600">
                <a:latin typeface="Century Gothic"/>
              </a:rPr>
              <a:t> </a:t>
            </a:r>
            <a:r>
              <a:rPr lang="de-DE" sz="4600" err="1">
                <a:latin typeface="Century Gothic"/>
              </a:rPr>
              <a:t>representation</a:t>
            </a:r>
            <a:endParaRPr lang="en-US" sz="4600">
              <a:latin typeface="Century Gothic"/>
            </a:endParaRPr>
          </a:p>
        </p:txBody>
      </p:sp>
      <p:sp>
        <p:nvSpPr>
          <p:cNvPr id="3" name="Content Placeholder 2">
            <a:extLst>
              <a:ext uri="{FF2B5EF4-FFF2-40B4-BE49-F238E27FC236}">
                <a16:creationId xmlns:a16="http://schemas.microsoft.com/office/drawing/2014/main" id="{F4BB6B1C-D705-6C33-1550-97EAF2083C80}"/>
              </a:ext>
            </a:extLst>
          </p:cNvPr>
          <p:cNvSpPr>
            <a:spLocks noGrp="1"/>
          </p:cNvSpPr>
          <p:nvPr>
            <p:ph idx="1"/>
          </p:nvPr>
        </p:nvSpPr>
        <p:spPr>
          <a:xfrm>
            <a:off x="1136737" y="2205669"/>
            <a:ext cx="6455102" cy="3930786"/>
          </a:xfrm>
        </p:spPr>
        <p:txBody>
          <a:bodyPr vert="horz" lIns="91440" tIns="45720" rIns="91440" bIns="45720" rtlCol="0" anchor="t">
            <a:normAutofit/>
          </a:bodyPr>
          <a:lstStyle/>
          <a:p>
            <a:r>
              <a:rPr lang="en-US" sz="2000" dirty="0">
                <a:latin typeface="Century Gothic"/>
              </a:rPr>
              <a:t>Implicit representation       No discretization.</a:t>
            </a:r>
          </a:p>
          <a:p>
            <a:r>
              <a:rPr lang="en-US" sz="2000" dirty="0">
                <a:latin typeface="Century Gothic"/>
              </a:rPr>
              <a:t>Arbitrary topology and resolution.</a:t>
            </a:r>
          </a:p>
          <a:p>
            <a:r>
              <a:rPr lang="en-US" sz="2000" dirty="0">
                <a:latin typeface="Century Gothic"/>
              </a:rPr>
              <a:t>Low memory footprint.</a:t>
            </a:r>
          </a:p>
          <a:p>
            <a:r>
              <a:rPr lang="en-US" sz="2000" dirty="0">
                <a:latin typeface="Century Gothic"/>
              </a:rPr>
              <a:t>Not restricted to specific class.</a:t>
            </a:r>
          </a:p>
          <a:p>
            <a:endParaRPr lang="en-US" sz="2000" dirty="0">
              <a:latin typeface="Century Gothic"/>
            </a:endParaRPr>
          </a:p>
        </p:txBody>
      </p:sp>
      <p:pic>
        <p:nvPicPr>
          <p:cNvPr id="6" name="Picture 5" descr="Chart&#10;&#10;Description automatically generated">
            <a:extLst>
              <a:ext uri="{FF2B5EF4-FFF2-40B4-BE49-F238E27FC236}">
                <a16:creationId xmlns:a16="http://schemas.microsoft.com/office/drawing/2014/main" id="{570AB538-1613-CC05-8AF2-DD714488FF57}"/>
              </a:ext>
            </a:extLst>
          </p:cNvPr>
          <p:cNvPicPr>
            <a:picLocks noChangeAspect="1"/>
          </p:cNvPicPr>
          <p:nvPr/>
        </p:nvPicPr>
        <p:blipFill rotWithShape="1">
          <a:blip r:embed="rId3"/>
          <a:srcRect l="74140"/>
          <a:stretch/>
        </p:blipFill>
        <p:spPr>
          <a:xfrm>
            <a:off x="8001212" y="2184914"/>
            <a:ext cx="2220068" cy="3755915"/>
          </a:xfrm>
          <a:prstGeom prst="rect">
            <a:avLst/>
          </a:prstGeom>
        </p:spPr>
      </p:pic>
      <p:sp>
        <p:nvSpPr>
          <p:cNvPr id="9" name="TextBox 8">
            <a:extLst>
              <a:ext uri="{FF2B5EF4-FFF2-40B4-BE49-F238E27FC236}">
                <a16:creationId xmlns:a16="http://schemas.microsoft.com/office/drawing/2014/main" id="{109AF40F-4D9F-276A-4D52-7718E797B98E}"/>
              </a:ext>
            </a:extLst>
          </p:cNvPr>
          <p:cNvSpPr txBox="1"/>
          <p:nvPr/>
        </p:nvSpPr>
        <p:spPr>
          <a:xfrm>
            <a:off x="8244260" y="5909527"/>
            <a:ext cx="2630848" cy="674031"/>
          </a:xfrm>
          <a:prstGeom prst="rect">
            <a:avLst/>
          </a:prstGeom>
          <a:noFill/>
        </p:spPr>
        <p:txBody>
          <a:bodyPr wrap="none" rtlCol="0">
            <a:spAutoFit/>
          </a:bodyPr>
          <a:lstStyle/>
          <a:p>
            <a:pPr lvl="0" defTabSz="914400">
              <a:lnSpc>
                <a:spcPct val="90000"/>
              </a:lnSpc>
              <a:buClr>
                <a:srgbClr val="000000"/>
              </a:buClr>
              <a:defRPr/>
            </a:pPr>
            <a:r>
              <a:rPr lang="en-US" sz="1400" kern="0" dirty="0">
                <a:ea typeface="Rockwell"/>
                <a:cs typeface="Rockwell"/>
                <a:sym typeface="Rockwell"/>
              </a:rPr>
              <a:t>[</a:t>
            </a:r>
            <a:r>
              <a:rPr lang="en-US" sz="1400" kern="0" dirty="0" err="1">
                <a:ea typeface="Rockwell"/>
                <a:cs typeface="Rockwell"/>
                <a:sym typeface="Rockwell"/>
              </a:rPr>
              <a:t>Mescheder</a:t>
            </a:r>
            <a:r>
              <a:rPr lang="en-US" sz="1400" kern="0" dirty="0">
                <a:ea typeface="Rockwell"/>
                <a:cs typeface="Rockwell"/>
                <a:sym typeface="Rockwell"/>
              </a:rPr>
              <a:t> et al. CVPR’19] </a:t>
            </a:r>
          </a:p>
          <a:p>
            <a:pPr lvl="0" defTabSz="914400">
              <a:lnSpc>
                <a:spcPct val="90000"/>
              </a:lnSpc>
              <a:buClr>
                <a:srgbClr val="000000"/>
              </a:buClr>
              <a:defRPr/>
            </a:pPr>
            <a:r>
              <a:rPr lang="en-US" sz="1400" kern="0" dirty="0">
                <a:ea typeface="Rockwell"/>
                <a:cs typeface="Rockwell"/>
                <a:sym typeface="Rockwell"/>
              </a:rPr>
              <a:t>[Chen et al. CVPR’19]</a:t>
            </a:r>
          </a:p>
          <a:p>
            <a:pPr lvl="0" defTabSz="914400">
              <a:lnSpc>
                <a:spcPct val="90000"/>
              </a:lnSpc>
              <a:buClr>
                <a:srgbClr val="000000"/>
              </a:buClr>
              <a:defRPr/>
            </a:pPr>
            <a:r>
              <a:rPr lang="en-US" sz="1400" kern="0" dirty="0">
                <a:ea typeface="Rockwell"/>
                <a:cs typeface="Rockwell"/>
                <a:sym typeface="Rockwell"/>
              </a:rPr>
              <a:t>[Park et al. CVPR’19</a:t>
            </a:r>
          </a:p>
        </p:txBody>
      </p:sp>
      <p:sp>
        <p:nvSpPr>
          <p:cNvPr id="16" name="TextBox 15">
            <a:extLst>
              <a:ext uri="{FF2B5EF4-FFF2-40B4-BE49-F238E27FC236}">
                <a16:creationId xmlns:a16="http://schemas.microsoft.com/office/drawing/2014/main" id="{FD8F7160-B09A-6620-3D1F-9BF55BA2013D}"/>
              </a:ext>
            </a:extLst>
          </p:cNvPr>
          <p:cNvSpPr txBox="1"/>
          <p:nvPr/>
        </p:nvSpPr>
        <p:spPr>
          <a:xfrm>
            <a:off x="35188" y="6572270"/>
            <a:ext cx="5501437" cy="276999"/>
          </a:xfrm>
          <a:prstGeom prst="rect">
            <a:avLst/>
          </a:prstGeom>
          <a:noFill/>
        </p:spPr>
        <p:txBody>
          <a:bodyPr wrap="square" lIns="91440" tIns="45720" rIns="91440" bIns="45720" rtlCol="0" anchor="t">
            <a:spAutoFit/>
          </a:bodyPr>
          <a:lstStyle/>
          <a:p>
            <a:r>
              <a:rPr lang="de-DE" sz="1200"/>
              <a:t>Image </a:t>
            </a:r>
            <a:r>
              <a:rPr lang="de-DE" sz="1200" err="1"/>
              <a:t>credit</a:t>
            </a:r>
            <a:r>
              <a:rPr lang="de-DE" sz="1200"/>
              <a:t>: Mescheder et al. CVPR‘19</a:t>
            </a:r>
          </a:p>
        </p:txBody>
      </p:sp>
      <p:pic>
        <p:nvPicPr>
          <p:cNvPr id="5" name="Picture 6">
            <a:extLst>
              <a:ext uri="{FF2B5EF4-FFF2-40B4-BE49-F238E27FC236}">
                <a16:creationId xmlns:a16="http://schemas.microsoft.com/office/drawing/2014/main" id="{A2171769-BB2F-29FE-7BAE-52D5DF20B573}"/>
              </a:ext>
            </a:extLst>
          </p:cNvPr>
          <p:cNvPicPr>
            <a:picLocks noChangeAspect="1"/>
          </p:cNvPicPr>
          <p:nvPr/>
        </p:nvPicPr>
        <p:blipFill>
          <a:blip r:embed="rId4"/>
          <a:stretch>
            <a:fillRect/>
          </a:stretch>
        </p:blipFill>
        <p:spPr>
          <a:xfrm>
            <a:off x="4366110" y="2252517"/>
            <a:ext cx="386774" cy="278160"/>
          </a:xfrm>
          <a:prstGeom prst="rect">
            <a:avLst/>
          </a:prstGeom>
        </p:spPr>
      </p:pic>
      <p:sp>
        <p:nvSpPr>
          <p:cNvPr id="7" name="Foliennummernplatzhalter 2">
            <a:extLst>
              <a:ext uri="{FF2B5EF4-FFF2-40B4-BE49-F238E27FC236}">
                <a16:creationId xmlns:a16="http://schemas.microsoft.com/office/drawing/2014/main" id="{C64E2FEA-4CB0-641E-5F71-81616B0470C0}"/>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7</a:t>
            </a:fld>
            <a:endParaRPr lang="en-US" dirty="0"/>
          </a:p>
        </p:txBody>
      </p:sp>
    </p:spTree>
    <p:extLst>
      <p:ext uri="{BB962C8B-B14F-4D97-AF65-F5344CB8AC3E}">
        <p14:creationId xmlns:p14="http://schemas.microsoft.com/office/powerpoint/2010/main" val="19626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fik 3">
            <a:extLst>
              <a:ext uri="{FF2B5EF4-FFF2-40B4-BE49-F238E27FC236}">
                <a16:creationId xmlns:a16="http://schemas.microsoft.com/office/drawing/2014/main" id="{9B477D43-7D04-95F0-7537-B00BDD9FE693}"/>
              </a:ext>
            </a:extLst>
          </p:cNvPr>
          <p:cNvPicPr>
            <a:picLocks noChangeAspect="1"/>
          </p:cNvPicPr>
          <p:nvPr/>
        </p:nvPicPr>
        <p:blipFill>
          <a:blip r:embed="rId3"/>
          <a:stretch>
            <a:fillRect/>
          </a:stretch>
        </p:blipFill>
        <p:spPr>
          <a:xfrm>
            <a:off x="8392080" y="4026104"/>
            <a:ext cx="3940055" cy="2815489"/>
          </a:xfrm>
          <a:prstGeom prst="rect">
            <a:avLst/>
          </a:prstGeom>
          <a:solidFill>
            <a:srgbClr val="FF0000"/>
          </a:solidFill>
          <a:ln>
            <a:noFill/>
          </a:ln>
        </p:spPr>
      </p:pic>
      <p:sp>
        <p:nvSpPr>
          <p:cNvPr id="2" name="Title 1">
            <a:extLst>
              <a:ext uri="{FF2B5EF4-FFF2-40B4-BE49-F238E27FC236}">
                <a16:creationId xmlns:a16="http://schemas.microsoft.com/office/drawing/2014/main" id="{0E4435AF-3E65-6E4C-80A3-AF1A67272887}"/>
              </a:ext>
            </a:extLst>
          </p:cNvPr>
          <p:cNvSpPr>
            <a:spLocks noGrp="1"/>
          </p:cNvSpPr>
          <p:nvPr>
            <p:ph type="title"/>
          </p:nvPr>
        </p:nvSpPr>
        <p:spPr>
          <a:xfrm>
            <a:off x="294920" y="203396"/>
            <a:ext cx="10969943" cy="1143000"/>
          </a:xfrm>
        </p:spPr>
        <p:txBody>
          <a:bodyPr>
            <a:normAutofit/>
          </a:bodyPr>
          <a:lstStyle/>
          <a:p>
            <a:r>
              <a:rPr lang="en-US" sz="4600" dirty="0">
                <a:latin typeface="Century Gothic"/>
              </a:rPr>
              <a:t>Surfaces as an Implicit Function</a:t>
            </a:r>
          </a:p>
        </p:txBody>
      </p:sp>
      <p:pic>
        <p:nvPicPr>
          <p:cNvPr id="5" name="Picture 4">
            <a:extLst>
              <a:ext uri="{FF2B5EF4-FFF2-40B4-BE49-F238E27FC236}">
                <a16:creationId xmlns:a16="http://schemas.microsoft.com/office/drawing/2014/main" id="{258F81A8-D2D1-3F4E-ABB4-F89587ADF643}"/>
              </a:ext>
            </a:extLst>
          </p:cNvPr>
          <p:cNvPicPr>
            <a:picLocks noChangeAspect="1"/>
          </p:cNvPicPr>
          <p:nvPr/>
        </p:nvPicPr>
        <p:blipFill>
          <a:blip r:embed="rId4"/>
          <a:stretch>
            <a:fillRect/>
          </a:stretch>
        </p:blipFill>
        <p:spPr>
          <a:xfrm>
            <a:off x="7535777" y="2415610"/>
            <a:ext cx="2455351" cy="372850"/>
          </a:xfrm>
          <a:prstGeom prst="rect">
            <a:avLst/>
          </a:prstGeom>
        </p:spPr>
      </p:pic>
      <p:sp>
        <p:nvSpPr>
          <p:cNvPr id="8" name="Oval 7">
            <a:extLst>
              <a:ext uri="{FF2B5EF4-FFF2-40B4-BE49-F238E27FC236}">
                <a16:creationId xmlns:a16="http://schemas.microsoft.com/office/drawing/2014/main" id="{F8D5354C-BE70-734D-8FD9-863E602C9902}"/>
              </a:ext>
            </a:extLst>
          </p:cNvPr>
          <p:cNvSpPr/>
          <p:nvPr/>
        </p:nvSpPr>
        <p:spPr>
          <a:xfrm>
            <a:off x="5698520" y="2333106"/>
            <a:ext cx="162045" cy="173620"/>
          </a:xfrm>
          <a:prstGeom prst="ellipse">
            <a:avLst/>
          </a:prstGeom>
          <a:solidFill>
            <a:srgbClr val="0000FF"/>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1EDE-5541-5846-A5DF-1AB2BD46DD1E}"/>
              </a:ext>
            </a:extLst>
          </p:cNvPr>
          <p:cNvSpPr/>
          <p:nvPr/>
        </p:nvSpPr>
        <p:spPr>
          <a:xfrm flipV="1">
            <a:off x="5723904" y="2870869"/>
            <a:ext cx="148449" cy="150267"/>
          </a:xfrm>
          <a:prstGeom prst="rect">
            <a:avLst/>
          </a:prstGeom>
          <a:solidFill>
            <a:srgbClr val="FF0000"/>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4BFC261-B228-CA43-ADCC-4C2BDDB59CDA}"/>
              </a:ext>
            </a:extLst>
          </p:cNvPr>
          <p:cNvPicPr>
            <a:picLocks noChangeAspect="1"/>
          </p:cNvPicPr>
          <p:nvPr/>
        </p:nvPicPr>
        <p:blipFill>
          <a:blip r:embed="rId5"/>
          <a:stretch>
            <a:fillRect/>
          </a:stretch>
        </p:blipFill>
        <p:spPr>
          <a:xfrm>
            <a:off x="3823968" y="5254254"/>
            <a:ext cx="3759200" cy="469900"/>
          </a:xfrm>
          <a:prstGeom prst="rect">
            <a:avLst/>
          </a:prstGeom>
        </p:spPr>
      </p:pic>
      <p:pic>
        <p:nvPicPr>
          <p:cNvPr id="27" name="Picture 26">
            <a:extLst>
              <a:ext uri="{FF2B5EF4-FFF2-40B4-BE49-F238E27FC236}">
                <a16:creationId xmlns:a16="http://schemas.microsoft.com/office/drawing/2014/main" id="{DB61E49E-2EFF-434B-8A18-7E810A986425}"/>
              </a:ext>
            </a:extLst>
          </p:cNvPr>
          <p:cNvPicPr>
            <a:picLocks noChangeAspect="1"/>
          </p:cNvPicPr>
          <p:nvPr/>
        </p:nvPicPr>
        <p:blipFill>
          <a:blip r:embed="rId6"/>
          <a:stretch>
            <a:fillRect/>
          </a:stretch>
        </p:blipFill>
        <p:spPr>
          <a:xfrm>
            <a:off x="1243110" y="2147764"/>
            <a:ext cx="4322660" cy="1056435"/>
          </a:xfrm>
          <a:prstGeom prst="rect">
            <a:avLst/>
          </a:prstGeom>
        </p:spPr>
      </p:pic>
      <p:grpSp>
        <p:nvGrpSpPr>
          <p:cNvPr id="97" name="Gruppo 96">
            <a:extLst>
              <a:ext uri="{FF2B5EF4-FFF2-40B4-BE49-F238E27FC236}">
                <a16:creationId xmlns:a16="http://schemas.microsoft.com/office/drawing/2014/main" id="{FEF4A89D-C50A-099A-D122-4F5CD49F4B97}"/>
              </a:ext>
            </a:extLst>
          </p:cNvPr>
          <p:cNvGrpSpPr/>
          <p:nvPr/>
        </p:nvGrpSpPr>
        <p:grpSpPr>
          <a:xfrm>
            <a:off x="8321885" y="4002420"/>
            <a:ext cx="3768758" cy="2601878"/>
            <a:chOff x="8271751" y="4200555"/>
            <a:chExt cx="3768758" cy="2601878"/>
          </a:xfrm>
        </p:grpSpPr>
        <p:sp>
          <p:nvSpPr>
            <p:cNvPr id="6" name="Oval 5">
              <a:extLst>
                <a:ext uri="{FF2B5EF4-FFF2-40B4-BE49-F238E27FC236}">
                  <a16:creationId xmlns:a16="http://schemas.microsoft.com/office/drawing/2014/main" id="{9BEB8F46-F39F-8145-9712-7261D7A8F65C}"/>
                </a:ext>
              </a:extLst>
            </p:cNvPr>
            <p:cNvSpPr/>
            <p:nvPr/>
          </p:nvSpPr>
          <p:spPr>
            <a:xfrm>
              <a:off x="8311958" y="602583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9EFD81-FF12-1E41-AA81-29614B94435C}"/>
                </a:ext>
              </a:extLst>
            </p:cNvPr>
            <p:cNvSpPr/>
            <p:nvPr/>
          </p:nvSpPr>
          <p:spPr>
            <a:xfrm>
              <a:off x="8271751" y="521173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86A396-7871-AC44-ABFE-00DE5FE7C611}"/>
                </a:ext>
              </a:extLst>
            </p:cNvPr>
            <p:cNvSpPr/>
            <p:nvPr/>
          </p:nvSpPr>
          <p:spPr>
            <a:xfrm flipV="1">
              <a:off x="9179307" y="495580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35FFCF-983D-4447-8E19-144AC876F902}"/>
                </a:ext>
              </a:extLst>
            </p:cNvPr>
            <p:cNvSpPr/>
            <p:nvPr/>
          </p:nvSpPr>
          <p:spPr>
            <a:xfrm flipV="1">
              <a:off x="8871284" y="469161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08F3AF-BE9E-3949-89E8-C17929B7A35D}"/>
                </a:ext>
              </a:extLst>
            </p:cNvPr>
            <p:cNvSpPr/>
            <p:nvPr/>
          </p:nvSpPr>
          <p:spPr>
            <a:xfrm flipV="1">
              <a:off x="9254541" y="531777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2C3BDA-E150-194E-9D70-7CE81589D51A}"/>
                </a:ext>
              </a:extLst>
            </p:cNvPr>
            <p:cNvSpPr/>
            <p:nvPr/>
          </p:nvSpPr>
          <p:spPr>
            <a:xfrm flipV="1">
              <a:off x="9254541" y="583441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4D8489-3929-924B-9BF3-E5F8345905CF}"/>
                </a:ext>
              </a:extLst>
            </p:cNvPr>
            <p:cNvSpPr/>
            <p:nvPr/>
          </p:nvSpPr>
          <p:spPr>
            <a:xfrm flipV="1">
              <a:off x="9609480" y="501570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2AD941-7828-424A-8372-F7BBB8C44932}"/>
                </a:ext>
              </a:extLst>
            </p:cNvPr>
            <p:cNvSpPr/>
            <p:nvPr/>
          </p:nvSpPr>
          <p:spPr>
            <a:xfrm>
              <a:off x="8701671" y="522698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639CE71-B779-3D40-8D55-9B21F565B3CE}"/>
                </a:ext>
              </a:extLst>
            </p:cNvPr>
            <p:cNvSpPr/>
            <p:nvPr/>
          </p:nvSpPr>
          <p:spPr>
            <a:xfrm>
              <a:off x="8805561" y="555300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C68A85-FC07-EA46-9C71-C2443F10AF5B}"/>
                </a:ext>
              </a:extLst>
            </p:cNvPr>
            <p:cNvSpPr/>
            <p:nvPr/>
          </p:nvSpPr>
          <p:spPr>
            <a:xfrm>
              <a:off x="8341946" y="555300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F33030-D9F5-3749-8F27-C0EF3BC06574}"/>
                </a:ext>
              </a:extLst>
            </p:cNvPr>
            <p:cNvSpPr/>
            <p:nvPr/>
          </p:nvSpPr>
          <p:spPr>
            <a:xfrm>
              <a:off x="8627972" y="589987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EC7C4C-D475-7140-9F26-98F559235EA2}"/>
                </a:ext>
              </a:extLst>
            </p:cNvPr>
            <p:cNvSpPr/>
            <p:nvPr/>
          </p:nvSpPr>
          <p:spPr>
            <a:xfrm>
              <a:off x="10084813" y="467634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95340B-743D-6648-8208-C402917844FA}"/>
                </a:ext>
              </a:extLst>
            </p:cNvPr>
            <p:cNvSpPr/>
            <p:nvPr/>
          </p:nvSpPr>
          <p:spPr>
            <a:xfrm>
              <a:off x="9520503" y="4200555"/>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9EED840-C56B-4347-A4AD-4BDE2379FBAF}"/>
                </a:ext>
              </a:extLst>
            </p:cNvPr>
            <p:cNvSpPr/>
            <p:nvPr/>
          </p:nvSpPr>
          <p:spPr>
            <a:xfrm>
              <a:off x="9846268" y="449340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E84D237-8203-354B-ACF8-9C1091EC2F9C}"/>
                </a:ext>
              </a:extLst>
            </p:cNvPr>
            <p:cNvSpPr/>
            <p:nvPr/>
          </p:nvSpPr>
          <p:spPr>
            <a:xfrm>
              <a:off x="10624275" y="4492269"/>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74EC389-E395-EE4F-B2F5-2FA2AA8CAF86}"/>
                </a:ext>
              </a:extLst>
            </p:cNvPr>
            <p:cNvSpPr/>
            <p:nvPr/>
          </p:nvSpPr>
          <p:spPr>
            <a:xfrm>
              <a:off x="10114801" y="4203511"/>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9A5730E-5A1B-8D4D-B666-50CE9CA713B0}"/>
                </a:ext>
              </a:extLst>
            </p:cNvPr>
            <p:cNvSpPr/>
            <p:nvPr/>
          </p:nvSpPr>
          <p:spPr>
            <a:xfrm>
              <a:off x="10425231" y="480932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A59F554-0E00-6F48-95C9-B51E9931DAA8}"/>
                </a:ext>
              </a:extLst>
            </p:cNvPr>
            <p:cNvSpPr/>
            <p:nvPr/>
          </p:nvSpPr>
          <p:spPr>
            <a:xfrm>
              <a:off x="11114960" y="6584429"/>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A364855-F444-E447-BC7E-AEB946217E88}"/>
                </a:ext>
              </a:extLst>
            </p:cNvPr>
            <p:cNvSpPr/>
            <p:nvPr/>
          </p:nvSpPr>
          <p:spPr>
            <a:xfrm>
              <a:off x="11074753" y="5770329"/>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02938F5-2878-3C49-941D-64E205B9199D}"/>
                </a:ext>
              </a:extLst>
            </p:cNvPr>
            <p:cNvSpPr/>
            <p:nvPr/>
          </p:nvSpPr>
          <p:spPr>
            <a:xfrm>
              <a:off x="11504673" y="578557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3148BE0-8B30-E745-A9E3-5911CA71D88A}"/>
                </a:ext>
              </a:extLst>
            </p:cNvPr>
            <p:cNvSpPr/>
            <p:nvPr/>
          </p:nvSpPr>
          <p:spPr>
            <a:xfrm>
              <a:off x="11608563" y="611159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C2C2603-862B-454C-BCF8-824AE741D5C8}"/>
                </a:ext>
              </a:extLst>
            </p:cNvPr>
            <p:cNvSpPr/>
            <p:nvPr/>
          </p:nvSpPr>
          <p:spPr>
            <a:xfrm>
              <a:off x="11144948" y="611159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512AE93-72F6-9342-82C5-1D9F7AC0CF91}"/>
                </a:ext>
              </a:extLst>
            </p:cNvPr>
            <p:cNvSpPr/>
            <p:nvPr/>
          </p:nvSpPr>
          <p:spPr>
            <a:xfrm>
              <a:off x="11430974" y="645847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5E2035D-32DB-714C-A760-51CF03A6DB5D}"/>
                </a:ext>
              </a:extLst>
            </p:cNvPr>
            <p:cNvSpPr/>
            <p:nvPr/>
          </p:nvSpPr>
          <p:spPr>
            <a:xfrm flipV="1">
              <a:off x="10208854" y="540016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AC60ED-911E-6F47-9A93-118D4AD92515}"/>
                </a:ext>
              </a:extLst>
            </p:cNvPr>
            <p:cNvSpPr/>
            <p:nvPr/>
          </p:nvSpPr>
          <p:spPr>
            <a:xfrm flipV="1">
              <a:off x="9900831" y="513598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AFA1563-7AD4-634B-BE43-648657D36E6D}"/>
                </a:ext>
              </a:extLst>
            </p:cNvPr>
            <p:cNvSpPr/>
            <p:nvPr/>
          </p:nvSpPr>
          <p:spPr>
            <a:xfrm flipV="1">
              <a:off x="10284088" y="576213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D3004F-922B-354E-A48C-82E4AF1D1798}"/>
                </a:ext>
              </a:extLst>
            </p:cNvPr>
            <p:cNvSpPr/>
            <p:nvPr/>
          </p:nvSpPr>
          <p:spPr>
            <a:xfrm flipV="1">
              <a:off x="10284088" y="627877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E711CD-23CF-B24B-8C77-AEA2AFB5478A}"/>
                </a:ext>
              </a:extLst>
            </p:cNvPr>
            <p:cNvSpPr/>
            <p:nvPr/>
          </p:nvSpPr>
          <p:spPr>
            <a:xfrm flipV="1">
              <a:off x="10639027" y="546007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15A2D9-64B6-7E47-98A2-1E46AA5DC8ED}"/>
                </a:ext>
              </a:extLst>
            </p:cNvPr>
            <p:cNvSpPr/>
            <p:nvPr/>
          </p:nvSpPr>
          <p:spPr>
            <a:xfrm flipV="1">
              <a:off x="10637871" y="586881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217454F-4136-D548-A237-BDC6EA3E5940}"/>
                </a:ext>
              </a:extLst>
            </p:cNvPr>
            <p:cNvSpPr/>
            <p:nvPr/>
          </p:nvSpPr>
          <p:spPr>
            <a:xfrm flipV="1">
              <a:off x="9638286" y="563198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6B7AD15-044B-C84C-A7DF-53C522244EBE}"/>
                </a:ext>
              </a:extLst>
            </p:cNvPr>
            <p:cNvSpPr/>
            <p:nvPr/>
          </p:nvSpPr>
          <p:spPr>
            <a:xfrm flipV="1">
              <a:off x="9484079" y="604467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C59BA6A-1046-8242-9B85-8DE65CFAA291}"/>
                </a:ext>
              </a:extLst>
            </p:cNvPr>
            <p:cNvSpPr/>
            <p:nvPr/>
          </p:nvSpPr>
          <p:spPr>
            <a:xfrm flipV="1">
              <a:off x="9713520" y="599395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457B5C7-F80F-EF41-9FE0-0DB0A03D2EBE}"/>
                </a:ext>
              </a:extLst>
            </p:cNvPr>
            <p:cNvSpPr/>
            <p:nvPr/>
          </p:nvSpPr>
          <p:spPr>
            <a:xfrm flipV="1">
              <a:off x="9713520" y="651059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D15FCDA-3B3E-3D49-AFE7-95619B74C145}"/>
                </a:ext>
              </a:extLst>
            </p:cNvPr>
            <p:cNvSpPr/>
            <p:nvPr/>
          </p:nvSpPr>
          <p:spPr>
            <a:xfrm flipV="1">
              <a:off x="10068459" y="569189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AC36D6D-C848-DB48-8AF6-3F270E006D9D}"/>
                </a:ext>
              </a:extLst>
            </p:cNvPr>
            <p:cNvSpPr/>
            <p:nvPr/>
          </p:nvSpPr>
          <p:spPr>
            <a:xfrm flipV="1">
              <a:off x="10067303" y="610063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9969D89-9D24-8644-814B-B36216DE42A4}"/>
                </a:ext>
              </a:extLst>
            </p:cNvPr>
            <p:cNvSpPr/>
            <p:nvPr/>
          </p:nvSpPr>
          <p:spPr>
            <a:xfrm flipV="1">
              <a:off x="11218833" y="462097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F757A49-FB15-CC45-A78C-94CAC44A96F1}"/>
                </a:ext>
              </a:extLst>
            </p:cNvPr>
            <p:cNvSpPr/>
            <p:nvPr/>
          </p:nvSpPr>
          <p:spPr>
            <a:xfrm flipV="1">
              <a:off x="11012850" y="481211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8D31B9C-38A6-1B46-8B83-CB5D84F056D6}"/>
                </a:ext>
              </a:extLst>
            </p:cNvPr>
            <p:cNvSpPr/>
            <p:nvPr/>
          </p:nvSpPr>
          <p:spPr>
            <a:xfrm flipV="1">
              <a:off x="11294067" y="498294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863B1C-A904-8245-845B-E0E55DFB1AF5}"/>
                </a:ext>
              </a:extLst>
            </p:cNvPr>
            <p:cNvSpPr/>
            <p:nvPr/>
          </p:nvSpPr>
          <p:spPr>
            <a:xfrm flipV="1">
              <a:off x="11039603" y="528123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86174DB-B78F-DC4C-851B-0D617BA6D52B}"/>
                </a:ext>
              </a:extLst>
            </p:cNvPr>
            <p:cNvSpPr/>
            <p:nvPr/>
          </p:nvSpPr>
          <p:spPr>
            <a:xfrm flipV="1">
              <a:off x="11649006" y="468088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2A7E1EF-A000-5D4F-94DC-36A02D4F7EFE}"/>
                </a:ext>
              </a:extLst>
            </p:cNvPr>
            <p:cNvSpPr/>
            <p:nvPr/>
          </p:nvSpPr>
          <p:spPr>
            <a:xfrm flipV="1">
              <a:off x="11647850" y="5089624"/>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C3BD4BE3-FE16-F84D-8961-E3BC7F682C89}"/>
                </a:ext>
              </a:extLst>
            </p:cNvPr>
            <p:cNvSpPr/>
            <p:nvPr/>
          </p:nvSpPr>
          <p:spPr>
            <a:xfrm>
              <a:off x="8731982" y="4363180"/>
              <a:ext cx="3308527" cy="2439253"/>
            </a:xfrm>
            <a:custGeom>
              <a:avLst/>
              <a:gdLst>
                <a:gd name="connsiteX0" fmla="*/ 213774 w 3308527"/>
                <a:gd name="connsiteY0" fmla="*/ 2141678 h 2439253"/>
                <a:gd name="connsiteX1" fmla="*/ 942979 w 3308527"/>
                <a:gd name="connsiteY1" fmla="*/ 2350022 h 2439253"/>
                <a:gd name="connsiteX2" fmla="*/ 1672184 w 3308527"/>
                <a:gd name="connsiteY2" fmla="*/ 2431045 h 2439253"/>
                <a:gd name="connsiteX3" fmla="*/ 2193045 w 3308527"/>
                <a:gd name="connsiteY3" fmla="*/ 2350022 h 2439253"/>
                <a:gd name="connsiteX4" fmla="*/ 2216194 w 3308527"/>
                <a:gd name="connsiteY4" fmla="*/ 1667116 h 2439253"/>
                <a:gd name="connsiteX5" fmla="*/ 2297217 w 3308527"/>
                <a:gd name="connsiteY5" fmla="*/ 1331450 h 2439253"/>
                <a:gd name="connsiteX6" fmla="*/ 2806503 w 3308527"/>
                <a:gd name="connsiteY6" fmla="*/ 1088381 h 2439253"/>
                <a:gd name="connsiteX7" fmla="*/ 3234766 w 3308527"/>
                <a:gd name="connsiteY7" fmla="*/ 845313 h 2439253"/>
                <a:gd name="connsiteX8" fmla="*/ 3292640 w 3308527"/>
                <a:gd name="connsiteY8" fmla="*/ 544371 h 2439253"/>
                <a:gd name="connsiteX9" fmla="*/ 3061146 w 3308527"/>
                <a:gd name="connsiteY9" fmla="*/ 243430 h 2439253"/>
                <a:gd name="connsiteX10" fmla="*/ 2702331 w 3308527"/>
                <a:gd name="connsiteY10" fmla="*/ 23511 h 2439253"/>
                <a:gd name="connsiteX11" fmla="*/ 2482412 w 3308527"/>
                <a:gd name="connsiteY11" fmla="*/ 127683 h 2439253"/>
                <a:gd name="connsiteX12" fmla="*/ 2135171 w 3308527"/>
                <a:gd name="connsiteY12" fmla="*/ 509647 h 2439253"/>
                <a:gd name="connsiteX13" fmla="*/ 1868954 w 3308527"/>
                <a:gd name="connsiteY13" fmla="*/ 706417 h 2439253"/>
                <a:gd name="connsiteX14" fmla="*/ 1695333 w 3308527"/>
                <a:gd name="connsiteY14" fmla="*/ 741141 h 2439253"/>
                <a:gd name="connsiteX15" fmla="*/ 1452265 w 3308527"/>
                <a:gd name="connsiteY15" fmla="*/ 636969 h 2439253"/>
                <a:gd name="connsiteX16" fmla="*/ 1047151 w 3308527"/>
                <a:gd name="connsiteY16" fmla="*/ 347602 h 2439253"/>
                <a:gd name="connsiteX17" fmla="*/ 630463 w 3308527"/>
                <a:gd name="connsiteY17" fmla="*/ 81384 h 2439253"/>
                <a:gd name="connsiteX18" fmla="*/ 306371 w 3308527"/>
                <a:gd name="connsiteY18" fmla="*/ 361 h 2439253"/>
                <a:gd name="connsiteX19" fmla="*/ 28579 w 3308527"/>
                <a:gd name="connsiteY19" fmla="*/ 104533 h 2439253"/>
                <a:gd name="connsiteX20" fmla="*/ 28579 w 3308527"/>
                <a:gd name="connsiteY20" fmla="*/ 312878 h 2439253"/>
                <a:gd name="connsiteX21" fmla="*/ 202199 w 3308527"/>
                <a:gd name="connsiteY21" fmla="*/ 625394 h 2439253"/>
                <a:gd name="connsiteX22" fmla="*/ 491566 w 3308527"/>
                <a:gd name="connsiteY22" fmla="*/ 1065232 h 2439253"/>
                <a:gd name="connsiteX23" fmla="*/ 561014 w 3308527"/>
                <a:gd name="connsiteY23" fmla="*/ 1238852 h 2439253"/>
                <a:gd name="connsiteX24" fmla="*/ 549440 w 3308527"/>
                <a:gd name="connsiteY24" fmla="*/ 1412473 h 2439253"/>
                <a:gd name="connsiteX25" fmla="*/ 398969 w 3308527"/>
                <a:gd name="connsiteY25" fmla="*/ 1655541 h 2439253"/>
                <a:gd name="connsiteX26" fmla="*/ 213774 w 3308527"/>
                <a:gd name="connsiteY26" fmla="*/ 1910184 h 2439253"/>
                <a:gd name="connsiteX27" fmla="*/ 132751 w 3308527"/>
                <a:gd name="connsiteY27" fmla="*/ 2014356 h 2439253"/>
                <a:gd name="connsiteX28" fmla="*/ 213774 w 3308527"/>
                <a:gd name="connsiteY28" fmla="*/ 2141678 h 24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8527" h="2439253">
                  <a:moveTo>
                    <a:pt x="213774" y="2141678"/>
                  </a:moveTo>
                  <a:cubicBezTo>
                    <a:pt x="348812" y="2197622"/>
                    <a:pt x="699911" y="2301794"/>
                    <a:pt x="942979" y="2350022"/>
                  </a:cubicBezTo>
                  <a:cubicBezTo>
                    <a:pt x="1186047" y="2398250"/>
                    <a:pt x="1463840" y="2431045"/>
                    <a:pt x="1672184" y="2431045"/>
                  </a:cubicBezTo>
                  <a:cubicBezTo>
                    <a:pt x="1880528" y="2431045"/>
                    <a:pt x="2102377" y="2477344"/>
                    <a:pt x="2193045" y="2350022"/>
                  </a:cubicBezTo>
                  <a:cubicBezTo>
                    <a:pt x="2283713" y="2222701"/>
                    <a:pt x="2198832" y="1836878"/>
                    <a:pt x="2216194" y="1667116"/>
                  </a:cubicBezTo>
                  <a:cubicBezTo>
                    <a:pt x="2233556" y="1497354"/>
                    <a:pt x="2198832" y="1427906"/>
                    <a:pt x="2297217" y="1331450"/>
                  </a:cubicBezTo>
                  <a:cubicBezTo>
                    <a:pt x="2395602" y="1234994"/>
                    <a:pt x="2650245" y="1169404"/>
                    <a:pt x="2806503" y="1088381"/>
                  </a:cubicBezTo>
                  <a:cubicBezTo>
                    <a:pt x="2962761" y="1007358"/>
                    <a:pt x="3153743" y="935981"/>
                    <a:pt x="3234766" y="845313"/>
                  </a:cubicBezTo>
                  <a:cubicBezTo>
                    <a:pt x="3315789" y="754645"/>
                    <a:pt x="3321577" y="644685"/>
                    <a:pt x="3292640" y="544371"/>
                  </a:cubicBezTo>
                  <a:cubicBezTo>
                    <a:pt x="3263703" y="444057"/>
                    <a:pt x="3159531" y="330240"/>
                    <a:pt x="3061146" y="243430"/>
                  </a:cubicBezTo>
                  <a:cubicBezTo>
                    <a:pt x="2962761" y="156620"/>
                    <a:pt x="2798787" y="42802"/>
                    <a:pt x="2702331" y="23511"/>
                  </a:cubicBezTo>
                  <a:cubicBezTo>
                    <a:pt x="2605875" y="4220"/>
                    <a:pt x="2576939" y="46660"/>
                    <a:pt x="2482412" y="127683"/>
                  </a:cubicBezTo>
                  <a:cubicBezTo>
                    <a:pt x="2387885" y="208706"/>
                    <a:pt x="2237414" y="413191"/>
                    <a:pt x="2135171" y="509647"/>
                  </a:cubicBezTo>
                  <a:cubicBezTo>
                    <a:pt x="2032928" y="606103"/>
                    <a:pt x="1942260" y="667835"/>
                    <a:pt x="1868954" y="706417"/>
                  </a:cubicBezTo>
                  <a:cubicBezTo>
                    <a:pt x="1795648" y="744999"/>
                    <a:pt x="1764781" y="752716"/>
                    <a:pt x="1695333" y="741141"/>
                  </a:cubicBezTo>
                  <a:cubicBezTo>
                    <a:pt x="1625885" y="729566"/>
                    <a:pt x="1560295" y="702559"/>
                    <a:pt x="1452265" y="636969"/>
                  </a:cubicBezTo>
                  <a:cubicBezTo>
                    <a:pt x="1344235" y="571379"/>
                    <a:pt x="1184118" y="440199"/>
                    <a:pt x="1047151" y="347602"/>
                  </a:cubicBezTo>
                  <a:cubicBezTo>
                    <a:pt x="910184" y="255005"/>
                    <a:pt x="753926" y="139257"/>
                    <a:pt x="630463" y="81384"/>
                  </a:cubicBezTo>
                  <a:cubicBezTo>
                    <a:pt x="507000" y="23510"/>
                    <a:pt x="406685" y="-3497"/>
                    <a:pt x="306371" y="361"/>
                  </a:cubicBezTo>
                  <a:cubicBezTo>
                    <a:pt x="206057" y="4219"/>
                    <a:pt x="74878" y="52447"/>
                    <a:pt x="28579" y="104533"/>
                  </a:cubicBezTo>
                  <a:cubicBezTo>
                    <a:pt x="-17720" y="156619"/>
                    <a:pt x="-358" y="226068"/>
                    <a:pt x="28579" y="312878"/>
                  </a:cubicBezTo>
                  <a:cubicBezTo>
                    <a:pt x="57516" y="399688"/>
                    <a:pt x="125034" y="500002"/>
                    <a:pt x="202199" y="625394"/>
                  </a:cubicBezTo>
                  <a:cubicBezTo>
                    <a:pt x="279364" y="750786"/>
                    <a:pt x="431763" y="962989"/>
                    <a:pt x="491566" y="1065232"/>
                  </a:cubicBezTo>
                  <a:cubicBezTo>
                    <a:pt x="551369" y="1167475"/>
                    <a:pt x="551368" y="1180979"/>
                    <a:pt x="561014" y="1238852"/>
                  </a:cubicBezTo>
                  <a:cubicBezTo>
                    <a:pt x="570660" y="1296725"/>
                    <a:pt x="576447" y="1343025"/>
                    <a:pt x="549440" y="1412473"/>
                  </a:cubicBezTo>
                  <a:cubicBezTo>
                    <a:pt x="522433" y="1481921"/>
                    <a:pt x="454913" y="1572589"/>
                    <a:pt x="398969" y="1655541"/>
                  </a:cubicBezTo>
                  <a:cubicBezTo>
                    <a:pt x="343025" y="1738493"/>
                    <a:pt x="258144" y="1850381"/>
                    <a:pt x="213774" y="1910184"/>
                  </a:cubicBezTo>
                  <a:cubicBezTo>
                    <a:pt x="169404" y="1969986"/>
                    <a:pt x="126964" y="1969986"/>
                    <a:pt x="132751" y="2014356"/>
                  </a:cubicBezTo>
                  <a:cubicBezTo>
                    <a:pt x="138538" y="2058726"/>
                    <a:pt x="78736" y="2085734"/>
                    <a:pt x="213774" y="2141678"/>
                  </a:cubicBezTo>
                  <a:close/>
                </a:path>
              </a:pathLst>
            </a:cu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Immagine 6">
            <a:extLst>
              <a:ext uri="{FF2B5EF4-FFF2-40B4-BE49-F238E27FC236}">
                <a16:creationId xmlns:a16="http://schemas.microsoft.com/office/drawing/2014/main" id="{672BD568-A635-A8EE-2EFC-FA191430958F}"/>
              </a:ext>
            </a:extLst>
          </p:cNvPr>
          <p:cNvPicPr>
            <a:picLocks noChangeAspect="1"/>
          </p:cNvPicPr>
          <p:nvPr/>
        </p:nvPicPr>
        <p:blipFill>
          <a:blip r:embed="rId7"/>
          <a:stretch>
            <a:fillRect/>
          </a:stretch>
        </p:blipFill>
        <p:spPr>
          <a:xfrm>
            <a:off x="568587" y="4096021"/>
            <a:ext cx="2402323" cy="2397730"/>
          </a:xfrm>
          <a:prstGeom prst="rect">
            <a:avLst/>
          </a:prstGeom>
        </p:spPr>
      </p:pic>
      <p:sp>
        <p:nvSpPr>
          <p:cNvPr id="89" name="Google Shape;148;p20">
            <a:extLst>
              <a:ext uri="{FF2B5EF4-FFF2-40B4-BE49-F238E27FC236}">
                <a16:creationId xmlns:a16="http://schemas.microsoft.com/office/drawing/2014/main" id="{C8AF7870-BF14-1D80-BF81-F57EA7D361C5}"/>
              </a:ext>
            </a:extLst>
          </p:cNvPr>
          <p:cNvSpPr txBox="1">
            <a:spLocks/>
          </p:cNvSpPr>
          <p:nvPr/>
        </p:nvSpPr>
        <p:spPr>
          <a:xfrm>
            <a:off x="497066" y="1349267"/>
            <a:ext cx="11338150" cy="697418"/>
          </a:xfrm>
          <a:prstGeom prst="rect">
            <a:avLst/>
          </a:prstGeom>
        </p:spPr>
        <p:txBody>
          <a:bodyPr spcFirstLastPara="1" vert="horz" wrap="square" lIns="121868" tIns="121868" rIns="121868" bIns="121868"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2133"/>
              </a:spcAft>
              <a:buFont typeface="Arial"/>
              <a:buNone/>
            </a:pPr>
            <a:r>
              <a:rPr lang="en-US" sz="2000" dirty="0">
                <a:latin typeface="+mn-lt"/>
                <a:ea typeface="Merriweather"/>
                <a:cs typeface="Calibri" panose="020F0502020204030204" pitchFamily="34" charset="0"/>
                <a:sym typeface="Merriweather"/>
              </a:rPr>
              <a:t>A function tells us whether a point is inside or outside an object</a:t>
            </a:r>
          </a:p>
        </p:txBody>
      </p:sp>
      <p:sp>
        <p:nvSpPr>
          <p:cNvPr id="90" name="Google Shape;148;p20">
            <a:extLst>
              <a:ext uri="{FF2B5EF4-FFF2-40B4-BE49-F238E27FC236}">
                <a16:creationId xmlns:a16="http://schemas.microsoft.com/office/drawing/2014/main" id="{F8BC7A03-3C72-3C87-C56B-E68D19AF53EA}"/>
              </a:ext>
            </a:extLst>
          </p:cNvPr>
          <p:cNvSpPr txBox="1">
            <a:spLocks/>
          </p:cNvSpPr>
          <p:nvPr/>
        </p:nvSpPr>
        <p:spPr>
          <a:xfrm>
            <a:off x="-671333" y="3355162"/>
            <a:ext cx="12210913" cy="697418"/>
          </a:xfrm>
          <a:prstGeom prst="rect">
            <a:avLst/>
          </a:prstGeom>
        </p:spPr>
        <p:txBody>
          <a:bodyPr spcFirstLastPara="1" vert="horz" wrap="square" lIns="121868" tIns="121868" rIns="121868" bIns="121868"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2133"/>
              </a:spcAft>
              <a:buFont typeface="Arial"/>
              <a:buNone/>
            </a:pPr>
            <a:r>
              <a:rPr lang="en-US" sz="2000" dirty="0">
                <a:latin typeface="+mn-lt"/>
                <a:ea typeface="Merriweather"/>
                <a:cs typeface="Calibri" panose="020F0502020204030204" pitchFamily="34" charset="0"/>
                <a:sym typeface="Merriweather"/>
              </a:rPr>
              <a:t>If the function is continuous, a </a:t>
            </a:r>
            <a:r>
              <a:rPr lang="en-US" sz="2000" dirty="0" err="1">
                <a:latin typeface="+mn-lt"/>
                <a:ea typeface="Merriweather"/>
                <a:cs typeface="Calibri" panose="020F0502020204030204" pitchFamily="34" charset="0"/>
                <a:sym typeface="Merriweather"/>
              </a:rPr>
              <a:t>levelset</a:t>
            </a:r>
            <a:r>
              <a:rPr lang="en-US" sz="2000" dirty="0">
                <a:latin typeface="+mn-lt"/>
                <a:ea typeface="Merriweather"/>
                <a:cs typeface="Calibri" panose="020F0502020204030204" pitchFamily="34" charset="0"/>
                <a:sym typeface="Merriweather"/>
              </a:rPr>
              <a:t> of it defines a surface</a:t>
            </a:r>
          </a:p>
        </p:txBody>
      </p:sp>
      <p:pic>
        <p:nvPicPr>
          <p:cNvPr id="91" name="Picture 24">
            <a:extLst>
              <a:ext uri="{FF2B5EF4-FFF2-40B4-BE49-F238E27FC236}">
                <a16:creationId xmlns:a16="http://schemas.microsoft.com/office/drawing/2014/main" id="{3D04264A-7311-117D-A5C0-241D19DCFA45}"/>
              </a:ext>
            </a:extLst>
          </p:cNvPr>
          <p:cNvPicPr>
            <a:picLocks noChangeAspect="1"/>
          </p:cNvPicPr>
          <p:nvPr/>
        </p:nvPicPr>
        <p:blipFill rotWithShape="1">
          <a:blip r:embed="rId5"/>
          <a:srcRect r="91456"/>
          <a:stretch/>
        </p:blipFill>
        <p:spPr>
          <a:xfrm>
            <a:off x="9303665" y="3238753"/>
            <a:ext cx="283167" cy="414259"/>
          </a:xfrm>
          <a:prstGeom prst="rect">
            <a:avLst/>
          </a:prstGeom>
        </p:spPr>
      </p:pic>
      <p:cxnSp>
        <p:nvCxnSpPr>
          <p:cNvPr id="93" name="Connettore 2 92">
            <a:extLst>
              <a:ext uri="{FF2B5EF4-FFF2-40B4-BE49-F238E27FC236}">
                <a16:creationId xmlns:a16="http://schemas.microsoft.com/office/drawing/2014/main" id="{2E029DEC-7D45-85DA-A571-99EA3CF2622F}"/>
              </a:ext>
            </a:extLst>
          </p:cNvPr>
          <p:cNvCxnSpPr>
            <a:cxnSpLocks/>
          </p:cNvCxnSpPr>
          <p:nvPr/>
        </p:nvCxnSpPr>
        <p:spPr>
          <a:xfrm flipH="1" flipV="1">
            <a:off x="2758888" y="4771241"/>
            <a:ext cx="1011328" cy="597926"/>
          </a:xfrm>
          <a:prstGeom prst="straightConnector1">
            <a:avLst/>
          </a:prstGeom>
          <a:ln w="5715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4" name="Connettore 2 93">
            <a:extLst>
              <a:ext uri="{FF2B5EF4-FFF2-40B4-BE49-F238E27FC236}">
                <a16:creationId xmlns:a16="http://schemas.microsoft.com/office/drawing/2014/main" id="{EB7EB023-3FF8-1702-067D-D8005C6BF1C5}"/>
              </a:ext>
            </a:extLst>
          </p:cNvPr>
          <p:cNvCxnSpPr>
            <a:cxnSpLocks/>
          </p:cNvCxnSpPr>
          <p:nvPr/>
        </p:nvCxnSpPr>
        <p:spPr>
          <a:xfrm flipV="1">
            <a:off x="7592774" y="4541386"/>
            <a:ext cx="1050552" cy="623371"/>
          </a:xfrm>
          <a:prstGeom prst="straightConnector1">
            <a:avLst/>
          </a:prstGeom>
          <a:ln w="5715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9" name="Foliennummernplatzhalter 2">
            <a:extLst>
              <a:ext uri="{FF2B5EF4-FFF2-40B4-BE49-F238E27FC236}">
                <a16:creationId xmlns:a16="http://schemas.microsoft.com/office/drawing/2014/main" id="{35F5B9A9-9F46-2120-8CAB-16D67D3B4171}"/>
              </a:ext>
            </a:extLst>
          </p:cNvPr>
          <p:cNvSpPr txBox="1">
            <a:spLocks/>
          </p:cNvSpPr>
          <p:nvPr/>
        </p:nvSpPr>
        <p:spPr>
          <a:xfrm>
            <a:off x="11507122" y="6020103"/>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273048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fik 3">
            <a:extLst>
              <a:ext uri="{FF2B5EF4-FFF2-40B4-BE49-F238E27FC236}">
                <a16:creationId xmlns:a16="http://schemas.microsoft.com/office/drawing/2014/main" id="{025B1F7C-39CF-D443-BD70-F2504D8218B7}"/>
              </a:ext>
            </a:extLst>
          </p:cNvPr>
          <p:cNvPicPr>
            <a:picLocks noChangeAspect="1"/>
          </p:cNvPicPr>
          <p:nvPr/>
        </p:nvPicPr>
        <p:blipFill rotWithShape="1">
          <a:blip r:embed="rId3"/>
          <a:srcRect l="50102"/>
          <a:stretch/>
        </p:blipFill>
        <p:spPr>
          <a:xfrm>
            <a:off x="5461605" y="2937057"/>
            <a:ext cx="1966006" cy="2815489"/>
          </a:xfrm>
          <a:prstGeom prst="rect">
            <a:avLst/>
          </a:prstGeom>
          <a:solidFill>
            <a:srgbClr val="FF0000"/>
          </a:solidFill>
          <a:ln>
            <a:noFill/>
          </a:ln>
        </p:spPr>
      </p:pic>
      <p:sp>
        <p:nvSpPr>
          <p:cNvPr id="2" name="Title 1">
            <a:extLst>
              <a:ext uri="{FF2B5EF4-FFF2-40B4-BE49-F238E27FC236}">
                <a16:creationId xmlns:a16="http://schemas.microsoft.com/office/drawing/2014/main" id="{0E4435AF-3E65-6E4C-80A3-AF1A67272887}"/>
              </a:ext>
            </a:extLst>
          </p:cNvPr>
          <p:cNvSpPr>
            <a:spLocks noGrp="1"/>
          </p:cNvSpPr>
          <p:nvPr>
            <p:ph type="title"/>
          </p:nvPr>
        </p:nvSpPr>
        <p:spPr>
          <a:xfrm>
            <a:off x="294920" y="203396"/>
            <a:ext cx="10969943" cy="1143000"/>
          </a:xfrm>
        </p:spPr>
        <p:txBody>
          <a:bodyPr>
            <a:normAutofit/>
          </a:bodyPr>
          <a:lstStyle/>
          <a:p>
            <a:r>
              <a:rPr lang="en-US" sz="4600">
                <a:latin typeface="Century Gothic"/>
              </a:rPr>
              <a:t>Surfaces as an Implicit Function</a:t>
            </a:r>
          </a:p>
        </p:txBody>
      </p:sp>
      <p:pic>
        <p:nvPicPr>
          <p:cNvPr id="4" name="Grafik 3">
            <a:extLst>
              <a:ext uri="{FF2B5EF4-FFF2-40B4-BE49-F238E27FC236}">
                <a16:creationId xmlns:a16="http://schemas.microsoft.com/office/drawing/2014/main" id="{BBF49D37-5718-B841-8027-476C1BCE2388}"/>
              </a:ext>
            </a:extLst>
          </p:cNvPr>
          <p:cNvPicPr>
            <a:picLocks noChangeAspect="1"/>
          </p:cNvPicPr>
          <p:nvPr/>
        </p:nvPicPr>
        <p:blipFill rotWithShape="1">
          <a:blip r:embed="rId3"/>
          <a:srcRect r="61295"/>
          <a:stretch/>
        </p:blipFill>
        <p:spPr>
          <a:xfrm>
            <a:off x="2841358" y="3070391"/>
            <a:ext cx="1525014" cy="2815489"/>
          </a:xfrm>
          <a:prstGeom prst="rect">
            <a:avLst/>
          </a:prstGeom>
          <a:solidFill>
            <a:srgbClr val="FF0000"/>
          </a:solidFill>
          <a:ln>
            <a:noFill/>
          </a:ln>
        </p:spPr>
      </p:pic>
      <p:pic>
        <p:nvPicPr>
          <p:cNvPr id="5" name="Picture 4">
            <a:extLst>
              <a:ext uri="{FF2B5EF4-FFF2-40B4-BE49-F238E27FC236}">
                <a16:creationId xmlns:a16="http://schemas.microsoft.com/office/drawing/2014/main" id="{258F81A8-D2D1-3F4E-ABB4-F89587ADF643}"/>
              </a:ext>
            </a:extLst>
          </p:cNvPr>
          <p:cNvPicPr>
            <a:picLocks noChangeAspect="1"/>
          </p:cNvPicPr>
          <p:nvPr/>
        </p:nvPicPr>
        <p:blipFill>
          <a:blip r:embed="rId4"/>
          <a:stretch>
            <a:fillRect/>
          </a:stretch>
        </p:blipFill>
        <p:spPr>
          <a:xfrm>
            <a:off x="1056514" y="1949701"/>
            <a:ext cx="2455351" cy="372850"/>
          </a:xfrm>
          <a:prstGeom prst="rect">
            <a:avLst/>
          </a:prstGeom>
        </p:spPr>
      </p:pic>
      <p:sp>
        <p:nvSpPr>
          <p:cNvPr id="8" name="Oval 7">
            <a:extLst>
              <a:ext uri="{FF2B5EF4-FFF2-40B4-BE49-F238E27FC236}">
                <a16:creationId xmlns:a16="http://schemas.microsoft.com/office/drawing/2014/main" id="{F8D5354C-BE70-734D-8FD9-863E602C9902}"/>
              </a:ext>
            </a:extLst>
          </p:cNvPr>
          <p:cNvSpPr/>
          <p:nvPr/>
        </p:nvSpPr>
        <p:spPr>
          <a:xfrm>
            <a:off x="9874239" y="176895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1EDE-5541-5846-A5DF-1AB2BD46DD1E}"/>
              </a:ext>
            </a:extLst>
          </p:cNvPr>
          <p:cNvSpPr/>
          <p:nvPr/>
        </p:nvSpPr>
        <p:spPr>
          <a:xfrm flipV="1">
            <a:off x="9869761" y="2247417"/>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4BFC261-B228-CA43-ADCC-4C2BDDB59CDA}"/>
              </a:ext>
            </a:extLst>
          </p:cNvPr>
          <p:cNvPicPr>
            <a:picLocks noChangeAspect="1"/>
          </p:cNvPicPr>
          <p:nvPr/>
        </p:nvPicPr>
        <p:blipFill>
          <a:blip r:embed="rId5"/>
          <a:stretch>
            <a:fillRect/>
          </a:stretch>
        </p:blipFill>
        <p:spPr>
          <a:xfrm>
            <a:off x="7636403" y="5050050"/>
            <a:ext cx="3759200" cy="469900"/>
          </a:xfrm>
          <a:prstGeom prst="rect">
            <a:avLst/>
          </a:prstGeom>
        </p:spPr>
      </p:pic>
      <p:pic>
        <p:nvPicPr>
          <p:cNvPr id="27" name="Picture 26">
            <a:extLst>
              <a:ext uri="{FF2B5EF4-FFF2-40B4-BE49-F238E27FC236}">
                <a16:creationId xmlns:a16="http://schemas.microsoft.com/office/drawing/2014/main" id="{DB61E49E-2EFF-434B-8A18-7E810A986425}"/>
              </a:ext>
            </a:extLst>
          </p:cNvPr>
          <p:cNvPicPr>
            <a:picLocks noChangeAspect="1"/>
          </p:cNvPicPr>
          <p:nvPr/>
        </p:nvPicPr>
        <p:blipFill>
          <a:blip r:embed="rId6"/>
          <a:stretch>
            <a:fillRect/>
          </a:stretch>
        </p:blipFill>
        <p:spPr>
          <a:xfrm>
            <a:off x="5444559" y="1560319"/>
            <a:ext cx="4322660" cy="1056435"/>
          </a:xfrm>
          <a:prstGeom prst="rect">
            <a:avLst/>
          </a:prstGeom>
        </p:spPr>
      </p:pic>
      <p:sp>
        <p:nvSpPr>
          <p:cNvPr id="6" name="Oval 5">
            <a:extLst>
              <a:ext uri="{FF2B5EF4-FFF2-40B4-BE49-F238E27FC236}">
                <a16:creationId xmlns:a16="http://schemas.microsoft.com/office/drawing/2014/main" id="{9BEB8F46-F39F-8145-9712-7261D7A8F65C}"/>
              </a:ext>
            </a:extLst>
          </p:cNvPr>
          <p:cNvSpPr/>
          <p:nvPr/>
        </p:nvSpPr>
        <p:spPr>
          <a:xfrm>
            <a:off x="2704529" y="4640130"/>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9EFD81-FF12-1E41-AA81-29614B94435C}"/>
              </a:ext>
            </a:extLst>
          </p:cNvPr>
          <p:cNvSpPr/>
          <p:nvPr/>
        </p:nvSpPr>
        <p:spPr>
          <a:xfrm>
            <a:off x="3287302" y="4381282"/>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86A396-7871-AC44-ABFE-00DE5FE7C611}"/>
              </a:ext>
            </a:extLst>
          </p:cNvPr>
          <p:cNvSpPr/>
          <p:nvPr/>
        </p:nvSpPr>
        <p:spPr>
          <a:xfrm flipV="1">
            <a:off x="3941230" y="355317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35FFCF-983D-4447-8E19-144AC876F902}"/>
              </a:ext>
            </a:extLst>
          </p:cNvPr>
          <p:cNvSpPr/>
          <p:nvPr/>
        </p:nvSpPr>
        <p:spPr>
          <a:xfrm flipV="1">
            <a:off x="3569268" y="3391228"/>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08F3AF-BE9E-3949-89E8-C17929B7A35D}"/>
              </a:ext>
            </a:extLst>
          </p:cNvPr>
          <p:cNvSpPr/>
          <p:nvPr/>
        </p:nvSpPr>
        <p:spPr>
          <a:xfrm flipV="1">
            <a:off x="3941230" y="470446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2C3BDA-E150-194E-9D70-7CE81589D51A}"/>
              </a:ext>
            </a:extLst>
          </p:cNvPr>
          <p:cNvSpPr/>
          <p:nvPr/>
        </p:nvSpPr>
        <p:spPr>
          <a:xfrm flipV="1">
            <a:off x="3919008" y="431782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4D8489-3929-924B-9BF3-E5F8345905CF}"/>
              </a:ext>
            </a:extLst>
          </p:cNvPr>
          <p:cNvSpPr/>
          <p:nvPr/>
        </p:nvSpPr>
        <p:spPr>
          <a:xfrm flipV="1">
            <a:off x="3626891" y="366141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2AD941-7828-424A-8372-F7BBB8C44932}"/>
              </a:ext>
            </a:extLst>
          </p:cNvPr>
          <p:cNvSpPr/>
          <p:nvPr/>
        </p:nvSpPr>
        <p:spPr>
          <a:xfrm>
            <a:off x="3070795" y="3922246"/>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639CE71-B779-3D40-8D55-9B21F565B3CE}"/>
              </a:ext>
            </a:extLst>
          </p:cNvPr>
          <p:cNvSpPr/>
          <p:nvPr/>
        </p:nvSpPr>
        <p:spPr>
          <a:xfrm>
            <a:off x="3198132" y="4167298"/>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C68A85-FC07-EA46-9C71-C2443F10AF5B}"/>
              </a:ext>
            </a:extLst>
          </p:cNvPr>
          <p:cNvSpPr/>
          <p:nvPr/>
        </p:nvSpPr>
        <p:spPr>
          <a:xfrm>
            <a:off x="2734517" y="4167298"/>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F33030-D9F5-3749-8F27-C0EF3BC06574}"/>
              </a:ext>
            </a:extLst>
          </p:cNvPr>
          <p:cNvSpPr/>
          <p:nvPr/>
        </p:nvSpPr>
        <p:spPr>
          <a:xfrm>
            <a:off x="3020543" y="4514173"/>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EC7C4C-D475-7140-9F26-98F559235EA2}"/>
              </a:ext>
            </a:extLst>
          </p:cNvPr>
          <p:cNvSpPr/>
          <p:nvPr/>
        </p:nvSpPr>
        <p:spPr>
          <a:xfrm>
            <a:off x="4650271" y="4233876"/>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95340B-743D-6648-8208-C402917844FA}"/>
              </a:ext>
            </a:extLst>
          </p:cNvPr>
          <p:cNvSpPr/>
          <p:nvPr/>
        </p:nvSpPr>
        <p:spPr>
          <a:xfrm>
            <a:off x="5058367" y="4283394"/>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9EED840-C56B-4347-A4AD-4BDE2379FBAF}"/>
              </a:ext>
            </a:extLst>
          </p:cNvPr>
          <p:cNvSpPr/>
          <p:nvPr/>
        </p:nvSpPr>
        <p:spPr>
          <a:xfrm>
            <a:off x="4569248" y="3867416"/>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E84D237-8203-354B-ACF8-9C1091EC2F9C}"/>
              </a:ext>
            </a:extLst>
          </p:cNvPr>
          <p:cNvSpPr/>
          <p:nvPr/>
        </p:nvSpPr>
        <p:spPr>
          <a:xfrm>
            <a:off x="5053232" y="4813750"/>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74EC389-E395-EE4F-B2F5-2FA2AA8CAF86}"/>
              </a:ext>
            </a:extLst>
          </p:cNvPr>
          <p:cNvSpPr/>
          <p:nvPr/>
        </p:nvSpPr>
        <p:spPr>
          <a:xfrm>
            <a:off x="4853381" y="3979191"/>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9A5730E-5A1B-8D4D-B666-50CE9CA713B0}"/>
              </a:ext>
            </a:extLst>
          </p:cNvPr>
          <p:cNvSpPr/>
          <p:nvPr/>
        </p:nvSpPr>
        <p:spPr>
          <a:xfrm>
            <a:off x="4655545" y="4692788"/>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A59F554-0E00-6F48-95C9-B51E9931DAA8}"/>
              </a:ext>
            </a:extLst>
          </p:cNvPr>
          <p:cNvSpPr/>
          <p:nvPr/>
        </p:nvSpPr>
        <p:spPr>
          <a:xfrm>
            <a:off x="6311474" y="522978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A364855-F444-E447-BC7E-AEB946217E88}"/>
              </a:ext>
            </a:extLst>
          </p:cNvPr>
          <p:cNvSpPr/>
          <p:nvPr/>
        </p:nvSpPr>
        <p:spPr>
          <a:xfrm>
            <a:off x="6271267" y="4415687"/>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02938F5-2878-3C49-941D-64E205B9199D}"/>
              </a:ext>
            </a:extLst>
          </p:cNvPr>
          <p:cNvSpPr/>
          <p:nvPr/>
        </p:nvSpPr>
        <p:spPr>
          <a:xfrm>
            <a:off x="6701187" y="4430935"/>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3148BE0-8B30-E745-A9E3-5911CA71D88A}"/>
              </a:ext>
            </a:extLst>
          </p:cNvPr>
          <p:cNvSpPr/>
          <p:nvPr/>
        </p:nvSpPr>
        <p:spPr>
          <a:xfrm>
            <a:off x="6805077" y="4756955"/>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C2C2603-862B-454C-BCF8-824AE741D5C8}"/>
              </a:ext>
            </a:extLst>
          </p:cNvPr>
          <p:cNvSpPr/>
          <p:nvPr/>
        </p:nvSpPr>
        <p:spPr>
          <a:xfrm>
            <a:off x="6341462" y="4756955"/>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512AE93-72F6-9342-82C5-1D9F7AC0CF91}"/>
              </a:ext>
            </a:extLst>
          </p:cNvPr>
          <p:cNvSpPr/>
          <p:nvPr/>
        </p:nvSpPr>
        <p:spPr>
          <a:xfrm>
            <a:off x="6627488" y="5103830"/>
            <a:ext cx="162045" cy="173620"/>
          </a:xfrm>
          <a:prstGeom prst="ellipse">
            <a:avLst/>
          </a:prstGeom>
          <a:solidFill>
            <a:srgbClr val="0000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5E2035D-32DB-714C-A760-51CF03A6DB5D}"/>
              </a:ext>
            </a:extLst>
          </p:cNvPr>
          <p:cNvSpPr/>
          <p:nvPr/>
        </p:nvSpPr>
        <p:spPr>
          <a:xfrm flipV="1">
            <a:off x="5547520" y="398887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AC60ED-911E-6F47-9A93-118D4AD92515}"/>
              </a:ext>
            </a:extLst>
          </p:cNvPr>
          <p:cNvSpPr/>
          <p:nvPr/>
        </p:nvSpPr>
        <p:spPr>
          <a:xfrm flipV="1">
            <a:off x="6312019" y="359552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AFA1563-7AD4-634B-BE43-648657D36E6D}"/>
              </a:ext>
            </a:extLst>
          </p:cNvPr>
          <p:cNvSpPr/>
          <p:nvPr/>
        </p:nvSpPr>
        <p:spPr>
          <a:xfrm flipV="1">
            <a:off x="5480602" y="440749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D3004F-922B-354E-A48C-82E4AF1D1798}"/>
              </a:ext>
            </a:extLst>
          </p:cNvPr>
          <p:cNvSpPr/>
          <p:nvPr/>
        </p:nvSpPr>
        <p:spPr>
          <a:xfrm flipV="1">
            <a:off x="5480602" y="492413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E711CD-23CF-B24B-8C77-AEA2AFB5478A}"/>
              </a:ext>
            </a:extLst>
          </p:cNvPr>
          <p:cNvSpPr/>
          <p:nvPr/>
        </p:nvSpPr>
        <p:spPr>
          <a:xfrm flipV="1">
            <a:off x="5835541" y="4105430"/>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15A2D9-64B6-7E47-98A2-1E46AA5DC8ED}"/>
              </a:ext>
            </a:extLst>
          </p:cNvPr>
          <p:cNvSpPr/>
          <p:nvPr/>
        </p:nvSpPr>
        <p:spPr>
          <a:xfrm flipV="1">
            <a:off x="5834385" y="451417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217454F-4136-D548-A237-BDC6EA3E5940}"/>
              </a:ext>
            </a:extLst>
          </p:cNvPr>
          <p:cNvSpPr/>
          <p:nvPr/>
        </p:nvSpPr>
        <p:spPr>
          <a:xfrm flipV="1">
            <a:off x="3886903" y="396590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6B7AD15-044B-C84C-A7DF-53C522244EBE}"/>
              </a:ext>
            </a:extLst>
          </p:cNvPr>
          <p:cNvSpPr/>
          <p:nvPr/>
        </p:nvSpPr>
        <p:spPr>
          <a:xfrm flipV="1">
            <a:off x="5704242" y="512964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C59BA6A-1046-8242-9B85-8DE65CFAA291}"/>
              </a:ext>
            </a:extLst>
          </p:cNvPr>
          <p:cNvSpPr/>
          <p:nvPr/>
        </p:nvSpPr>
        <p:spPr>
          <a:xfrm flipV="1">
            <a:off x="3993232" y="4996336"/>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457B5C7-F80F-EF41-9FE0-0DB0A03D2EBE}"/>
              </a:ext>
            </a:extLst>
          </p:cNvPr>
          <p:cNvSpPr/>
          <p:nvPr/>
        </p:nvSpPr>
        <p:spPr>
          <a:xfrm flipV="1">
            <a:off x="3961127" y="5241463"/>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D15FCDA-3B3E-3D49-AFE7-95619B74C145}"/>
              </a:ext>
            </a:extLst>
          </p:cNvPr>
          <p:cNvSpPr/>
          <p:nvPr/>
        </p:nvSpPr>
        <p:spPr>
          <a:xfrm flipV="1">
            <a:off x="5654426" y="426749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AC36D6D-C848-DB48-8AF6-3F270E006D9D}"/>
              </a:ext>
            </a:extLst>
          </p:cNvPr>
          <p:cNvSpPr/>
          <p:nvPr/>
        </p:nvSpPr>
        <p:spPr>
          <a:xfrm flipV="1">
            <a:off x="5704242" y="4813750"/>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9969D89-9D24-8644-814B-B36216DE42A4}"/>
              </a:ext>
            </a:extLst>
          </p:cNvPr>
          <p:cNvSpPr/>
          <p:nvPr/>
        </p:nvSpPr>
        <p:spPr>
          <a:xfrm flipV="1">
            <a:off x="6415347" y="326633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F757A49-FB15-CC45-A78C-94CAC44A96F1}"/>
              </a:ext>
            </a:extLst>
          </p:cNvPr>
          <p:cNvSpPr/>
          <p:nvPr/>
        </p:nvSpPr>
        <p:spPr>
          <a:xfrm flipV="1">
            <a:off x="6209364" y="345746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8D31B9C-38A6-1B46-8B83-CB5D84F056D6}"/>
              </a:ext>
            </a:extLst>
          </p:cNvPr>
          <p:cNvSpPr/>
          <p:nvPr/>
        </p:nvSpPr>
        <p:spPr>
          <a:xfrm flipV="1">
            <a:off x="6490581" y="3628305"/>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863B1C-A904-8245-845B-E0E55DFB1AF5}"/>
              </a:ext>
            </a:extLst>
          </p:cNvPr>
          <p:cNvSpPr/>
          <p:nvPr/>
        </p:nvSpPr>
        <p:spPr>
          <a:xfrm flipV="1">
            <a:off x="6236117" y="3926591"/>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86174DB-B78F-DC4C-851B-0D617BA6D52B}"/>
              </a:ext>
            </a:extLst>
          </p:cNvPr>
          <p:cNvSpPr/>
          <p:nvPr/>
        </p:nvSpPr>
        <p:spPr>
          <a:xfrm flipV="1">
            <a:off x="6764495" y="3418839"/>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2A7E1EF-A000-5D4F-94DC-36A02D4F7EFE}"/>
              </a:ext>
            </a:extLst>
          </p:cNvPr>
          <p:cNvSpPr/>
          <p:nvPr/>
        </p:nvSpPr>
        <p:spPr>
          <a:xfrm flipV="1">
            <a:off x="6844364" y="3734982"/>
            <a:ext cx="148449" cy="150267"/>
          </a:xfrm>
          <a:prstGeom prst="rect">
            <a:avLst/>
          </a:prstGeom>
          <a:solidFill>
            <a:srgbClr val="FF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12DC8E43-F809-0048-A350-151383C99AA7}"/>
              </a:ext>
            </a:extLst>
          </p:cNvPr>
          <p:cNvSpPr/>
          <p:nvPr/>
        </p:nvSpPr>
        <p:spPr>
          <a:xfrm>
            <a:off x="3225021" y="3245925"/>
            <a:ext cx="1154801" cy="2381482"/>
          </a:xfrm>
          <a:custGeom>
            <a:avLst/>
            <a:gdLst>
              <a:gd name="connsiteX0" fmla="*/ 1115485 w 1154801"/>
              <a:gd name="connsiteY0" fmla="*/ 388526 h 2381482"/>
              <a:gd name="connsiteX1" fmla="*/ 617774 w 1154801"/>
              <a:gd name="connsiteY1" fmla="*/ 41285 h 2381482"/>
              <a:gd name="connsiteX2" fmla="*/ 316832 w 1154801"/>
              <a:gd name="connsiteY2" fmla="*/ 6561 h 2381482"/>
              <a:gd name="connsiteX3" fmla="*/ 50614 w 1154801"/>
              <a:gd name="connsiteY3" fmla="*/ 41285 h 2381482"/>
              <a:gd name="connsiteX4" fmla="*/ 15890 w 1154801"/>
              <a:gd name="connsiteY4" fmla="*/ 180181 h 2381482"/>
              <a:gd name="connsiteX5" fmla="*/ 235809 w 1154801"/>
              <a:gd name="connsiteY5" fmla="*/ 677893 h 2381482"/>
              <a:gd name="connsiteX6" fmla="*/ 478878 w 1154801"/>
              <a:gd name="connsiteY6" fmla="*/ 1059857 h 2381482"/>
              <a:gd name="connsiteX7" fmla="*/ 559901 w 1154801"/>
              <a:gd name="connsiteY7" fmla="*/ 1326075 h 2381482"/>
              <a:gd name="connsiteX8" fmla="*/ 455728 w 1154801"/>
              <a:gd name="connsiteY8" fmla="*/ 1580718 h 2381482"/>
              <a:gd name="connsiteX9" fmla="*/ 258959 w 1154801"/>
              <a:gd name="connsiteY9" fmla="*/ 1823786 h 2381482"/>
              <a:gd name="connsiteX10" fmla="*/ 143212 w 1154801"/>
              <a:gd name="connsiteY10" fmla="*/ 1997407 h 2381482"/>
              <a:gd name="connsiteX11" fmla="*/ 293683 w 1154801"/>
              <a:gd name="connsiteY11" fmla="*/ 2159452 h 2381482"/>
              <a:gd name="connsiteX12" fmla="*/ 802969 w 1154801"/>
              <a:gd name="connsiteY12" fmla="*/ 2309923 h 2381482"/>
              <a:gd name="connsiteX13" fmla="*/ 1127060 w 1154801"/>
              <a:gd name="connsiteY13" fmla="*/ 2356222 h 2381482"/>
              <a:gd name="connsiteX14" fmla="*/ 1138635 w 1154801"/>
              <a:gd name="connsiteY14" fmla="*/ 1916384 h 2381482"/>
              <a:gd name="connsiteX15" fmla="*/ 1138635 w 1154801"/>
              <a:gd name="connsiteY15" fmla="*/ 1083007 h 2381482"/>
              <a:gd name="connsiteX16" fmla="*/ 1115485 w 1154801"/>
              <a:gd name="connsiteY16" fmla="*/ 388526 h 238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4801" h="2381482">
                <a:moveTo>
                  <a:pt x="1115485" y="388526"/>
                </a:moveTo>
                <a:cubicBezTo>
                  <a:pt x="933184" y="246736"/>
                  <a:pt x="750883" y="104946"/>
                  <a:pt x="617774" y="41285"/>
                </a:cubicBezTo>
                <a:cubicBezTo>
                  <a:pt x="484665" y="-22376"/>
                  <a:pt x="411359" y="6561"/>
                  <a:pt x="316832" y="6561"/>
                </a:cubicBezTo>
                <a:cubicBezTo>
                  <a:pt x="222305" y="6561"/>
                  <a:pt x="100771" y="12348"/>
                  <a:pt x="50614" y="41285"/>
                </a:cubicBezTo>
                <a:cubicBezTo>
                  <a:pt x="457" y="70222"/>
                  <a:pt x="-14976" y="74080"/>
                  <a:pt x="15890" y="180181"/>
                </a:cubicBezTo>
                <a:cubicBezTo>
                  <a:pt x="46756" y="286282"/>
                  <a:pt x="158644" y="531280"/>
                  <a:pt x="235809" y="677893"/>
                </a:cubicBezTo>
                <a:cubicBezTo>
                  <a:pt x="312974" y="824506"/>
                  <a:pt x="424863" y="951827"/>
                  <a:pt x="478878" y="1059857"/>
                </a:cubicBezTo>
                <a:cubicBezTo>
                  <a:pt x="532893" y="1167887"/>
                  <a:pt x="563759" y="1239265"/>
                  <a:pt x="559901" y="1326075"/>
                </a:cubicBezTo>
                <a:cubicBezTo>
                  <a:pt x="556043" y="1412885"/>
                  <a:pt x="505885" y="1497766"/>
                  <a:pt x="455728" y="1580718"/>
                </a:cubicBezTo>
                <a:cubicBezTo>
                  <a:pt x="405571" y="1663670"/>
                  <a:pt x="311045" y="1754338"/>
                  <a:pt x="258959" y="1823786"/>
                </a:cubicBezTo>
                <a:cubicBezTo>
                  <a:pt x="206873" y="1893234"/>
                  <a:pt x="137425" y="1941463"/>
                  <a:pt x="143212" y="1997407"/>
                </a:cubicBezTo>
                <a:cubicBezTo>
                  <a:pt x="148999" y="2053351"/>
                  <a:pt x="183724" y="2107366"/>
                  <a:pt x="293683" y="2159452"/>
                </a:cubicBezTo>
                <a:cubicBezTo>
                  <a:pt x="403642" y="2211538"/>
                  <a:pt x="664073" y="2277128"/>
                  <a:pt x="802969" y="2309923"/>
                </a:cubicBezTo>
                <a:cubicBezTo>
                  <a:pt x="941865" y="2342718"/>
                  <a:pt x="1071116" y="2421812"/>
                  <a:pt x="1127060" y="2356222"/>
                </a:cubicBezTo>
                <a:cubicBezTo>
                  <a:pt x="1183004" y="2290632"/>
                  <a:pt x="1136706" y="2128586"/>
                  <a:pt x="1138635" y="1916384"/>
                </a:cubicBezTo>
                <a:cubicBezTo>
                  <a:pt x="1140564" y="1704182"/>
                  <a:pt x="1138635" y="1083007"/>
                  <a:pt x="1138635" y="1083007"/>
                </a:cubicBezTo>
                <a:lnTo>
                  <a:pt x="1115485" y="388526"/>
                </a:lnTo>
                <a:close/>
              </a:path>
            </a:pathLst>
          </a:cu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22A0C33E-8007-1D47-A828-26AB0AF84D21}"/>
              </a:ext>
            </a:extLst>
          </p:cNvPr>
          <p:cNvSpPr/>
          <p:nvPr/>
        </p:nvSpPr>
        <p:spPr>
          <a:xfrm>
            <a:off x="5444292" y="3104319"/>
            <a:ext cx="1733328" cy="2421178"/>
          </a:xfrm>
          <a:custGeom>
            <a:avLst/>
            <a:gdLst>
              <a:gd name="connsiteX0" fmla="*/ 30533 w 1733328"/>
              <a:gd name="connsiteY0" fmla="*/ 669028 h 2421178"/>
              <a:gd name="connsiteX1" fmla="*/ 215728 w 1733328"/>
              <a:gd name="connsiteY1" fmla="*/ 715327 h 2421178"/>
              <a:gd name="connsiteX2" fmla="*/ 435647 w 1733328"/>
              <a:gd name="connsiteY2" fmla="*/ 576430 h 2421178"/>
              <a:gd name="connsiteX3" fmla="*/ 1014381 w 1733328"/>
              <a:gd name="connsiteY3" fmla="*/ 20846 h 2421178"/>
              <a:gd name="connsiteX4" fmla="*/ 1361622 w 1733328"/>
              <a:gd name="connsiteY4" fmla="*/ 148167 h 2421178"/>
              <a:gd name="connsiteX5" fmla="*/ 1627840 w 1733328"/>
              <a:gd name="connsiteY5" fmla="*/ 437534 h 2421178"/>
              <a:gd name="connsiteX6" fmla="*/ 1732012 w 1733328"/>
              <a:gd name="connsiteY6" fmla="*/ 680603 h 2421178"/>
              <a:gd name="connsiteX7" fmla="*/ 1662564 w 1733328"/>
              <a:gd name="connsiteY7" fmla="*/ 854223 h 2421178"/>
              <a:gd name="connsiteX8" fmla="*/ 1350047 w 1733328"/>
              <a:gd name="connsiteY8" fmla="*/ 1004694 h 2421178"/>
              <a:gd name="connsiteX9" fmla="*/ 956508 w 1733328"/>
              <a:gd name="connsiteY9" fmla="*/ 1189889 h 2421178"/>
              <a:gd name="connsiteX10" fmla="*/ 725014 w 1733328"/>
              <a:gd name="connsiteY10" fmla="*/ 1351934 h 2421178"/>
              <a:gd name="connsiteX11" fmla="*/ 632417 w 1733328"/>
              <a:gd name="connsiteY11" fmla="*/ 1595003 h 2421178"/>
              <a:gd name="connsiteX12" fmla="*/ 655566 w 1733328"/>
              <a:gd name="connsiteY12" fmla="*/ 2011691 h 2421178"/>
              <a:gd name="connsiteX13" fmla="*/ 632417 w 1733328"/>
              <a:gd name="connsiteY13" fmla="*/ 2243185 h 2421178"/>
              <a:gd name="connsiteX14" fmla="*/ 505095 w 1733328"/>
              <a:gd name="connsiteY14" fmla="*/ 2370506 h 2421178"/>
              <a:gd name="connsiteX15" fmla="*/ 204154 w 1733328"/>
              <a:gd name="connsiteY15" fmla="*/ 2405230 h 2421178"/>
              <a:gd name="connsiteX16" fmla="*/ 18959 w 1733328"/>
              <a:gd name="connsiteY16" fmla="*/ 2405230 h 2421178"/>
              <a:gd name="connsiteX17" fmla="*/ 7384 w 1733328"/>
              <a:gd name="connsiteY17" fmla="*/ 2208461 h 2421178"/>
              <a:gd name="connsiteX18" fmla="*/ 30533 w 1733328"/>
              <a:gd name="connsiteY18" fmla="*/ 1745473 h 2421178"/>
              <a:gd name="connsiteX19" fmla="*/ 30533 w 1733328"/>
              <a:gd name="connsiteY19" fmla="*/ 669028 h 242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3328" h="2421178">
                <a:moveTo>
                  <a:pt x="30533" y="669028"/>
                </a:moveTo>
                <a:cubicBezTo>
                  <a:pt x="61399" y="497337"/>
                  <a:pt x="148209" y="730760"/>
                  <a:pt x="215728" y="715327"/>
                </a:cubicBezTo>
                <a:cubicBezTo>
                  <a:pt x="283247" y="699894"/>
                  <a:pt x="302538" y="692177"/>
                  <a:pt x="435647" y="576430"/>
                </a:cubicBezTo>
                <a:cubicBezTo>
                  <a:pt x="568756" y="460683"/>
                  <a:pt x="860052" y="92223"/>
                  <a:pt x="1014381" y="20846"/>
                </a:cubicBezTo>
                <a:cubicBezTo>
                  <a:pt x="1168710" y="-50531"/>
                  <a:pt x="1259379" y="78719"/>
                  <a:pt x="1361622" y="148167"/>
                </a:cubicBezTo>
                <a:cubicBezTo>
                  <a:pt x="1463865" y="217615"/>
                  <a:pt x="1566108" y="348795"/>
                  <a:pt x="1627840" y="437534"/>
                </a:cubicBezTo>
                <a:cubicBezTo>
                  <a:pt x="1689572" y="526273"/>
                  <a:pt x="1726225" y="611155"/>
                  <a:pt x="1732012" y="680603"/>
                </a:cubicBezTo>
                <a:cubicBezTo>
                  <a:pt x="1737799" y="750051"/>
                  <a:pt x="1726225" y="800208"/>
                  <a:pt x="1662564" y="854223"/>
                </a:cubicBezTo>
                <a:cubicBezTo>
                  <a:pt x="1598903" y="908238"/>
                  <a:pt x="1350047" y="1004694"/>
                  <a:pt x="1350047" y="1004694"/>
                </a:cubicBezTo>
                <a:cubicBezTo>
                  <a:pt x="1232371" y="1060638"/>
                  <a:pt x="1060680" y="1132016"/>
                  <a:pt x="956508" y="1189889"/>
                </a:cubicBezTo>
                <a:cubicBezTo>
                  <a:pt x="852336" y="1247762"/>
                  <a:pt x="779029" y="1284415"/>
                  <a:pt x="725014" y="1351934"/>
                </a:cubicBezTo>
                <a:cubicBezTo>
                  <a:pt x="670999" y="1419453"/>
                  <a:pt x="643992" y="1485044"/>
                  <a:pt x="632417" y="1595003"/>
                </a:cubicBezTo>
                <a:cubicBezTo>
                  <a:pt x="620842" y="1704962"/>
                  <a:pt x="655566" y="1903661"/>
                  <a:pt x="655566" y="2011691"/>
                </a:cubicBezTo>
                <a:cubicBezTo>
                  <a:pt x="655566" y="2119721"/>
                  <a:pt x="657496" y="2183383"/>
                  <a:pt x="632417" y="2243185"/>
                </a:cubicBezTo>
                <a:cubicBezTo>
                  <a:pt x="607339" y="2302988"/>
                  <a:pt x="576472" y="2343499"/>
                  <a:pt x="505095" y="2370506"/>
                </a:cubicBezTo>
                <a:cubicBezTo>
                  <a:pt x="433718" y="2397513"/>
                  <a:pt x="285177" y="2399443"/>
                  <a:pt x="204154" y="2405230"/>
                </a:cubicBezTo>
                <a:cubicBezTo>
                  <a:pt x="123131" y="2411017"/>
                  <a:pt x="51754" y="2438025"/>
                  <a:pt x="18959" y="2405230"/>
                </a:cubicBezTo>
                <a:cubicBezTo>
                  <a:pt x="-13836" y="2372435"/>
                  <a:pt x="5455" y="2318420"/>
                  <a:pt x="7384" y="2208461"/>
                </a:cubicBezTo>
                <a:cubicBezTo>
                  <a:pt x="9313" y="2098502"/>
                  <a:pt x="30533" y="2003974"/>
                  <a:pt x="30533" y="1745473"/>
                </a:cubicBezTo>
                <a:cubicBezTo>
                  <a:pt x="30533" y="1486972"/>
                  <a:pt x="-333" y="840719"/>
                  <a:pt x="30533" y="669028"/>
                </a:cubicBezTo>
                <a:close/>
              </a:path>
            </a:pathLst>
          </a:cu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E64705-D023-AA4A-919E-64E844A73911}"/>
              </a:ext>
            </a:extLst>
          </p:cNvPr>
          <p:cNvSpPr txBox="1"/>
          <p:nvPr/>
        </p:nvSpPr>
        <p:spPr>
          <a:xfrm>
            <a:off x="2151456" y="5757821"/>
            <a:ext cx="8813246" cy="1015663"/>
          </a:xfrm>
          <a:prstGeom prst="rect">
            <a:avLst/>
          </a:prstGeom>
          <a:noFill/>
        </p:spPr>
        <p:txBody>
          <a:bodyPr wrap="square" rtlCol="0">
            <a:spAutoFit/>
          </a:bodyPr>
          <a:lstStyle/>
          <a:p>
            <a:r>
              <a:rPr lang="en-US" sz="2000" dirty="0"/>
              <a:t>With </a:t>
            </a:r>
            <a:r>
              <a:rPr lang="en-US" sz="2000" dirty="0">
                <a:solidFill>
                  <a:srgbClr val="C00000"/>
                </a:solidFill>
              </a:rPr>
              <a:t>implicit functions</a:t>
            </a:r>
            <a:r>
              <a:rPr lang="en-US" sz="2000" dirty="0"/>
              <a:t>,</a:t>
            </a:r>
            <a:r>
              <a:rPr lang="en-US" sz="2000" dirty="0">
                <a:solidFill>
                  <a:srgbClr val="C00000"/>
                </a:solidFill>
              </a:rPr>
              <a:t> </a:t>
            </a:r>
            <a:r>
              <a:rPr lang="en-US" sz="2000" dirty="0"/>
              <a:t>Topology changes only require changing </a:t>
            </a:r>
          </a:p>
          <a:p>
            <a:endParaRPr lang="en-US" sz="2000" dirty="0">
              <a:solidFill>
                <a:schemeClr val="tx2"/>
              </a:solidFill>
            </a:endParaRPr>
          </a:p>
          <a:p>
            <a:r>
              <a:rPr lang="en-US" sz="2000" dirty="0">
                <a:solidFill>
                  <a:schemeClr val="tx2"/>
                </a:solidFill>
              </a:rPr>
              <a:t>Mesh</a:t>
            </a:r>
            <a:r>
              <a:rPr lang="en-US" sz="2000" dirty="0"/>
              <a:t> based representations would struggle</a:t>
            </a:r>
          </a:p>
        </p:txBody>
      </p:sp>
      <p:pic>
        <p:nvPicPr>
          <p:cNvPr id="11" name="Picture 10">
            <a:extLst>
              <a:ext uri="{FF2B5EF4-FFF2-40B4-BE49-F238E27FC236}">
                <a16:creationId xmlns:a16="http://schemas.microsoft.com/office/drawing/2014/main" id="{5D08D553-D5E2-9741-983F-31EB0DB3E64F}"/>
              </a:ext>
            </a:extLst>
          </p:cNvPr>
          <p:cNvPicPr>
            <a:picLocks noChangeAspect="1"/>
          </p:cNvPicPr>
          <p:nvPr/>
        </p:nvPicPr>
        <p:blipFill>
          <a:blip r:embed="rId7"/>
          <a:stretch>
            <a:fillRect/>
          </a:stretch>
        </p:blipFill>
        <p:spPr>
          <a:xfrm>
            <a:off x="10208806" y="5777990"/>
            <a:ext cx="551155" cy="299893"/>
          </a:xfrm>
          <a:prstGeom prst="rect">
            <a:avLst/>
          </a:prstGeom>
        </p:spPr>
      </p:pic>
      <p:pic>
        <p:nvPicPr>
          <p:cNvPr id="61" name="Google Shape;79;p15">
            <a:extLst>
              <a:ext uri="{FF2B5EF4-FFF2-40B4-BE49-F238E27FC236}">
                <a16:creationId xmlns:a16="http://schemas.microsoft.com/office/drawing/2014/main" id="{E6686E5E-AD66-5A4F-A6A0-5829CDD6BFCF}"/>
              </a:ext>
            </a:extLst>
          </p:cNvPr>
          <p:cNvPicPr preferRelativeResize="0"/>
          <p:nvPr/>
        </p:nvPicPr>
        <p:blipFill>
          <a:blip r:embed="rId8">
            <a:alphaModFix/>
          </a:blip>
          <a:stretch>
            <a:fillRect/>
          </a:stretch>
        </p:blipFill>
        <p:spPr>
          <a:xfrm>
            <a:off x="1704441" y="5752546"/>
            <a:ext cx="439282" cy="381339"/>
          </a:xfrm>
          <a:prstGeom prst="rect">
            <a:avLst/>
          </a:prstGeom>
          <a:noFill/>
          <a:ln>
            <a:noFill/>
          </a:ln>
        </p:spPr>
      </p:pic>
      <p:pic>
        <p:nvPicPr>
          <p:cNvPr id="62" name="Google Shape;172;p21">
            <a:extLst>
              <a:ext uri="{FF2B5EF4-FFF2-40B4-BE49-F238E27FC236}">
                <a16:creationId xmlns:a16="http://schemas.microsoft.com/office/drawing/2014/main" id="{BD144707-D091-0F47-B45A-2F13D2B405C9}"/>
              </a:ext>
            </a:extLst>
          </p:cNvPr>
          <p:cNvPicPr preferRelativeResize="0"/>
          <p:nvPr/>
        </p:nvPicPr>
        <p:blipFill>
          <a:blip r:embed="rId9">
            <a:alphaModFix/>
          </a:blip>
          <a:stretch>
            <a:fillRect/>
          </a:stretch>
        </p:blipFill>
        <p:spPr>
          <a:xfrm>
            <a:off x="1719721" y="6288910"/>
            <a:ext cx="453742" cy="392241"/>
          </a:xfrm>
          <a:prstGeom prst="rect">
            <a:avLst/>
          </a:prstGeom>
          <a:noFill/>
          <a:ln>
            <a:noFill/>
          </a:ln>
        </p:spPr>
      </p:pic>
      <p:pic>
        <p:nvPicPr>
          <p:cNvPr id="12" name="Immagine 11">
            <a:extLst>
              <a:ext uri="{FF2B5EF4-FFF2-40B4-BE49-F238E27FC236}">
                <a16:creationId xmlns:a16="http://schemas.microsoft.com/office/drawing/2014/main" id="{CE04A9B4-4801-16EC-2DE5-D930BB89E36C}"/>
              </a:ext>
            </a:extLst>
          </p:cNvPr>
          <p:cNvPicPr>
            <a:picLocks noChangeAspect="1"/>
          </p:cNvPicPr>
          <p:nvPr/>
        </p:nvPicPr>
        <p:blipFill>
          <a:blip r:embed="rId10"/>
          <a:stretch>
            <a:fillRect/>
          </a:stretch>
        </p:blipFill>
        <p:spPr>
          <a:xfrm>
            <a:off x="8730501" y="2830677"/>
            <a:ext cx="1972858" cy="1969086"/>
          </a:xfrm>
          <a:prstGeom prst="rect">
            <a:avLst/>
          </a:prstGeom>
        </p:spPr>
      </p:pic>
      <p:sp>
        <p:nvSpPr>
          <p:cNvPr id="13" name="Foliennummernplatzhalter 2">
            <a:extLst>
              <a:ext uri="{FF2B5EF4-FFF2-40B4-BE49-F238E27FC236}">
                <a16:creationId xmlns:a16="http://schemas.microsoft.com/office/drawing/2014/main" id="{CF782D91-E351-7081-6E16-22DDF3FEEC5B}"/>
              </a:ext>
            </a:extLst>
          </p:cNvPr>
          <p:cNvSpPr txBox="1">
            <a:spLocks/>
          </p:cNvSpPr>
          <p:nvPr/>
        </p:nvSpPr>
        <p:spPr>
          <a:xfrm>
            <a:off x="11456988" y="6218238"/>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2389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000" dirty="0" smtClean="0">
            <a:latin typeface="Arial"/>
            <a:cs typeface="Arial"/>
          </a:defRPr>
        </a:defPPr>
      </a:lstStyle>
    </a:tx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000" dirty="0" err="1" smtClean="0">
            <a:latin typeface="GFS Neohellenic Bold"/>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15941</TotalTime>
  <Words>3843</Words>
  <Application>Microsoft Office PowerPoint</Application>
  <PresentationFormat>Benutzerdefiniert</PresentationFormat>
  <Paragraphs>583</Paragraphs>
  <Slides>66</Slides>
  <Notes>47</Notes>
  <HiddenSlides>2</HiddenSlides>
  <MMClips>5</MMClips>
  <ScaleCrop>false</ScaleCrop>
  <HeadingPairs>
    <vt:vector size="4" baseType="variant">
      <vt:variant>
        <vt:lpstr>Design</vt:lpstr>
      </vt:variant>
      <vt:variant>
        <vt:i4>2</vt:i4>
      </vt:variant>
      <vt:variant>
        <vt:lpstr>Folientitel</vt:lpstr>
      </vt:variant>
      <vt:variant>
        <vt:i4>66</vt:i4>
      </vt:variant>
    </vt:vector>
  </HeadingPairs>
  <TitlesOfParts>
    <vt:vector size="68" baseType="lpstr">
      <vt:lpstr>Office Theme</vt:lpstr>
      <vt:lpstr>7_Office Theme</vt:lpstr>
      <vt:lpstr>Hands-on AI based 3D Vision– Summer 25</vt:lpstr>
      <vt:lpstr>PowerPoint-Präsentation</vt:lpstr>
      <vt:lpstr>PowerPoint-Präsentation</vt:lpstr>
      <vt:lpstr>Voxels</vt:lpstr>
      <vt:lpstr>Pointclouds</vt:lpstr>
      <vt:lpstr>Meshes</vt:lpstr>
      <vt:lpstr>Implicit representation</vt:lpstr>
      <vt:lpstr>Surfaces as an Implicit Function</vt:lpstr>
      <vt:lpstr>Surfaces as an Implicit Function</vt:lpstr>
      <vt:lpstr>PowerPoint-Präsentation</vt:lpstr>
      <vt:lpstr>What is a Field? (Physics)</vt:lpstr>
      <vt:lpstr>PowerPoint-Präsentation</vt:lpstr>
      <vt:lpstr>You have already seen fields!</vt:lpstr>
      <vt:lpstr>You have already seen fields!</vt:lpstr>
      <vt:lpstr>Fields can be anything</vt:lpstr>
      <vt:lpstr>Parameterizing Fields</vt:lpstr>
      <vt:lpstr>Parameterizing Fields</vt:lpstr>
      <vt:lpstr>Voxel Grid</vt:lpstr>
      <vt:lpstr>Images are 2D Voxel Grids</vt:lpstr>
      <vt:lpstr>Continuous Fields with Voxels</vt:lpstr>
      <vt:lpstr>Properties of Voxel Grids</vt:lpstr>
      <vt:lpstr>Octrees</vt:lpstr>
      <vt:lpstr>Discussion of Octrees</vt:lpstr>
      <vt:lpstr>Parameterizing Fields</vt:lpstr>
      <vt:lpstr>Neural Fields</vt:lpstr>
      <vt:lpstr>Neural Fields for 3D Scenes</vt:lpstr>
      <vt:lpstr>Neural Fields For Other Data</vt:lpstr>
      <vt:lpstr>Memory</vt:lpstr>
      <vt:lpstr>Discussion of Neural Fields</vt:lpstr>
      <vt:lpstr>Comparison</vt:lpstr>
      <vt:lpstr>Parameterizing Fields</vt:lpstr>
      <vt:lpstr>Voxel-Features + Neural Field</vt:lpstr>
      <vt:lpstr>Orthographic Projection onto Feature Plane</vt:lpstr>
      <vt:lpstr>Triplane Representation</vt:lpstr>
      <vt:lpstr>Octree-Feature Volumes</vt:lpstr>
      <vt:lpstr>Octree-Feature Volumes</vt:lpstr>
      <vt:lpstr>Multi-Scale Voxel Grid + Hash Encoding</vt:lpstr>
      <vt:lpstr>Mult-Scale Voxel Grid + Hash Encoding</vt:lpstr>
      <vt:lpstr>Hybrid Representations</vt:lpstr>
      <vt:lpstr>PowerPoint-Präsentation</vt:lpstr>
      <vt:lpstr>Neural Implicits for 3D Reconstruction</vt:lpstr>
      <vt:lpstr>3D Reconstruction Tasks</vt:lpstr>
      <vt:lpstr>Previous Implicit Function Learning Architecture</vt:lpstr>
      <vt:lpstr>Previous Implicit Function Learning Architecture</vt:lpstr>
      <vt:lpstr>Neural Implicits for common objects</vt:lpstr>
      <vt:lpstr>Problem with Previous Work</vt:lpstr>
      <vt:lpstr>Implicit Functions in Feature Space for 3D Shape Reconstruction and Completion</vt:lpstr>
      <vt:lpstr>PowerPoint-Präsentation</vt:lpstr>
      <vt:lpstr>Implicit Feature Networks (IF-Nets)</vt:lpstr>
      <vt:lpstr>Implicit Feature Networks (IF-Nets)</vt:lpstr>
      <vt:lpstr>PowerPoint-Präsentation</vt:lpstr>
      <vt:lpstr>IF-Nets for 3D Shape Reconstruction and Completion </vt:lpstr>
      <vt:lpstr>IF-Nets for Texture completion ECCV SHARP CHALLENGE</vt:lpstr>
      <vt:lpstr>Remaining Problem</vt:lpstr>
      <vt:lpstr>Neural Unsigned Distance Fields for Implicit Function Learning</vt:lpstr>
      <vt:lpstr>Our Solution</vt:lpstr>
      <vt:lpstr>Neural Distance Fields</vt:lpstr>
      <vt:lpstr>Neural processing of arbitrary surfaces </vt:lpstr>
      <vt:lpstr>NDF results</vt:lpstr>
      <vt:lpstr>Direct Rendering of NDF</vt:lpstr>
      <vt:lpstr>Representation and Regression of Functions</vt:lpstr>
      <vt:lpstr>Representation and Completion of Scenes</vt:lpstr>
      <vt:lpstr>Meshes vs Implicits</vt:lpstr>
      <vt:lpstr>More works on Human modeling using Neural Implicits</vt:lpstr>
      <vt:lpstr>Meshes vs Implicits vs PointClouds</vt:lpstr>
      <vt:lpstr>Slides credit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Built a Digital Body</dc:title>
  <dc:creator>Gerard Pons-Moll</dc:creator>
  <cp:lastModifiedBy>Microsoft Office User</cp:lastModifiedBy>
  <cp:revision>1535</cp:revision>
  <cp:lastPrinted>2023-01-16T18:49:26Z</cp:lastPrinted>
  <dcterms:created xsi:type="dcterms:W3CDTF">2015-12-01T19:32:42Z</dcterms:created>
  <dcterms:modified xsi:type="dcterms:W3CDTF">2025-05-26T13:44:33Z</dcterms:modified>
</cp:coreProperties>
</file>