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4"/>
  </p:notesMasterIdLst>
  <p:sldIdLst>
    <p:sldId id="256" r:id="rId2"/>
    <p:sldId id="257" r:id="rId3"/>
    <p:sldId id="264" r:id="rId4"/>
    <p:sldId id="265" r:id="rId5"/>
    <p:sldId id="268" r:id="rId6"/>
    <p:sldId id="269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B7A1EE-7C86-35FB-F49F-FB376182EEFC}" v="39" dt="2025-04-14T16:46:52.445"/>
    <p1510:client id="{4F462780-7F08-8063-CA13-C7B6A9116886}" v="4" dt="2025-04-14T18:29:54.231"/>
    <p1510:client id="{5C45DD6D-47D1-14FE-632E-9E7010F713C0}" v="775" dt="2025-04-14T18:26:28.882"/>
    <p1510:client id="{5FE52D0A-785F-1167-A80C-31BF0D7FB130}" v="12" dt="2025-04-14T14:16:55.727"/>
  </p1510:revLst>
</p1510:revInfo>
</file>

<file path=ppt/tableStyles.xml><?xml version="1.0" encoding="utf-8"?>
<a:tblStyleLst xmlns:a="http://schemas.openxmlformats.org/drawingml/2006/main" def="{7A08603B-1F00-4341-8787-2CC47DD91838}">
  <a:tblStyle styleId="{7A08603B-1F00-4341-8787-2CC47DD918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8002785ff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348002785ff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Wellcome to virtual humans lecture!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 this first lecture I want to talk a bit about the organization of the lecture, and how it is going to be evaluated.</a:t>
            </a:r>
            <a:endParaRPr/>
          </a:p>
        </p:txBody>
      </p:sp>
      <p:sp>
        <p:nvSpPr>
          <p:cNvPr id="128" name="Google Shape;128;g348002785ff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8002785ff_2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48002785ff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8002785ff_2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48002785ff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8002785ff_2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48002785ff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8002785ff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48002785ff_2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am Gerard Pons-Moll. I am professor in computer science....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MVL6 building second floor.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Teaching assistants PhD studetns in my group</a:t>
            </a:r>
            <a:endParaRPr/>
          </a:p>
        </p:txBody>
      </p:sp>
      <p:sp>
        <p:nvSpPr>
          <p:cNvPr id="136" name="Google Shape;136;g348002785ff_2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78BDFEE0-ECEB-B3BE-935A-92C13AB4C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8002785ff_2_83:notes">
            <a:extLst>
              <a:ext uri="{FF2B5EF4-FFF2-40B4-BE49-F238E27FC236}">
                <a16:creationId xmlns:a16="http://schemas.microsoft.com/office/drawing/2014/main" id="{5E05B5AF-AECA-5185-56B4-C901D947EC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48002785ff_2_83:notes">
            <a:extLst>
              <a:ext uri="{FF2B5EF4-FFF2-40B4-BE49-F238E27FC236}">
                <a16:creationId xmlns:a16="http://schemas.microsoft.com/office/drawing/2014/main" id="{223B9F54-10E3-907A-A5C4-959D107932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am Gerard Pons-Moll. I am professor in computer science....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MVL6 building second floor.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Teaching assistants PhD studetns in my group</a:t>
            </a:r>
            <a:endParaRPr/>
          </a:p>
        </p:txBody>
      </p:sp>
      <p:sp>
        <p:nvSpPr>
          <p:cNvPr id="136" name="Google Shape;136;g348002785ff_2_83:notes">
            <a:extLst>
              <a:ext uri="{FF2B5EF4-FFF2-40B4-BE49-F238E27FC236}">
                <a16:creationId xmlns:a16="http://schemas.microsoft.com/office/drawing/2014/main" id="{CFCD0851-4556-3345-CF8B-83842B3232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34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ADA53E65-8B7B-EB89-2E71-50F3B0C7A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8002785ff_2_83:notes">
            <a:extLst>
              <a:ext uri="{FF2B5EF4-FFF2-40B4-BE49-F238E27FC236}">
                <a16:creationId xmlns:a16="http://schemas.microsoft.com/office/drawing/2014/main" id="{8C58C77B-2F53-E251-DB0C-2932444C71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48002785ff_2_83:notes">
            <a:extLst>
              <a:ext uri="{FF2B5EF4-FFF2-40B4-BE49-F238E27FC236}">
                <a16:creationId xmlns:a16="http://schemas.microsoft.com/office/drawing/2014/main" id="{522522E5-CC6D-8CC1-2C37-9308901A12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</a:t>
            </a:r>
            <a:r>
              <a:rPr lang="it" err="1"/>
              <a:t>am</a:t>
            </a:r>
            <a:r>
              <a:rPr lang="it"/>
              <a:t> Gerard Pons-Moll. I </a:t>
            </a:r>
            <a:r>
              <a:rPr lang="it" err="1"/>
              <a:t>am</a:t>
            </a:r>
            <a:r>
              <a:rPr lang="it"/>
              <a:t> professor in computer science....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MVL6 building second </a:t>
            </a:r>
            <a:r>
              <a:rPr lang="it" err="1"/>
              <a:t>floor</a:t>
            </a:r>
            <a:r>
              <a:rPr lang="it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err="1"/>
              <a:t>Teaching</a:t>
            </a:r>
            <a:r>
              <a:rPr lang="it"/>
              <a:t> </a:t>
            </a:r>
            <a:r>
              <a:rPr lang="it" err="1"/>
              <a:t>assistants</a:t>
            </a:r>
            <a:r>
              <a:rPr lang="it"/>
              <a:t> PhD </a:t>
            </a:r>
            <a:r>
              <a:rPr lang="it" err="1"/>
              <a:t>studetns</a:t>
            </a:r>
            <a:r>
              <a:rPr lang="it"/>
              <a:t> in </a:t>
            </a:r>
            <a:r>
              <a:rPr lang="it" err="1"/>
              <a:t>my</a:t>
            </a:r>
            <a:r>
              <a:rPr lang="it"/>
              <a:t> group</a:t>
            </a:r>
            <a:endParaRPr/>
          </a:p>
        </p:txBody>
      </p:sp>
      <p:sp>
        <p:nvSpPr>
          <p:cNvPr id="136" name="Google Shape;136;g348002785ff_2_83:notes">
            <a:extLst>
              <a:ext uri="{FF2B5EF4-FFF2-40B4-BE49-F238E27FC236}">
                <a16:creationId xmlns:a16="http://schemas.microsoft.com/office/drawing/2014/main" id="{0BC11542-4252-7594-43C8-2C7235E74B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58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1D3DAFC1-C0D7-DC41-A002-4B42178CF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8002785ff_2_83:notes">
            <a:extLst>
              <a:ext uri="{FF2B5EF4-FFF2-40B4-BE49-F238E27FC236}">
                <a16:creationId xmlns:a16="http://schemas.microsoft.com/office/drawing/2014/main" id="{BA90F6E1-0238-3BFD-CBC3-318CD1289A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48002785ff_2_83:notes">
            <a:extLst>
              <a:ext uri="{FF2B5EF4-FFF2-40B4-BE49-F238E27FC236}">
                <a16:creationId xmlns:a16="http://schemas.microsoft.com/office/drawing/2014/main" id="{5FBFE967-FE02-CB25-DEA8-4234F93CD8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</a:t>
            </a:r>
            <a:r>
              <a:rPr lang="it" err="1"/>
              <a:t>am</a:t>
            </a:r>
            <a:r>
              <a:rPr lang="it"/>
              <a:t> Gerard Pons-Moll. I </a:t>
            </a:r>
            <a:r>
              <a:rPr lang="it" err="1"/>
              <a:t>am</a:t>
            </a:r>
            <a:r>
              <a:rPr lang="it"/>
              <a:t> professor in computer science....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MVL6 building second </a:t>
            </a:r>
            <a:r>
              <a:rPr lang="it" err="1"/>
              <a:t>floor</a:t>
            </a:r>
            <a:r>
              <a:rPr lang="it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err="1"/>
              <a:t>Teaching</a:t>
            </a:r>
            <a:r>
              <a:rPr lang="it"/>
              <a:t> </a:t>
            </a:r>
            <a:r>
              <a:rPr lang="it" err="1"/>
              <a:t>assistants</a:t>
            </a:r>
            <a:r>
              <a:rPr lang="it"/>
              <a:t> PhD </a:t>
            </a:r>
            <a:r>
              <a:rPr lang="it" err="1"/>
              <a:t>studetns</a:t>
            </a:r>
            <a:r>
              <a:rPr lang="it"/>
              <a:t> in </a:t>
            </a:r>
            <a:r>
              <a:rPr lang="it" err="1"/>
              <a:t>my</a:t>
            </a:r>
            <a:r>
              <a:rPr lang="it"/>
              <a:t> group</a:t>
            </a:r>
            <a:endParaRPr/>
          </a:p>
        </p:txBody>
      </p:sp>
      <p:sp>
        <p:nvSpPr>
          <p:cNvPr id="136" name="Google Shape;136;g348002785ff_2_83:notes">
            <a:extLst>
              <a:ext uri="{FF2B5EF4-FFF2-40B4-BE49-F238E27FC236}">
                <a16:creationId xmlns:a16="http://schemas.microsoft.com/office/drawing/2014/main" id="{D15D0504-3AD6-922F-B01A-CBDF0E6E40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55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8CE9D822-3D7E-9426-CC4B-540B2D31C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8002785ff_2_83:notes">
            <a:extLst>
              <a:ext uri="{FF2B5EF4-FFF2-40B4-BE49-F238E27FC236}">
                <a16:creationId xmlns:a16="http://schemas.microsoft.com/office/drawing/2014/main" id="{D25D7490-6DEC-7444-7EB6-D004B5C510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48002785ff_2_83:notes">
            <a:extLst>
              <a:ext uri="{FF2B5EF4-FFF2-40B4-BE49-F238E27FC236}">
                <a16:creationId xmlns:a16="http://schemas.microsoft.com/office/drawing/2014/main" id="{1D317B2B-9544-0E47-71C7-0126BE8EB6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</a:t>
            </a:r>
            <a:r>
              <a:rPr lang="it" err="1"/>
              <a:t>am</a:t>
            </a:r>
            <a:r>
              <a:rPr lang="it"/>
              <a:t> Gerard Pons-Moll. I </a:t>
            </a:r>
            <a:r>
              <a:rPr lang="it" err="1"/>
              <a:t>am</a:t>
            </a:r>
            <a:r>
              <a:rPr lang="it"/>
              <a:t> professor in computer science....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MVL6 building second </a:t>
            </a:r>
            <a:r>
              <a:rPr lang="it" err="1"/>
              <a:t>floor</a:t>
            </a:r>
            <a:r>
              <a:rPr lang="it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err="1"/>
              <a:t>Teaching</a:t>
            </a:r>
            <a:r>
              <a:rPr lang="it"/>
              <a:t> </a:t>
            </a:r>
            <a:r>
              <a:rPr lang="it" err="1"/>
              <a:t>assistants</a:t>
            </a:r>
            <a:r>
              <a:rPr lang="it"/>
              <a:t> PhD </a:t>
            </a:r>
            <a:r>
              <a:rPr lang="it" err="1"/>
              <a:t>studetns</a:t>
            </a:r>
            <a:r>
              <a:rPr lang="it"/>
              <a:t> in </a:t>
            </a:r>
            <a:r>
              <a:rPr lang="it" err="1"/>
              <a:t>my</a:t>
            </a:r>
            <a:r>
              <a:rPr lang="it"/>
              <a:t> group</a:t>
            </a:r>
            <a:endParaRPr/>
          </a:p>
        </p:txBody>
      </p:sp>
      <p:sp>
        <p:nvSpPr>
          <p:cNvPr id="136" name="Google Shape;136;g348002785ff_2_83:notes">
            <a:extLst>
              <a:ext uri="{FF2B5EF4-FFF2-40B4-BE49-F238E27FC236}">
                <a16:creationId xmlns:a16="http://schemas.microsoft.com/office/drawing/2014/main" id="{4548290C-34A0-2777-6E53-23D56F12BC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074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8002785ff_2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48002785ff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8002785ff_2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48002785ff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8002785ff_2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48002785f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humans.mpi-inf.mpg.de/3DVision2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KbMfgR2MOOnct88j0T00WvP7UEmhA3bbbllrtkB4exM/edit?usp=shar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KbMfgR2MOOnct88j0T00WvP7UEmhA3bbbllrtkB4exM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825285" y="763937"/>
            <a:ext cx="7175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/>
              <a:t>Hands-on AI based 3D Vision Summer 25</a:t>
            </a: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1"/>
          </p:nvPr>
        </p:nvSpPr>
        <p:spPr>
          <a:xfrm>
            <a:off x="1143000" y="202803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"/>
              <a:t>Lecture 1_0 – Organization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"/>
              <a:t>Prof. Dr.-Ing Gerard Pons-Moll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"/>
              <a:t>University of Tübingen / MPI-Informatics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7453" y="3661474"/>
            <a:ext cx="3692093" cy="94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Evaluation criteria</a:t>
            </a:r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628650" y="1174599"/>
            <a:ext cx="8379426" cy="382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" dirty="0" err="1"/>
              <a:t>Exam</a:t>
            </a:r>
            <a:r>
              <a:rPr lang="it" dirty="0"/>
              <a:t> (</a:t>
            </a:r>
            <a:r>
              <a:rPr lang="it" dirty="0" err="1"/>
              <a:t>Oral</a:t>
            </a:r>
            <a:r>
              <a:rPr lang="it" dirty="0"/>
              <a:t> or </a:t>
            </a:r>
            <a:r>
              <a:rPr lang="it" dirty="0" err="1"/>
              <a:t>written</a:t>
            </a:r>
            <a:r>
              <a:rPr lang="it" dirty="0"/>
              <a:t>) 50 %:</a:t>
            </a:r>
            <a:endParaRPr dirty="0"/>
          </a:p>
          <a:p>
            <a:pPr marL="520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 dirty="0" err="1"/>
              <a:t>Depending</a:t>
            </a:r>
            <a:r>
              <a:rPr lang="it" dirty="0"/>
              <a:t> on the </a:t>
            </a:r>
            <a:r>
              <a:rPr lang="it" dirty="0" err="1"/>
              <a:t>number</a:t>
            </a:r>
            <a:r>
              <a:rPr lang="it" dirty="0"/>
              <a:t> of </a:t>
            </a:r>
            <a:r>
              <a:rPr lang="it" dirty="0" err="1"/>
              <a:t>students</a:t>
            </a:r>
            <a:r>
              <a:rPr lang="it" dirty="0"/>
              <a:t> </a:t>
            </a:r>
            <a:r>
              <a:rPr lang="it" dirty="0" err="1"/>
              <a:t>exam</a:t>
            </a:r>
            <a:r>
              <a:rPr lang="it" dirty="0"/>
              <a:t> </a:t>
            </a:r>
            <a:r>
              <a:rPr lang="it" dirty="0" err="1"/>
              <a:t>will</a:t>
            </a:r>
            <a:r>
              <a:rPr lang="it" dirty="0"/>
              <a:t> be </a:t>
            </a:r>
            <a:r>
              <a:rPr lang="it" dirty="0" err="1"/>
              <a:t>oral</a:t>
            </a:r>
            <a:r>
              <a:rPr lang="it" dirty="0"/>
              <a:t> or </a:t>
            </a:r>
            <a:r>
              <a:rPr lang="it" dirty="0" err="1"/>
              <a:t>written</a:t>
            </a:r>
            <a:endParaRPr dirty="0" err="1"/>
          </a:p>
          <a:p>
            <a:pPr marL="520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 dirty="0" err="1"/>
              <a:t>You</a:t>
            </a:r>
            <a:r>
              <a:rPr lang="it" dirty="0"/>
              <a:t> </a:t>
            </a:r>
            <a:r>
              <a:rPr lang="it" dirty="0" err="1"/>
              <a:t>need</a:t>
            </a:r>
            <a:r>
              <a:rPr lang="it" dirty="0"/>
              <a:t> to pass the </a:t>
            </a:r>
            <a:r>
              <a:rPr lang="it" dirty="0" err="1"/>
              <a:t>exam</a:t>
            </a:r>
            <a:r>
              <a:rPr lang="it" dirty="0"/>
              <a:t> to pass the </a:t>
            </a:r>
            <a:r>
              <a:rPr lang="it" dirty="0" err="1"/>
              <a:t>course</a:t>
            </a:r>
            <a:endParaRPr dirty="0" err="1"/>
          </a:p>
          <a:p>
            <a:pPr marL="177800" indent="-184150">
              <a:buSzPts val="2100"/>
            </a:pPr>
            <a:r>
              <a:rPr lang="it" dirty="0"/>
              <a:t> </a:t>
            </a:r>
            <a:r>
              <a:rPr lang="it" dirty="0" err="1"/>
              <a:t>Exercises</a:t>
            </a:r>
            <a:r>
              <a:rPr lang="it" dirty="0"/>
              <a:t> (20%) + project (30%):</a:t>
            </a:r>
            <a:endParaRPr dirty="0"/>
          </a:p>
          <a:p>
            <a:pPr marL="520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 dirty="0" err="1"/>
              <a:t>Exercises</a:t>
            </a:r>
            <a:r>
              <a:rPr lang="it" dirty="0"/>
              <a:t>:</a:t>
            </a:r>
            <a:endParaRPr dirty="0"/>
          </a:p>
          <a:p>
            <a:pPr marL="863600" lvl="2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dirty="0"/>
              <a:t>Evaluation of </a:t>
            </a:r>
            <a:r>
              <a:rPr lang="it" dirty="0" err="1"/>
              <a:t>theoretical</a:t>
            </a:r>
            <a:r>
              <a:rPr lang="it" dirty="0"/>
              <a:t> </a:t>
            </a:r>
            <a:r>
              <a:rPr lang="it" dirty="0" err="1"/>
              <a:t>exercises</a:t>
            </a:r>
            <a:r>
              <a:rPr lang="it" dirty="0"/>
              <a:t> </a:t>
            </a:r>
            <a:r>
              <a:rPr lang="it" dirty="0" err="1"/>
              <a:t>is</a:t>
            </a:r>
            <a:r>
              <a:rPr lang="it" dirty="0"/>
              <a:t> </a:t>
            </a:r>
            <a:r>
              <a:rPr lang="it" dirty="0" err="1"/>
              <a:t>based</a:t>
            </a:r>
            <a:r>
              <a:rPr lang="it" dirty="0"/>
              <a:t> on </a:t>
            </a:r>
            <a:r>
              <a:rPr lang="it" dirty="0" err="1">
                <a:solidFill>
                  <a:srgbClr val="C00000"/>
                </a:solidFill>
              </a:rPr>
              <a:t>correctness</a:t>
            </a:r>
            <a:r>
              <a:rPr lang="it" dirty="0">
                <a:solidFill>
                  <a:srgbClr val="C00000"/>
                </a:solidFill>
              </a:rPr>
              <a:t> and </a:t>
            </a:r>
            <a:r>
              <a:rPr lang="it" dirty="0" err="1">
                <a:solidFill>
                  <a:srgbClr val="C00000"/>
                </a:solidFill>
              </a:rPr>
              <a:t>clarity</a:t>
            </a:r>
            <a:endParaRPr dirty="0" err="1"/>
          </a:p>
          <a:p>
            <a:pPr marL="520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 dirty="0"/>
              <a:t>Project (mini-</a:t>
            </a:r>
            <a:r>
              <a:rPr lang="it" dirty="0" err="1"/>
              <a:t>research</a:t>
            </a:r>
            <a:r>
              <a:rPr lang="it" dirty="0"/>
              <a:t> project ~6 weeks) – </a:t>
            </a:r>
            <a:r>
              <a:rPr lang="it" dirty="0" err="1"/>
              <a:t>we</a:t>
            </a:r>
            <a:r>
              <a:rPr lang="it" dirty="0"/>
              <a:t> </a:t>
            </a:r>
            <a:r>
              <a:rPr lang="it" dirty="0" err="1"/>
              <a:t>will</a:t>
            </a:r>
            <a:r>
              <a:rPr lang="it" dirty="0"/>
              <a:t> </a:t>
            </a:r>
            <a:r>
              <a:rPr lang="it" dirty="0" err="1"/>
              <a:t>evaluate</a:t>
            </a:r>
            <a:endParaRPr dirty="0" err="1"/>
          </a:p>
          <a:p>
            <a:pPr marL="863600" lvl="2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dirty="0" err="1"/>
              <a:t>Completeness</a:t>
            </a:r>
            <a:r>
              <a:rPr lang="it" dirty="0"/>
              <a:t> of the report, </a:t>
            </a:r>
            <a:r>
              <a:rPr lang="it" dirty="0" err="1"/>
              <a:t>including</a:t>
            </a:r>
            <a:r>
              <a:rPr lang="it" dirty="0"/>
              <a:t> </a:t>
            </a:r>
            <a:r>
              <a:rPr lang="it" dirty="0" err="1">
                <a:solidFill>
                  <a:srgbClr val="C00000"/>
                </a:solidFill>
              </a:rPr>
              <a:t>motivation</a:t>
            </a:r>
            <a:r>
              <a:rPr lang="it" dirty="0"/>
              <a:t>, </a:t>
            </a:r>
            <a:r>
              <a:rPr lang="it" dirty="0" err="1">
                <a:solidFill>
                  <a:srgbClr val="C00000"/>
                </a:solidFill>
              </a:rPr>
              <a:t>prior</a:t>
            </a:r>
            <a:r>
              <a:rPr lang="it" dirty="0">
                <a:solidFill>
                  <a:srgbClr val="C00000"/>
                </a:solidFill>
              </a:rPr>
              <a:t> work</a:t>
            </a:r>
            <a:r>
              <a:rPr lang="it" dirty="0"/>
              <a:t>, </a:t>
            </a:r>
            <a:r>
              <a:rPr lang="it" dirty="0" err="1">
                <a:solidFill>
                  <a:srgbClr val="C00000"/>
                </a:solidFill>
              </a:rPr>
              <a:t>methodology</a:t>
            </a:r>
            <a:r>
              <a:rPr lang="it" dirty="0">
                <a:solidFill>
                  <a:srgbClr val="C00000"/>
                </a:solidFill>
              </a:rPr>
              <a:t>, </a:t>
            </a:r>
            <a:r>
              <a:rPr lang="it" dirty="0" err="1">
                <a:solidFill>
                  <a:srgbClr val="C00000"/>
                </a:solidFill>
              </a:rPr>
              <a:t>evaluation</a:t>
            </a:r>
            <a:r>
              <a:rPr lang="it" dirty="0">
                <a:solidFill>
                  <a:srgbClr val="C00000"/>
                </a:solidFill>
              </a:rPr>
              <a:t>, and </a:t>
            </a:r>
            <a:r>
              <a:rPr lang="it" dirty="0" err="1">
                <a:solidFill>
                  <a:srgbClr val="C00000"/>
                </a:solidFill>
              </a:rPr>
              <a:t>limitations</a:t>
            </a:r>
            <a:r>
              <a:rPr lang="it" dirty="0">
                <a:solidFill>
                  <a:srgbClr val="C00000"/>
                </a:solidFill>
              </a:rPr>
              <a:t>/</a:t>
            </a:r>
            <a:r>
              <a:rPr lang="it" dirty="0" err="1">
                <a:solidFill>
                  <a:srgbClr val="C00000"/>
                </a:solidFill>
              </a:rPr>
              <a:t>discussion</a:t>
            </a:r>
            <a:r>
              <a:rPr lang="it" dirty="0"/>
              <a:t>.</a:t>
            </a:r>
            <a:endParaRPr dirty="0"/>
          </a:p>
          <a:p>
            <a:pPr marL="863600" lvl="2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dirty="0" err="1"/>
              <a:t>Whether</a:t>
            </a:r>
            <a:r>
              <a:rPr lang="it" dirty="0"/>
              <a:t> the </a:t>
            </a:r>
            <a:r>
              <a:rPr lang="it" dirty="0" err="1"/>
              <a:t>developed</a:t>
            </a:r>
            <a:r>
              <a:rPr lang="it" dirty="0"/>
              <a:t> </a:t>
            </a:r>
            <a:r>
              <a:rPr lang="it" dirty="0" err="1"/>
              <a:t>methods</a:t>
            </a:r>
            <a:r>
              <a:rPr lang="it" dirty="0"/>
              <a:t> are </a:t>
            </a:r>
            <a:r>
              <a:rPr lang="it" dirty="0" err="1"/>
              <a:t>substantial</a:t>
            </a:r>
            <a:r>
              <a:rPr lang="it" dirty="0"/>
              <a:t> (</a:t>
            </a:r>
            <a:r>
              <a:rPr lang="it" dirty="0" err="1"/>
              <a:t>not</a:t>
            </a:r>
            <a:r>
              <a:rPr lang="it" dirty="0"/>
              <a:t> a small </a:t>
            </a:r>
            <a:r>
              <a:rPr lang="it" dirty="0" err="1"/>
              <a:t>addition</a:t>
            </a:r>
            <a:r>
              <a:rPr lang="it" dirty="0"/>
              <a:t>).</a:t>
            </a:r>
            <a:endParaRPr dirty="0"/>
          </a:p>
          <a:p>
            <a:pPr marL="863600" lvl="2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dirty="0" err="1"/>
              <a:t>Robustness</a:t>
            </a:r>
            <a:r>
              <a:rPr lang="it" dirty="0"/>
              <a:t> of the </a:t>
            </a:r>
            <a:r>
              <a:rPr lang="it" dirty="0" err="1"/>
              <a:t>final</a:t>
            </a:r>
            <a:r>
              <a:rPr lang="it" dirty="0"/>
              <a:t> </a:t>
            </a:r>
            <a:r>
              <a:rPr lang="it" dirty="0" err="1"/>
              <a:t>result</a:t>
            </a:r>
            <a:r>
              <a:rPr lang="it" dirty="0"/>
              <a:t> in the scale and scope </a:t>
            </a:r>
            <a:r>
              <a:rPr lang="it" dirty="0" err="1"/>
              <a:t>it</a:t>
            </a:r>
            <a:r>
              <a:rPr lang="it" dirty="0"/>
              <a:t> </a:t>
            </a:r>
            <a:r>
              <a:rPr lang="it" dirty="0" err="1"/>
              <a:t>was</a:t>
            </a:r>
            <a:r>
              <a:rPr lang="it" dirty="0"/>
              <a:t> </a:t>
            </a:r>
            <a:r>
              <a:rPr lang="it" dirty="0" err="1"/>
              <a:t>developed</a:t>
            </a:r>
            <a:r>
              <a:rPr lang="it" dirty="0"/>
              <a:t>.</a:t>
            </a:r>
            <a:endParaRPr dirty="0"/>
          </a:p>
          <a:p>
            <a:pPr marL="863600" lvl="2" indent="-184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dirty="0" err="1"/>
              <a:t>We</a:t>
            </a:r>
            <a:r>
              <a:rPr lang="it" dirty="0"/>
              <a:t> </a:t>
            </a:r>
            <a:r>
              <a:rPr lang="it" dirty="0" err="1"/>
              <a:t>will</a:t>
            </a:r>
            <a:r>
              <a:rPr lang="it" dirty="0"/>
              <a:t> </a:t>
            </a:r>
            <a:r>
              <a:rPr lang="it" dirty="0" err="1"/>
              <a:t>have</a:t>
            </a:r>
            <a:r>
              <a:rPr lang="it" dirty="0"/>
              <a:t> </a:t>
            </a:r>
            <a:r>
              <a:rPr lang="it" dirty="0" err="1"/>
              <a:t>different</a:t>
            </a:r>
            <a:r>
              <a:rPr lang="it" dirty="0"/>
              <a:t> </a:t>
            </a:r>
            <a:r>
              <a:rPr lang="it" dirty="0" err="1"/>
              <a:t>TAs</a:t>
            </a:r>
            <a:r>
              <a:rPr lang="it" dirty="0"/>
              <a:t> </a:t>
            </a:r>
            <a:r>
              <a:rPr lang="it" dirty="0" err="1"/>
              <a:t>read</a:t>
            </a:r>
            <a:r>
              <a:rPr lang="it" dirty="0"/>
              <a:t> the reports so </a:t>
            </a:r>
            <a:r>
              <a:rPr lang="it" dirty="0" err="1"/>
              <a:t>that</a:t>
            </a:r>
            <a:r>
              <a:rPr lang="it" dirty="0"/>
              <a:t> </a:t>
            </a:r>
            <a:r>
              <a:rPr lang="it" dirty="0" err="1"/>
              <a:t>grading</a:t>
            </a:r>
            <a:r>
              <a:rPr lang="it" dirty="0"/>
              <a:t> </a:t>
            </a:r>
            <a:r>
              <a:rPr lang="it" dirty="0" err="1"/>
              <a:t>is</a:t>
            </a:r>
            <a:r>
              <a:rPr lang="it" dirty="0"/>
              <a:t> </a:t>
            </a:r>
            <a:r>
              <a:rPr lang="it" dirty="0" err="1"/>
              <a:t>unbiased</a:t>
            </a:r>
            <a:r>
              <a:rPr lang="it" dirty="0"/>
              <a:t>.</a:t>
            </a:r>
            <a:endParaRPr dirty="0"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" dirty="0"/>
              <a:t>To pass the </a:t>
            </a:r>
            <a:r>
              <a:rPr lang="it" dirty="0" err="1"/>
              <a:t>course</a:t>
            </a:r>
            <a:r>
              <a:rPr lang="it" dirty="0"/>
              <a:t>, </a:t>
            </a:r>
            <a:r>
              <a:rPr lang="it" dirty="0" err="1"/>
              <a:t>you</a:t>
            </a:r>
            <a:r>
              <a:rPr lang="it" dirty="0"/>
              <a:t> </a:t>
            </a:r>
            <a:r>
              <a:rPr lang="it" dirty="0" err="1"/>
              <a:t>need</a:t>
            </a:r>
            <a:r>
              <a:rPr lang="it" dirty="0"/>
              <a:t> to pass the </a:t>
            </a:r>
            <a:r>
              <a:rPr lang="it" dirty="0" err="1"/>
              <a:t>exercises</a:t>
            </a:r>
            <a:r>
              <a:rPr lang="it" dirty="0"/>
              <a:t>, project and </a:t>
            </a:r>
            <a:r>
              <a:rPr lang="it" dirty="0" err="1"/>
              <a:t>exam</a:t>
            </a:r>
            <a:endParaRPr dirty="0" err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Goal</a:t>
            </a:r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347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"/>
              <a:t>After </a:t>
            </a:r>
            <a:r>
              <a:rPr lang="it" err="1"/>
              <a:t>this</a:t>
            </a:r>
            <a:r>
              <a:rPr lang="it"/>
              <a:t> </a:t>
            </a:r>
            <a:r>
              <a:rPr lang="it" err="1"/>
              <a:t>course</a:t>
            </a:r>
            <a:r>
              <a:rPr lang="it"/>
              <a:t>, </a:t>
            </a:r>
            <a:r>
              <a:rPr lang="it" err="1"/>
              <a:t>students</a:t>
            </a:r>
            <a:r>
              <a:rPr lang="it"/>
              <a:t> </a:t>
            </a:r>
            <a:r>
              <a:rPr lang="it" err="1"/>
              <a:t>should</a:t>
            </a:r>
            <a:r>
              <a:rPr lang="it"/>
              <a:t> be </a:t>
            </a:r>
            <a:r>
              <a:rPr lang="it" err="1"/>
              <a:t>able</a:t>
            </a:r>
            <a:r>
              <a:rPr lang="it"/>
              <a:t> to:</a:t>
            </a:r>
            <a:endParaRPr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it" err="1">
                <a:solidFill>
                  <a:srgbClr val="C00000"/>
                </a:solidFill>
              </a:rPr>
              <a:t>Understand</a:t>
            </a:r>
            <a:r>
              <a:rPr lang="it">
                <a:solidFill>
                  <a:srgbClr val="C00000"/>
                </a:solidFill>
              </a:rPr>
              <a:t> </a:t>
            </a:r>
            <a:r>
              <a:rPr lang="it" err="1">
                <a:solidFill>
                  <a:srgbClr val="C00000"/>
                </a:solidFill>
              </a:rPr>
              <a:t>research</a:t>
            </a:r>
            <a:r>
              <a:rPr lang="it">
                <a:solidFill>
                  <a:srgbClr val="C00000"/>
                </a:solidFill>
              </a:rPr>
              <a:t> papers </a:t>
            </a:r>
            <a:r>
              <a:rPr lang="it" err="1"/>
              <a:t>related</a:t>
            </a:r>
            <a:r>
              <a:rPr lang="it"/>
              <a:t> to 3D vision and be </a:t>
            </a:r>
            <a:r>
              <a:rPr lang="it" err="1"/>
              <a:t>able</a:t>
            </a:r>
            <a:r>
              <a:rPr lang="it"/>
              <a:t> to </a:t>
            </a:r>
            <a:r>
              <a:rPr lang="it" err="1"/>
              <a:t>assess</a:t>
            </a:r>
            <a:r>
              <a:rPr lang="it"/>
              <a:t> </a:t>
            </a:r>
            <a:r>
              <a:rPr lang="it" err="1"/>
              <a:t>how</a:t>
            </a:r>
            <a:r>
              <a:rPr lang="it"/>
              <a:t> </a:t>
            </a:r>
            <a:r>
              <a:rPr lang="it" err="1"/>
              <a:t>they</a:t>
            </a:r>
            <a:r>
              <a:rPr lang="it"/>
              <a:t> </a:t>
            </a:r>
            <a:r>
              <a:rPr lang="it" err="1"/>
              <a:t>fit</a:t>
            </a:r>
            <a:r>
              <a:rPr lang="it"/>
              <a:t> </a:t>
            </a:r>
            <a:r>
              <a:rPr lang="it" err="1"/>
              <a:t>within</a:t>
            </a:r>
            <a:r>
              <a:rPr lang="it"/>
              <a:t> the state of the art</a:t>
            </a:r>
            <a:endParaRPr/>
          </a:p>
          <a:p>
            <a:pPr marL="520700" lvl="1" indent="-177800">
              <a:buClr>
                <a:srgbClr val="C00000"/>
              </a:buClr>
              <a:buSzPts val="1800"/>
            </a:pPr>
            <a:r>
              <a:rPr lang="it" err="1">
                <a:solidFill>
                  <a:srgbClr val="C00000"/>
                </a:solidFill>
              </a:rPr>
              <a:t>Develop</a:t>
            </a:r>
            <a:r>
              <a:rPr lang="it">
                <a:solidFill>
                  <a:srgbClr val="C00000"/>
                </a:solidFill>
              </a:rPr>
              <a:t> </a:t>
            </a:r>
            <a:r>
              <a:rPr lang="it" err="1">
                <a:solidFill>
                  <a:srgbClr val="C00000"/>
                </a:solidFill>
              </a:rPr>
              <a:t>classical</a:t>
            </a:r>
            <a:r>
              <a:rPr lang="it">
                <a:solidFill>
                  <a:srgbClr val="C00000"/>
                </a:solidFill>
              </a:rPr>
              <a:t> and </a:t>
            </a:r>
            <a:r>
              <a:rPr lang="it" err="1">
                <a:solidFill>
                  <a:srgbClr val="C00000"/>
                </a:solidFill>
              </a:rPr>
              <a:t>modern</a:t>
            </a:r>
            <a:r>
              <a:rPr lang="it">
                <a:solidFill>
                  <a:srgbClr val="C00000"/>
                </a:solidFill>
              </a:rPr>
              <a:t> </a:t>
            </a:r>
            <a:r>
              <a:rPr lang="it" err="1">
                <a:solidFill>
                  <a:srgbClr val="C00000"/>
                </a:solidFill>
              </a:rPr>
              <a:t>algorithms</a:t>
            </a:r>
            <a:r>
              <a:rPr lang="it">
                <a:solidFill>
                  <a:srgbClr val="C00000"/>
                </a:solidFill>
              </a:rPr>
              <a:t> </a:t>
            </a:r>
            <a:endParaRPr/>
          </a:p>
          <a:p>
            <a:pPr marL="863600" lvl="2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/>
              <a:t>camera </a:t>
            </a:r>
            <a:r>
              <a:rPr lang="it" err="1"/>
              <a:t>parameters</a:t>
            </a:r>
            <a:r>
              <a:rPr lang="it"/>
              <a:t> </a:t>
            </a:r>
            <a:r>
              <a:rPr lang="it" err="1"/>
              <a:t>estimation</a:t>
            </a:r>
            <a:r>
              <a:rPr lang="it"/>
              <a:t>, </a:t>
            </a:r>
            <a:r>
              <a:rPr lang="it" err="1"/>
              <a:t>Structure</a:t>
            </a:r>
            <a:r>
              <a:rPr lang="it"/>
              <a:t>-from-Motion, </a:t>
            </a:r>
            <a:r>
              <a:rPr lang="it" err="1"/>
              <a:t>pointcloud</a:t>
            </a:r>
            <a:r>
              <a:rPr lang="it"/>
              <a:t> processing, </a:t>
            </a:r>
            <a:r>
              <a:rPr lang="it" err="1"/>
              <a:t>Neural</a:t>
            </a:r>
            <a:r>
              <a:rPr lang="it"/>
              <a:t> Rendering techniques, Generative models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" err="1"/>
              <a:t>Requirements</a:t>
            </a:r>
            <a:r>
              <a:rPr lang="it"/>
              <a:t>:</a:t>
            </a:r>
            <a:endParaRPr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/>
              <a:t>Master </a:t>
            </a:r>
            <a:r>
              <a:rPr lang="it" err="1"/>
              <a:t>course</a:t>
            </a:r>
            <a:r>
              <a:rPr lang="it"/>
              <a:t>. Knowledge of linear algebra, </a:t>
            </a:r>
            <a:r>
              <a:rPr lang="it" err="1"/>
              <a:t>probability</a:t>
            </a:r>
            <a:r>
              <a:rPr lang="it"/>
              <a:t> theory and programming skills are </a:t>
            </a:r>
            <a:r>
              <a:rPr lang="it" err="1"/>
              <a:t>required</a:t>
            </a:r>
            <a:r>
              <a:rPr lang="it"/>
              <a:t>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628650" y="85649"/>
            <a:ext cx="7886700" cy="69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Lectures &amp; Tutorials Schedule</a:t>
            </a:r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628650" y="674558"/>
            <a:ext cx="7886700" cy="51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None/>
            </a:pPr>
            <a:r>
              <a:rPr lang="it" sz="1400" b="1" i="0" u="sng" strike="noStrike" dirty="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Location: </a:t>
            </a:r>
            <a:endParaRPr lang="it-IT" dirty="0"/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buClr>
                <a:srgbClr val="212529"/>
              </a:buClr>
            </a:pPr>
            <a:r>
              <a:rPr lang="it" sz="1400" b="1" i="0" u="none" strike="noStrike" dirty="0" err="1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Lectures</a:t>
            </a:r>
            <a:r>
              <a:rPr lang="it" sz="1400" b="1" i="0" u="none" strike="noStrike" dirty="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it" sz="1400" b="0" i="0" u="none" strike="noStrike" dirty="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it" sz="1400" dirty="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A104, Sand</a:t>
            </a:r>
            <a:endParaRPr lang="it" sz="1400" b="0" i="0" u="none" strike="noStrike" dirty="0">
              <a:solidFill>
                <a:srgbClr val="212529"/>
              </a:solidFill>
              <a:latin typeface="Arial"/>
              <a:ea typeface="Arial"/>
              <a:cs typeface="Arial"/>
            </a:endParaRPr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buClr>
                <a:srgbClr val="212529"/>
              </a:buClr>
            </a:pPr>
            <a:r>
              <a:rPr lang="it" sz="1400" b="1" i="0" u="none" strike="noStrike" dirty="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Tutorials:</a:t>
            </a:r>
            <a:r>
              <a:rPr lang="it" sz="1400" b="0" i="0" u="none" strike="noStrike" dirty="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it" sz="1400" dirty="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A104,</a:t>
            </a:r>
            <a:r>
              <a:rPr lang="it" sz="1400" b="0" i="0" u="none" strike="noStrike" dirty="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sz="1400" dirty="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Sand 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4" name="Google Shape;184;p32"/>
          <p:cNvGraphicFramePr/>
          <p:nvPr>
            <p:extLst>
              <p:ext uri="{D42A27DB-BD31-4B8C-83A1-F6EECF244321}">
                <p14:modId xmlns:p14="http://schemas.microsoft.com/office/powerpoint/2010/main" val="311023294"/>
              </p:ext>
            </p:extLst>
          </p:nvPr>
        </p:nvGraphicFramePr>
        <p:xfrm>
          <a:off x="82959" y="1539362"/>
          <a:ext cx="8977573" cy="3474799"/>
        </p:xfrm>
        <a:graphic>
          <a:graphicData uri="http://schemas.openxmlformats.org/drawingml/2006/table">
            <a:tbl>
              <a:tblPr>
                <a:noFill/>
                <a:tableStyleId>{7A08603B-1F00-4341-8787-2CC47DD91838}</a:tableStyleId>
              </a:tblPr>
              <a:tblGrid>
                <a:gridCol w="106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9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 u="none" strike="noStrike" cap="none" err="1">
                          <a:latin typeface="Calibri"/>
                        </a:rPr>
                        <a:t>Lecture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 u="none" strike="noStrike" cap="none" err="1">
                          <a:latin typeface="Calibri"/>
                        </a:rPr>
                        <a:t>Lecture</a:t>
                      </a:r>
                      <a:r>
                        <a:rPr lang="it" sz="1200" b="1" u="none" strike="noStrike" cap="none" dirty="0">
                          <a:latin typeface="Calibri"/>
                        </a:rPr>
                        <a:t> Date &amp; Time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 u="none" strike="noStrike" cap="none" dirty="0">
                          <a:latin typeface="Calibri"/>
                        </a:rPr>
                        <a:t>Tutorial Date &amp; Time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 u="none" strike="noStrike" cap="none" err="1">
                          <a:latin typeface="Calibri"/>
                        </a:rPr>
                        <a:t>Lecture</a:t>
                      </a:r>
                      <a:r>
                        <a:rPr lang="it" sz="1200" b="1" u="none" strike="noStrike" cap="none" dirty="0">
                          <a:latin typeface="Calibri"/>
                        </a:rPr>
                        <a:t> Title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u="none" strike="noStrike" cap="none" err="1">
                          <a:latin typeface="Calibri"/>
                        </a:rPr>
                        <a:t>Lecture</a:t>
                      </a:r>
                      <a:r>
                        <a:rPr lang="it" sz="1200" u="none" strike="noStrike" cap="none" dirty="0">
                          <a:latin typeface="Calibri"/>
                        </a:rPr>
                        <a:t> 01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latin typeface="Calibri"/>
                        </a:rPr>
                        <a:t>April 15, 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12-14PM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latin typeface="Calibri"/>
                        </a:rPr>
                        <a:t>April 15, 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14-16PM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" sz="1200" err="1">
                          <a:latin typeface="Calibri"/>
                        </a:rPr>
                        <a:t>Introduction</a:t>
                      </a:r>
                      <a:r>
                        <a:rPr lang="it" sz="1200" dirty="0">
                          <a:latin typeface="Calibri"/>
                        </a:rPr>
                        <a:t> to 3D Computer Vision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Lecture</a:t>
                      </a:r>
                      <a:r>
                        <a:rPr lang="it" sz="1200" dirty="0">
                          <a:latin typeface="Calibri"/>
                        </a:rPr>
                        <a:t> 02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latin typeface="Calibri"/>
                        </a:rPr>
                        <a:t>April 29, 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12-14PM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latin typeface="Calibri"/>
                        </a:rPr>
                        <a:t>April 29, </a:t>
                      </a: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14-16PM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latin typeface="Calibri"/>
                        </a:rPr>
                        <a:t>Camera Models and Coordinate Systems + </a:t>
                      </a:r>
                      <a:r>
                        <a:rPr lang="it" sz="1200" b="1" dirty="0">
                          <a:latin typeface="Calibri"/>
                        </a:rPr>
                        <a:t>First </a:t>
                      </a:r>
                      <a:r>
                        <a:rPr lang="it" sz="1200" b="1" i="0" u="none" strike="noStrike" noProof="0" err="1">
                          <a:latin typeface="Calibri"/>
                        </a:rPr>
                        <a:t>exercise</a:t>
                      </a:r>
                      <a:endParaRPr sz="1100" b="1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Lecture</a:t>
                      </a:r>
                      <a:r>
                        <a:rPr lang="it" sz="1200" dirty="0">
                          <a:latin typeface="Calibri"/>
                        </a:rPr>
                        <a:t> 03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May</a:t>
                      </a:r>
                      <a:r>
                        <a:rPr lang="it" sz="1200" dirty="0">
                          <a:latin typeface="Calibri"/>
                        </a:rPr>
                        <a:t> 06, 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12-14PM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May</a:t>
                      </a:r>
                      <a:r>
                        <a:rPr lang="it" sz="1200" dirty="0">
                          <a:latin typeface="Calibri"/>
                        </a:rPr>
                        <a:t> 06, </a:t>
                      </a: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14-16PM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Classical</a:t>
                      </a:r>
                      <a:r>
                        <a:rPr lang="it" sz="1200" dirty="0">
                          <a:latin typeface="Calibri"/>
                        </a:rPr>
                        <a:t> 3D </a:t>
                      </a:r>
                      <a:r>
                        <a:rPr lang="it" sz="1200" err="1">
                          <a:latin typeface="Calibri"/>
                        </a:rPr>
                        <a:t>Reconstruction</a:t>
                      </a:r>
                      <a:r>
                        <a:rPr lang="it" sz="1200" dirty="0">
                          <a:latin typeface="Calibri"/>
                        </a:rPr>
                        <a:t> Techniques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Lecture</a:t>
                      </a:r>
                      <a:r>
                        <a:rPr lang="it" sz="1200" dirty="0">
                          <a:latin typeface="Calibri"/>
                        </a:rPr>
                        <a:t> 04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May</a:t>
                      </a:r>
                      <a:r>
                        <a:rPr lang="it" sz="1200" dirty="0">
                          <a:latin typeface="Calibri"/>
                        </a:rPr>
                        <a:t> 13, 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12-14PM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May</a:t>
                      </a:r>
                      <a:r>
                        <a:rPr lang="it" sz="1200" dirty="0">
                          <a:latin typeface="Calibri"/>
                        </a:rPr>
                        <a:t> 13, </a:t>
                      </a: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14-16PM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0" i="0" u="none" strike="noStrike" noProof="0" dirty="0">
                          <a:latin typeface="Calibri"/>
                        </a:rPr>
                        <a:t>Stereo Vision and Depth </a:t>
                      </a:r>
                      <a:r>
                        <a:rPr lang="it" sz="1200" b="0" i="0" u="none" strike="noStrike" noProof="0" err="1">
                          <a:latin typeface="Calibri"/>
                        </a:rPr>
                        <a:t>Estimation</a:t>
                      </a:r>
                      <a:r>
                        <a:rPr lang="it" sz="12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it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it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Second </a:t>
                      </a:r>
                      <a:r>
                        <a:rPr lang="it" sz="1200" b="1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exercise</a:t>
                      </a:r>
                      <a:endParaRPr b="1" i="0" u="none" strike="noStrike" noProof="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Lecture</a:t>
                      </a:r>
                      <a:r>
                        <a:rPr lang="it" sz="1200" dirty="0">
                          <a:latin typeface="Calibri"/>
                        </a:rPr>
                        <a:t> 05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May</a:t>
                      </a:r>
                      <a:r>
                        <a:rPr lang="it" sz="1200" dirty="0">
                          <a:latin typeface="Calibri"/>
                        </a:rPr>
                        <a:t> 20, 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12-14PM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May</a:t>
                      </a:r>
                      <a:r>
                        <a:rPr lang="it" sz="1200" dirty="0">
                          <a:latin typeface="Calibri"/>
                        </a:rPr>
                        <a:t> 20, </a:t>
                      </a: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14-16PM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it" sz="1200" dirty="0">
                          <a:latin typeface="Calibri"/>
                        </a:rPr>
                        <a:t>Surface </a:t>
                      </a:r>
                      <a:r>
                        <a:rPr lang="it" sz="1200" err="1">
                          <a:latin typeface="Calibri"/>
                        </a:rPr>
                        <a:t>reconstruction</a:t>
                      </a:r>
                      <a:r>
                        <a:rPr lang="it" sz="1200" dirty="0">
                          <a:latin typeface="Calibri"/>
                        </a:rPr>
                        <a:t> and </a:t>
                      </a:r>
                      <a:r>
                        <a:rPr lang="it" sz="1200" err="1">
                          <a:latin typeface="Calibri"/>
                        </a:rPr>
                        <a:t>Procrustes</a:t>
                      </a:r>
                      <a:r>
                        <a:rPr lang="it" sz="1200" dirty="0">
                          <a:latin typeface="Calibri"/>
                        </a:rPr>
                        <a:t> </a:t>
                      </a:r>
                      <a:r>
                        <a:rPr lang="it" sz="1200" err="1">
                          <a:latin typeface="Calibri"/>
                        </a:rPr>
                        <a:t>alignment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Lecture</a:t>
                      </a:r>
                      <a:r>
                        <a:rPr lang="it" sz="1200" dirty="0">
                          <a:latin typeface="Calibri"/>
                        </a:rPr>
                        <a:t> 06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May</a:t>
                      </a:r>
                      <a:r>
                        <a:rPr lang="it" sz="1200" dirty="0">
                          <a:latin typeface="Calibri"/>
                        </a:rPr>
                        <a:t> 27, 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12-14PM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May</a:t>
                      </a:r>
                      <a:r>
                        <a:rPr lang="it" sz="1200" dirty="0">
                          <a:latin typeface="Calibri"/>
                        </a:rPr>
                        <a:t> 27, </a:t>
                      </a: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14-16PM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Neural</a:t>
                      </a:r>
                      <a:r>
                        <a:rPr lang="it" sz="1200" dirty="0">
                          <a:latin typeface="Calibri"/>
                        </a:rPr>
                        <a:t> Fields and Point </a:t>
                      </a:r>
                      <a:r>
                        <a:rPr lang="it" sz="1200" err="1">
                          <a:latin typeface="Calibri"/>
                        </a:rPr>
                        <a:t>Based</a:t>
                      </a:r>
                      <a:r>
                        <a:rPr lang="it" sz="1200" dirty="0">
                          <a:latin typeface="Calibri"/>
                        </a:rPr>
                        <a:t> </a:t>
                      </a:r>
                      <a:r>
                        <a:rPr lang="it" sz="1200" err="1">
                          <a:latin typeface="Calibri"/>
                        </a:rPr>
                        <a:t>Representations</a:t>
                      </a:r>
                      <a:r>
                        <a:rPr lang="it" sz="1200" dirty="0">
                          <a:latin typeface="Calibri"/>
                        </a:rPr>
                        <a:t> </a:t>
                      </a:r>
                      <a:r>
                        <a:rPr lang="it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it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Third </a:t>
                      </a:r>
                      <a:r>
                        <a:rPr lang="it" sz="1200" b="1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exercise</a:t>
                      </a: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Lecture</a:t>
                      </a:r>
                      <a:r>
                        <a:rPr lang="it" sz="1200" dirty="0">
                          <a:latin typeface="Calibri"/>
                        </a:rPr>
                        <a:t> 07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latin typeface="Calibri"/>
                        </a:rPr>
                        <a:t>June 03, 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12-14PM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latin typeface="Calibri"/>
                        </a:rPr>
                        <a:t>June 03, </a:t>
                      </a: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14-16PM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Neural</a:t>
                      </a:r>
                      <a:r>
                        <a:rPr lang="it" sz="1200" dirty="0">
                          <a:latin typeface="Calibri"/>
                        </a:rPr>
                        <a:t> </a:t>
                      </a:r>
                      <a:r>
                        <a:rPr lang="it" sz="1200" err="1">
                          <a:latin typeface="Calibri"/>
                        </a:rPr>
                        <a:t>Radiance</a:t>
                      </a:r>
                      <a:r>
                        <a:rPr lang="it" sz="1200" dirty="0">
                          <a:latin typeface="Calibri"/>
                        </a:rPr>
                        <a:t> Fields (</a:t>
                      </a:r>
                      <a:r>
                        <a:rPr lang="it" sz="1200" err="1">
                          <a:latin typeface="Calibri"/>
                        </a:rPr>
                        <a:t>NeRF</a:t>
                      </a:r>
                      <a:r>
                        <a:rPr lang="it" sz="1200" dirty="0">
                          <a:latin typeface="Calibri"/>
                        </a:rPr>
                        <a:t>)</a:t>
                      </a:r>
                      <a:endParaRPr lang="it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Lecture</a:t>
                      </a:r>
                      <a:r>
                        <a:rPr lang="it" sz="1200" dirty="0">
                          <a:latin typeface="Calibri"/>
                        </a:rPr>
                        <a:t> 08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latin typeface="Calibri"/>
                        </a:rPr>
                        <a:t>June 10, 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12-14PM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latin typeface="Calibri"/>
                        </a:rPr>
                        <a:t>June 10, </a:t>
                      </a: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14-16PM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Gaussian</a:t>
                      </a:r>
                      <a:r>
                        <a:rPr lang="it" sz="1200" dirty="0">
                          <a:latin typeface="Calibri"/>
                        </a:rPr>
                        <a:t> </a:t>
                      </a:r>
                      <a:r>
                        <a:rPr lang="it" sz="1200" err="1">
                          <a:latin typeface="Calibri"/>
                        </a:rPr>
                        <a:t>Splatting</a:t>
                      </a:r>
                      <a:r>
                        <a:rPr lang="it" sz="1200" dirty="0">
                          <a:latin typeface="Calibri"/>
                        </a:rPr>
                        <a:t> and Point Clouds </a:t>
                      </a:r>
                      <a:r>
                        <a:rPr lang="it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it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project </a:t>
                      </a:r>
                      <a:r>
                        <a:rPr lang="it" sz="1200" b="1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proposal</a:t>
                      </a: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Lecture</a:t>
                      </a:r>
                      <a:r>
                        <a:rPr lang="it" sz="1200" dirty="0">
                          <a:latin typeface="Calibri"/>
                        </a:rPr>
                        <a:t> 09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</a:rPr>
                        <a:t>June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</a:t>
                      </a:r>
                      <a:r>
                        <a:rPr lang="it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lang="it" sz="1200" dirty="0">
                          <a:latin typeface="Calibri"/>
                        </a:rPr>
                        <a:t>, 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12-14PM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</a:rPr>
                        <a:t>June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</a:t>
                      </a:r>
                      <a:r>
                        <a:rPr lang="it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lang="it" sz="1200" dirty="0">
                          <a:latin typeface="Calibri"/>
                        </a:rPr>
                        <a:t>, </a:t>
                      </a: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14-16PM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it" sz="1200" dirty="0">
                          <a:latin typeface="Calibri"/>
                        </a:rPr>
                        <a:t>Advanced Methods in Learning-</a:t>
                      </a:r>
                      <a:r>
                        <a:rPr lang="it" sz="1200" err="1">
                          <a:latin typeface="Calibri"/>
                        </a:rPr>
                        <a:t>Based</a:t>
                      </a:r>
                      <a:r>
                        <a:rPr lang="it" sz="1200" dirty="0">
                          <a:latin typeface="Calibri"/>
                        </a:rPr>
                        <a:t> 3D </a:t>
                      </a:r>
                      <a:r>
                        <a:rPr lang="it" sz="1200" err="1">
                          <a:latin typeface="Calibri"/>
                        </a:rPr>
                        <a:t>Reconstruction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Lecture</a:t>
                      </a:r>
                      <a:r>
                        <a:rPr lang="it" sz="1200" dirty="0">
                          <a:latin typeface="Calibri"/>
                        </a:rPr>
                        <a:t> 10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</a:rPr>
                        <a:t>June</a:t>
                      </a:r>
                      <a:r>
                        <a:rPr lang="it" sz="1200" dirty="0">
                          <a:latin typeface="Calibri"/>
                        </a:rPr>
                        <a:t> 24, 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12-14PM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</a:rPr>
                        <a:t>June</a:t>
                      </a:r>
                      <a:r>
                        <a:rPr lang="it" sz="1200" dirty="0">
                          <a:latin typeface="Calibri"/>
                        </a:rPr>
                        <a:t> 24, </a:t>
                      </a: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14-16PM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latin typeface="Calibri"/>
                        </a:rPr>
                        <a:t>Generative models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Lecture</a:t>
                      </a:r>
                      <a:r>
                        <a:rPr lang="it" sz="1200" dirty="0">
                          <a:latin typeface="Calibri"/>
                        </a:rPr>
                        <a:t> 11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July</a:t>
                      </a:r>
                      <a:r>
                        <a:rPr lang="it" sz="1200" dirty="0">
                          <a:latin typeface="Calibri"/>
                        </a:rPr>
                        <a:t> 01, 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12-14PM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July</a:t>
                      </a:r>
                      <a:r>
                        <a:rPr lang="it" sz="1200" dirty="0">
                          <a:latin typeface="Calibri"/>
                        </a:rPr>
                        <a:t> 01, </a:t>
                      </a: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14-16PM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latin typeface="Calibri"/>
                        </a:rPr>
                        <a:t>SDS </a:t>
                      </a:r>
                      <a:r>
                        <a:rPr lang="it" sz="1200" err="1">
                          <a:latin typeface="Calibri"/>
                        </a:rPr>
                        <a:t>based</a:t>
                      </a:r>
                      <a:r>
                        <a:rPr lang="it" sz="1200" dirty="0">
                          <a:latin typeface="Calibri"/>
                        </a:rPr>
                        <a:t> </a:t>
                      </a:r>
                      <a:r>
                        <a:rPr lang="it" sz="1200" err="1">
                          <a:latin typeface="Calibri"/>
                        </a:rPr>
                        <a:t>methods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Lecture</a:t>
                      </a:r>
                      <a:r>
                        <a:rPr lang="it" sz="1200" dirty="0">
                          <a:latin typeface="Calibri"/>
                        </a:rPr>
                        <a:t> 12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solidFill>
                            <a:schemeClr val="dk1"/>
                          </a:solidFill>
                          <a:latin typeface="Calibri"/>
                        </a:rPr>
                        <a:t>July</a:t>
                      </a:r>
                      <a:r>
                        <a:rPr lang="it" sz="1200" dirty="0">
                          <a:latin typeface="Calibri"/>
                        </a:rPr>
                        <a:t> 15, 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12-14PM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solidFill>
                            <a:schemeClr val="dk1"/>
                          </a:solidFill>
                          <a:latin typeface="Calibri"/>
                        </a:rPr>
                        <a:t>July</a:t>
                      </a:r>
                      <a:r>
                        <a:rPr lang="it" sz="1200" dirty="0">
                          <a:latin typeface="Calibri"/>
                        </a:rPr>
                        <a:t> 15, </a:t>
                      </a:r>
                      <a:r>
                        <a:rPr lang="it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14-16PM</a:t>
                      </a:r>
                      <a:endParaRPr sz="12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Recap</a:t>
                      </a:r>
                      <a:r>
                        <a:rPr lang="it" sz="1200" dirty="0">
                          <a:latin typeface="Calibri"/>
                        </a:rPr>
                        <a:t> of concepts</a:t>
                      </a:r>
                      <a:endParaRPr sz="1100">
                        <a:latin typeface="Calibri"/>
                      </a:endParaRPr>
                    </a:p>
                  </a:txBody>
                  <a:tcPr marL="31700" marR="31700" marT="15850" marB="158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199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err="1">
                          <a:latin typeface="Calibri"/>
                        </a:rPr>
                        <a:t>Lecture</a:t>
                      </a:r>
                      <a:r>
                        <a:rPr lang="it" sz="1200" dirty="0">
                          <a:latin typeface="Calibri"/>
                        </a:rPr>
                        <a:t> 13</a:t>
                      </a:r>
                      <a:endParaRPr lang="en-US" dirty="0">
                        <a:latin typeface="Calibri"/>
                      </a:endParaRPr>
                    </a:p>
                  </a:txBody>
                  <a:tcPr marL="31700" marR="31700" marT="15849" marB="15849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0" i="0" u="none" strike="noStrike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July</a:t>
                      </a:r>
                      <a:r>
                        <a:rPr lang="it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22, </a:t>
                      </a:r>
                      <a:r>
                        <a:rPr lang="it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12-14PM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700" marR="31700" marT="15849" marB="15849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31700" marR="31700" marT="15849" marB="15849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4">
                      <a:solidFill>
                        <a:srgbClr val="000000">
                          <a:alpha val="0"/>
                        </a:srgbClr>
                      </a:solidFill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dirty="0">
                          <a:latin typeface="Calibri"/>
                        </a:rPr>
                        <a:t>Project Presentation. </a:t>
                      </a:r>
                      <a:r>
                        <a:rPr lang="it" sz="1200" dirty="0">
                          <a:solidFill>
                            <a:srgbClr val="FF0000"/>
                          </a:solidFill>
                          <a:latin typeface="Calibri"/>
                        </a:rPr>
                        <a:t>DEADLINE </a:t>
                      </a:r>
                      <a:r>
                        <a:rPr lang="it" sz="1200" b="0" i="0" u="none" strike="noStrike" noProof="0" err="1">
                          <a:solidFill>
                            <a:srgbClr val="FF0000"/>
                          </a:solidFill>
                          <a:latin typeface="Calibri"/>
                        </a:rPr>
                        <a:t>July</a:t>
                      </a:r>
                      <a:r>
                        <a:rPr lang="it" sz="1200" b="0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 22 00:00 CET</a:t>
                      </a:r>
                      <a:endParaRPr lang="it" sz="120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1700" marR="31700" marT="15849" marB="15849" anchor="ctr">
                    <a:lnL w="9524">
                      <a:solidFill>
                        <a:srgbClr val="000000">
                          <a:alpha val="0"/>
                        </a:srgbClr>
                      </a:solidFill>
                    </a:lnL>
                    <a:lnR w="9524">
                      <a:solidFill>
                        <a:srgbClr val="000000">
                          <a:alpha val="0"/>
                        </a:srgbClr>
                      </a:solidFill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000000">
                          <a:alpha val="0"/>
                        </a:srgb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6501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Team</a:t>
            </a:r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268" y="1929472"/>
            <a:ext cx="1500369" cy="148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1227283" y="3535928"/>
            <a:ext cx="24777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Dr.-Ing. Gerard Pons-Moll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it" sz="1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floor Mvl 6, room A19</a:t>
            </a:r>
            <a:endParaRPr sz="1100"/>
          </a:p>
        </p:txBody>
      </p:sp>
      <p:sp>
        <p:nvSpPr>
          <p:cNvPr id="141" name="Google Shape;141;p26"/>
          <p:cNvSpPr txBox="1"/>
          <p:nvPr/>
        </p:nvSpPr>
        <p:spPr>
          <a:xfrm>
            <a:off x="4141050" y="3088350"/>
            <a:ext cx="16575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Niklas Berndt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it" sz="1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it" sz="5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floor MvL 6, room A14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5646302" y="3088350"/>
            <a:ext cx="18585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Andrea Sanchietti</a:t>
            </a:r>
            <a:endParaRPr sz="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it" sz="1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it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floor MvL 6, room A12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4947443" y="1495751"/>
            <a:ext cx="3256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assistants</a:t>
            </a:r>
            <a:endParaRPr sz="1100"/>
          </a:p>
        </p:txBody>
      </p:sp>
      <p:sp>
        <p:nvSpPr>
          <p:cNvPr id="144" name="Google Shape;144;p26"/>
          <p:cNvSpPr txBox="1"/>
          <p:nvPr/>
        </p:nvSpPr>
        <p:spPr>
          <a:xfrm>
            <a:off x="1565486" y="1495035"/>
            <a:ext cx="1580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Lecturer</a:t>
            </a:r>
            <a:endParaRPr sz="1100"/>
          </a:p>
        </p:txBody>
      </p:sp>
      <p:pic>
        <p:nvPicPr>
          <p:cNvPr id="145" name="Google Shape;145;p26" title="asanchietti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322" y="2054475"/>
            <a:ext cx="954450" cy="99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 title="nbrendt.jpg"/>
          <p:cNvPicPr preferRelativeResize="0"/>
          <p:nvPr/>
        </p:nvPicPr>
        <p:blipFill rotWithShape="1">
          <a:blip r:embed="rId5">
            <a:alphaModFix/>
          </a:blip>
          <a:srcRect t="14045" b="7835"/>
          <a:stretch/>
        </p:blipFill>
        <p:spPr>
          <a:xfrm>
            <a:off x="4492574" y="2054479"/>
            <a:ext cx="954451" cy="99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0;p26">
            <a:extLst>
              <a:ext uri="{FF2B5EF4-FFF2-40B4-BE49-F238E27FC236}">
                <a16:creationId xmlns:a16="http://schemas.microsoft.com/office/drawing/2014/main" id="{197E0538-0609-7C0A-D259-4E4A8E520D71}"/>
              </a:ext>
            </a:extLst>
          </p:cNvPr>
          <p:cNvSpPr txBox="1"/>
          <p:nvPr/>
        </p:nvSpPr>
        <p:spPr>
          <a:xfrm>
            <a:off x="7413899" y="3089295"/>
            <a:ext cx="1587292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it" sz="1050" err="1">
                <a:solidFill>
                  <a:schemeClr val="dk1"/>
                </a:solidFill>
                <a:ea typeface="Calibri"/>
              </a:rPr>
              <a:t>Eyvaz</a:t>
            </a:r>
            <a:r>
              <a:rPr lang="it" sz="1050">
                <a:solidFill>
                  <a:schemeClr val="dk1"/>
                </a:solidFill>
                <a:ea typeface="Calibri"/>
              </a:rPr>
              <a:t> </a:t>
            </a:r>
            <a:r>
              <a:rPr lang="it" sz="1050" err="1">
                <a:solidFill>
                  <a:schemeClr val="dk1"/>
                </a:solidFill>
                <a:ea typeface="Calibri"/>
              </a:rPr>
              <a:t>Najafli</a:t>
            </a:r>
          </a:p>
        </p:txBody>
      </p:sp>
      <p:pic>
        <p:nvPicPr>
          <p:cNvPr id="7" name="Picture 3" descr="A person sitting in front of a computer&#10;&#10;AI-generated content may be incorrect.">
            <a:extLst>
              <a:ext uri="{FF2B5EF4-FFF2-40B4-BE49-F238E27FC236}">
                <a16:creationId xmlns:a16="http://schemas.microsoft.com/office/drawing/2014/main" id="{91E40451-D54D-C8D5-830D-C712E8A694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911" t="9418" r="924"/>
          <a:stretch/>
        </p:blipFill>
        <p:spPr>
          <a:xfrm>
            <a:off x="7668076" y="2055893"/>
            <a:ext cx="1066023" cy="99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B8467A06-9475-57AB-AD49-7D3DB0DA8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>
            <a:extLst>
              <a:ext uri="{FF2B5EF4-FFF2-40B4-BE49-F238E27FC236}">
                <a16:creationId xmlns:a16="http://schemas.microsoft.com/office/drawing/2014/main" id="{604CC487-F15C-C8D5-BC9D-6C9CE412DF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Team</a:t>
            </a:r>
            <a:endParaRPr/>
          </a:p>
        </p:txBody>
      </p:sp>
      <p:pic>
        <p:nvPicPr>
          <p:cNvPr id="139" name="Google Shape;139;p26">
            <a:extLst>
              <a:ext uri="{FF2B5EF4-FFF2-40B4-BE49-F238E27FC236}">
                <a16:creationId xmlns:a16="http://schemas.microsoft.com/office/drawing/2014/main" id="{759D5F21-3D40-127D-C00A-31BB475919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3462" y="1285934"/>
            <a:ext cx="2816258" cy="281631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>
            <a:extLst>
              <a:ext uri="{FF2B5EF4-FFF2-40B4-BE49-F238E27FC236}">
                <a16:creationId xmlns:a16="http://schemas.microsoft.com/office/drawing/2014/main" id="{58A87D04-E889-ADAE-420C-8CEE4162C7B9}"/>
              </a:ext>
            </a:extLst>
          </p:cNvPr>
          <p:cNvSpPr txBox="1"/>
          <p:nvPr/>
        </p:nvSpPr>
        <p:spPr>
          <a:xfrm>
            <a:off x="5823295" y="4141046"/>
            <a:ext cx="2818678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Dr.-Ing. Gerard Pons-Moll</a:t>
            </a:r>
            <a:endParaRPr lang="it-IT"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it" sz="1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4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floor</a:t>
            </a:r>
            <a:r>
              <a:rPr lang="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4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Mvl</a:t>
            </a:r>
            <a:r>
              <a:rPr lang="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6, room A19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4" name="Google Shape;144;p26">
            <a:extLst>
              <a:ext uri="{FF2B5EF4-FFF2-40B4-BE49-F238E27FC236}">
                <a16:creationId xmlns:a16="http://schemas.microsoft.com/office/drawing/2014/main" id="{4C3D3DB6-57BD-8A54-389D-060C601DFDC3}"/>
              </a:ext>
            </a:extLst>
          </p:cNvPr>
          <p:cNvSpPr txBox="1"/>
          <p:nvPr/>
        </p:nvSpPr>
        <p:spPr>
          <a:xfrm>
            <a:off x="6440045" y="875510"/>
            <a:ext cx="1584902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Lecturer</a:t>
            </a:r>
            <a:endParaRPr sz="11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E1E5A1-389F-6D98-3457-FB07C6F0944F}"/>
              </a:ext>
            </a:extLst>
          </p:cNvPr>
          <p:cNvSpPr txBox="1"/>
          <p:nvPr/>
        </p:nvSpPr>
        <p:spPr>
          <a:xfrm>
            <a:off x="752841" y="1274884"/>
            <a:ext cx="4445610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it-IT" dirty="0"/>
              <a:t>I </a:t>
            </a:r>
            <a:r>
              <a:rPr lang="it-IT" dirty="0" err="1"/>
              <a:t>am</a:t>
            </a:r>
            <a:r>
              <a:rPr lang="it-IT" dirty="0"/>
              <a:t> a Professor in Computer Science </a:t>
            </a:r>
            <a:r>
              <a:rPr lang="it-IT" dirty="0" err="1"/>
              <a:t>at</a:t>
            </a:r>
            <a:r>
              <a:rPr lang="it-IT" dirty="0"/>
              <a:t> the University of Tübingen and the Tübingen AI center</a:t>
            </a:r>
            <a:endParaRPr lang="en-US" dirty="0"/>
          </a:p>
          <a:p>
            <a:pPr marL="285750" indent="-285750">
              <a:buChar char="•"/>
            </a:pPr>
            <a:endParaRPr lang="it-IT" dirty="0"/>
          </a:p>
          <a:p>
            <a:pPr marL="285750" indent="-285750">
              <a:buChar char="•"/>
            </a:pPr>
            <a:r>
              <a:rPr lang="it-IT" dirty="0"/>
              <a:t>My group </a:t>
            </a:r>
            <a:r>
              <a:rPr lang="it-IT" dirty="0" err="1"/>
              <a:t>focuses</a:t>
            </a:r>
            <a:r>
              <a:rPr lang="it-IT" dirty="0"/>
              <a:t> on 3D computer vision and graphics</a:t>
            </a:r>
          </a:p>
          <a:p>
            <a:pPr marL="285750" indent="-285750">
              <a:buChar char="•"/>
            </a:pPr>
            <a:endParaRPr lang="it-IT" dirty="0"/>
          </a:p>
          <a:p>
            <a:pPr marL="285750" indent="-285750">
              <a:buChar char="•"/>
            </a:pPr>
            <a:r>
              <a:rPr lang="it-IT" dirty="0"/>
              <a:t>Special focus on Virtual </a:t>
            </a:r>
            <a:r>
              <a:rPr lang="it-IT" dirty="0" err="1"/>
              <a:t>Humans</a:t>
            </a:r>
            <a:r>
              <a:rPr lang="it-IT" dirty="0"/>
              <a:t> – making machines human-like</a:t>
            </a:r>
          </a:p>
          <a:p>
            <a:pPr marL="285750" indent="-285750">
              <a:buChar char="•"/>
            </a:pPr>
            <a:endParaRPr lang="it-IT" dirty="0"/>
          </a:p>
          <a:p>
            <a:pPr marL="285750" indent="-285750">
              <a:buChar char="•"/>
            </a:pPr>
            <a:r>
              <a:rPr lang="it-IT" i="1" dirty="0"/>
              <a:t>I </a:t>
            </a:r>
            <a:r>
              <a:rPr lang="it-IT" i="1" dirty="0" err="1"/>
              <a:t>want</a:t>
            </a:r>
            <a:r>
              <a:rPr lang="it-IT" i="1" dirty="0"/>
              <a:t> to </a:t>
            </a:r>
            <a:r>
              <a:rPr lang="it-IT" i="1" dirty="0" err="1"/>
              <a:t>teach</a:t>
            </a:r>
            <a:r>
              <a:rPr lang="it-IT" i="1" dirty="0"/>
              <a:t> machines to </a:t>
            </a:r>
            <a:r>
              <a:rPr lang="it-IT" i="1" dirty="0" err="1"/>
              <a:t>see</a:t>
            </a:r>
            <a:r>
              <a:rPr lang="it-IT" i="1" dirty="0"/>
              <a:t>, </a:t>
            </a:r>
            <a:r>
              <a:rPr lang="it-IT" i="1" dirty="0" err="1"/>
              <a:t>perceive</a:t>
            </a:r>
            <a:r>
              <a:rPr lang="it-IT" i="1" dirty="0"/>
              <a:t> and act on the 3D world like </a:t>
            </a:r>
            <a:r>
              <a:rPr lang="it-IT" i="1" dirty="0" err="1"/>
              <a:t>humans</a:t>
            </a:r>
            <a:r>
              <a:rPr lang="it-IT" i="1" dirty="0"/>
              <a:t> do</a:t>
            </a:r>
          </a:p>
        </p:txBody>
      </p:sp>
    </p:spTree>
    <p:extLst>
      <p:ext uri="{BB962C8B-B14F-4D97-AF65-F5344CB8AC3E}">
        <p14:creationId xmlns:p14="http://schemas.microsoft.com/office/powerpoint/2010/main" val="192339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EC86ABBC-D792-A051-E906-152B7158E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>
            <a:extLst>
              <a:ext uri="{FF2B5EF4-FFF2-40B4-BE49-F238E27FC236}">
                <a16:creationId xmlns:a16="http://schemas.microsoft.com/office/drawing/2014/main" id="{29E5E158-8A82-C915-6657-A7441EB8F8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Team</a:t>
            </a:r>
            <a:endParaRPr/>
          </a:p>
        </p:txBody>
      </p:sp>
      <p:pic>
        <p:nvPicPr>
          <p:cNvPr id="146" name="Google Shape;146;p26" title="nbrendt.jpg">
            <a:extLst>
              <a:ext uri="{FF2B5EF4-FFF2-40B4-BE49-F238E27FC236}">
                <a16:creationId xmlns:a16="http://schemas.microsoft.com/office/drawing/2014/main" id="{7F8E7785-5AFD-8FCD-CEFB-6139346B28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045" b="7835"/>
          <a:stretch/>
        </p:blipFill>
        <p:spPr>
          <a:xfrm>
            <a:off x="5822871" y="1286077"/>
            <a:ext cx="2760199" cy="28143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0;p26">
            <a:extLst>
              <a:ext uri="{FF2B5EF4-FFF2-40B4-BE49-F238E27FC236}">
                <a16:creationId xmlns:a16="http://schemas.microsoft.com/office/drawing/2014/main" id="{234FF9C6-2A61-63D9-C3B0-B430A2F30AFA}"/>
              </a:ext>
            </a:extLst>
          </p:cNvPr>
          <p:cNvSpPr txBox="1"/>
          <p:nvPr/>
        </p:nvSpPr>
        <p:spPr>
          <a:xfrm>
            <a:off x="5991383" y="4141046"/>
            <a:ext cx="2482502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it">
                <a:solidFill>
                  <a:schemeClr val="dk1"/>
                </a:solidFill>
                <a:latin typeface="Calibri"/>
                <a:ea typeface="Calibri"/>
              </a:rPr>
              <a:t>Niklas </a:t>
            </a:r>
            <a:r>
              <a:rPr lang="it" err="1">
                <a:solidFill>
                  <a:schemeClr val="dk1"/>
                </a:solidFill>
                <a:latin typeface="Calibri"/>
                <a:ea typeface="Calibri"/>
              </a:rPr>
              <a:t>Berndt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endParaRPr lang="it-IT">
              <a:solidFill>
                <a:schemeClr val="dk1"/>
              </a:solidFill>
              <a:latin typeface="Calibri"/>
            </a:endParaRPr>
          </a:p>
          <a:p>
            <a:pPr algn="ctr"/>
            <a:r>
              <a:rPr lang="it">
                <a:solidFill>
                  <a:schemeClr val="dk1"/>
                </a:solidFill>
                <a:latin typeface="Calibri"/>
                <a:ea typeface="Calibri"/>
              </a:rPr>
              <a:t>2nd  </a:t>
            </a:r>
            <a:r>
              <a:rPr lang="it" err="1">
                <a:solidFill>
                  <a:schemeClr val="dk1"/>
                </a:solidFill>
                <a:latin typeface="Calibri"/>
                <a:ea typeface="Calibri"/>
              </a:rPr>
              <a:t>floor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lang="it" err="1">
                <a:solidFill>
                  <a:schemeClr val="dk1"/>
                </a:solidFill>
                <a:latin typeface="Calibri"/>
                <a:ea typeface="Calibri"/>
              </a:rPr>
              <a:t>MvL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</a:rPr>
              <a:t> 6, room A14 </a:t>
            </a:r>
            <a:endParaRPr lang="it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Google Shape;143;p26">
            <a:extLst>
              <a:ext uri="{FF2B5EF4-FFF2-40B4-BE49-F238E27FC236}">
                <a16:creationId xmlns:a16="http://schemas.microsoft.com/office/drawing/2014/main" id="{C68BB0E4-714A-B6E8-B483-6EC01DABFB26}"/>
              </a:ext>
            </a:extLst>
          </p:cNvPr>
          <p:cNvSpPr txBox="1"/>
          <p:nvPr/>
        </p:nvSpPr>
        <p:spPr>
          <a:xfrm>
            <a:off x="5821502" y="770570"/>
            <a:ext cx="2761541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21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</a:t>
            </a:r>
            <a:endParaRPr sz="1100" err="1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B7DAB7C-46FC-47C5-B340-259217C59AD7}"/>
              </a:ext>
            </a:extLst>
          </p:cNvPr>
          <p:cNvSpPr txBox="1"/>
          <p:nvPr/>
        </p:nvSpPr>
        <p:spPr>
          <a:xfrm>
            <a:off x="752841" y="1274884"/>
            <a:ext cx="444561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it-IT" dirty="0"/>
              <a:t>I </a:t>
            </a:r>
            <a:r>
              <a:rPr lang="it-IT" dirty="0" err="1"/>
              <a:t>am</a:t>
            </a:r>
            <a:r>
              <a:rPr lang="it-IT" dirty="0"/>
              <a:t> a first </a:t>
            </a:r>
            <a:r>
              <a:rPr lang="it-IT" dirty="0" err="1"/>
              <a:t>year</a:t>
            </a:r>
            <a:r>
              <a:rPr lang="it-IT" dirty="0"/>
              <a:t> PhD </a:t>
            </a:r>
            <a:r>
              <a:rPr lang="it-IT" dirty="0" err="1"/>
              <a:t>student</a:t>
            </a:r>
            <a:r>
              <a:rPr lang="it-IT" dirty="0"/>
              <a:t> </a:t>
            </a:r>
            <a:r>
              <a:rPr lang="it-IT" dirty="0" err="1"/>
              <a:t>supervised</a:t>
            </a:r>
            <a:r>
              <a:rPr lang="it-IT" dirty="0"/>
              <a:t> by Prof. Dr. Pons-Moll</a:t>
            </a:r>
            <a:endParaRPr lang="en-US" dirty="0"/>
          </a:p>
          <a:p>
            <a:pPr marL="285750" indent="-285750">
              <a:buChar char="•"/>
            </a:pPr>
            <a:endParaRPr lang="it-IT"/>
          </a:p>
          <a:p>
            <a:pPr marL="285750" indent="-285750">
              <a:buChar char="•"/>
            </a:pPr>
            <a:r>
              <a:rPr lang="it-IT" dirty="0" err="1"/>
              <a:t>Studied</a:t>
            </a:r>
            <a:r>
              <a:rPr lang="it-IT" dirty="0"/>
              <a:t> computer science and </a:t>
            </a:r>
            <a:r>
              <a:rPr lang="it-IT" dirty="0" err="1"/>
              <a:t>mathematics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RWTH Aachen</a:t>
            </a:r>
          </a:p>
          <a:p>
            <a:pPr marL="285750" indent="-285750">
              <a:buChar char="•"/>
            </a:pPr>
            <a:endParaRPr lang="it-IT"/>
          </a:p>
          <a:p>
            <a:pPr marL="285750" indent="-285750">
              <a:buChar char="•"/>
            </a:pPr>
            <a:r>
              <a:rPr lang="it-IT" dirty="0" err="1"/>
              <a:t>Interested</a:t>
            </a:r>
            <a:r>
              <a:rPr lang="it-IT" dirty="0"/>
              <a:t> in </a:t>
            </a:r>
            <a:r>
              <a:rPr lang="it-IT" dirty="0" err="1"/>
              <a:t>analysis</a:t>
            </a:r>
            <a:r>
              <a:rPr lang="it-IT" dirty="0"/>
              <a:t> and </a:t>
            </a:r>
            <a:r>
              <a:rPr lang="it-IT" dirty="0" err="1"/>
              <a:t>synthesis</a:t>
            </a:r>
            <a:r>
              <a:rPr lang="it-IT" dirty="0"/>
              <a:t> of </a:t>
            </a:r>
            <a:r>
              <a:rPr lang="it-IT" dirty="0" err="1"/>
              <a:t>realistic</a:t>
            </a:r>
            <a:r>
              <a:rPr lang="it-IT" dirty="0"/>
              <a:t> and </a:t>
            </a:r>
            <a:r>
              <a:rPr lang="it-IT" dirty="0" err="1"/>
              <a:t>plausible</a:t>
            </a:r>
            <a:r>
              <a:rPr lang="it-IT" dirty="0"/>
              <a:t> human-</a:t>
            </a:r>
            <a:r>
              <a:rPr lang="it-IT" dirty="0" err="1"/>
              <a:t>object</a:t>
            </a:r>
            <a:r>
              <a:rPr lang="it-IT" dirty="0"/>
              <a:t> interactions</a:t>
            </a:r>
          </a:p>
        </p:txBody>
      </p:sp>
      <p:pic>
        <p:nvPicPr>
          <p:cNvPr id="2" name="Picture 1" descr="A hand holding a microphone&#10;&#10;AI-generated content may be incorrect.">
            <a:extLst>
              <a:ext uri="{FF2B5EF4-FFF2-40B4-BE49-F238E27FC236}">
                <a16:creationId xmlns:a16="http://schemas.microsoft.com/office/drawing/2014/main" id="{5861D53D-447B-92A6-1B66-640E8295D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322" y="3091937"/>
            <a:ext cx="3467408" cy="19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9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7BEDAAE2-582C-4A97-7EEA-C0820A223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>
            <a:extLst>
              <a:ext uri="{FF2B5EF4-FFF2-40B4-BE49-F238E27FC236}">
                <a16:creationId xmlns:a16="http://schemas.microsoft.com/office/drawing/2014/main" id="{7D1FB299-35CC-86A1-E721-4F55D021CB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Team</a:t>
            </a:r>
            <a:endParaRPr/>
          </a:p>
        </p:txBody>
      </p:sp>
      <p:sp>
        <p:nvSpPr>
          <p:cNvPr id="7" name="Google Shape;140;p26">
            <a:extLst>
              <a:ext uri="{FF2B5EF4-FFF2-40B4-BE49-F238E27FC236}">
                <a16:creationId xmlns:a16="http://schemas.microsoft.com/office/drawing/2014/main" id="{25DECF8F-11D6-7B8B-4FF6-BD7A7371E991}"/>
              </a:ext>
            </a:extLst>
          </p:cNvPr>
          <p:cNvSpPr txBox="1"/>
          <p:nvPr/>
        </p:nvSpPr>
        <p:spPr>
          <a:xfrm>
            <a:off x="5991383" y="4141046"/>
            <a:ext cx="2482502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it">
                <a:solidFill>
                  <a:schemeClr val="dk1"/>
                </a:solidFill>
                <a:latin typeface="Calibri"/>
                <a:ea typeface="Calibri"/>
              </a:rPr>
              <a:t>Andrea </a:t>
            </a:r>
            <a:r>
              <a:rPr lang="it" err="1">
                <a:solidFill>
                  <a:schemeClr val="dk1"/>
                </a:solidFill>
                <a:latin typeface="Calibri"/>
                <a:ea typeface="Calibri"/>
              </a:rPr>
              <a:t>Sanchietti</a:t>
            </a:r>
            <a:endParaRPr lang="it">
              <a:solidFill>
                <a:schemeClr val="dk1"/>
              </a:solidFill>
              <a:latin typeface="Calibri"/>
              <a:ea typeface="Calibri"/>
            </a:endParaRPr>
          </a:p>
          <a:p>
            <a:pPr algn="ctr"/>
            <a:r>
              <a:rPr lang="it">
                <a:solidFill>
                  <a:schemeClr val="dk1"/>
                </a:solidFill>
                <a:latin typeface="Calibri"/>
                <a:ea typeface="Calibri"/>
              </a:rPr>
              <a:t>2nd </a:t>
            </a:r>
            <a:r>
              <a:rPr lang="it" err="1">
                <a:solidFill>
                  <a:schemeClr val="dk1"/>
                </a:solidFill>
                <a:latin typeface="Calibri"/>
                <a:ea typeface="Calibri"/>
              </a:rPr>
              <a:t>floor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lang="it" err="1">
                <a:solidFill>
                  <a:schemeClr val="dk1"/>
                </a:solidFill>
                <a:latin typeface="Calibri"/>
                <a:ea typeface="Calibri"/>
              </a:rPr>
              <a:t>MvL</a:t>
            </a:r>
            <a:r>
              <a:rPr lang="it">
                <a:solidFill>
                  <a:schemeClr val="dk1"/>
                </a:solidFill>
                <a:latin typeface="Calibri"/>
                <a:ea typeface="Calibri"/>
              </a:rPr>
              <a:t> 6, room A12 </a:t>
            </a:r>
            <a:endParaRPr lang="it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Google Shape;145;p26" title="asanchietti.jpg">
            <a:extLst>
              <a:ext uri="{FF2B5EF4-FFF2-40B4-BE49-F238E27FC236}">
                <a16:creationId xmlns:a16="http://schemas.microsoft.com/office/drawing/2014/main" id="{557D49F9-1081-C6D4-BA6E-2E4261C96A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578" y="1271665"/>
            <a:ext cx="2760197" cy="28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26">
            <a:extLst>
              <a:ext uri="{FF2B5EF4-FFF2-40B4-BE49-F238E27FC236}">
                <a16:creationId xmlns:a16="http://schemas.microsoft.com/office/drawing/2014/main" id="{014902F7-5F33-4039-1CEE-F7E9F4C1999F}"/>
              </a:ext>
            </a:extLst>
          </p:cNvPr>
          <p:cNvSpPr txBox="1"/>
          <p:nvPr/>
        </p:nvSpPr>
        <p:spPr>
          <a:xfrm>
            <a:off x="5821502" y="770570"/>
            <a:ext cx="2761541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21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</a:t>
            </a:r>
            <a:endParaRPr sz="1100" err="1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43A046-4F57-298D-6A32-638F8A2339B8}"/>
              </a:ext>
            </a:extLst>
          </p:cNvPr>
          <p:cNvSpPr txBox="1"/>
          <p:nvPr/>
        </p:nvSpPr>
        <p:spPr>
          <a:xfrm>
            <a:off x="752841" y="1274884"/>
            <a:ext cx="444561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it-IT" dirty="0"/>
              <a:t>I </a:t>
            </a:r>
            <a:r>
              <a:rPr lang="it-IT" dirty="0" err="1"/>
              <a:t>am</a:t>
            </a:r>
            <a:r>
              <a:rPr lang="it-IT" dirty="0"/>
              <a:t> a first </a:t>
            </a:r>
            <a:r>
              <a:rPr lang="it-IT" dirty="0" err="1"/>
              <a:t>year</a:t>
            </a:r>
            <a:r>
              <a:rPr lang="it-IT" dirty="0"/>
              <a:t> PhD </a:t>
            </a:r>
            <a:r>
              <a:rPr lang="it-IT" dirty="0" err="1"/>
              <a:t>student</a:t>
            </a:r>
            <a:r>
              <a:rPr lang="it-IT" dirty="0"/>
              <a:t> in the Real Virtual </a:t>
            </a:r>
            <a:r>
              <a:rPr lang="it-IT" dirty="0" err="1"/>
              <a:t>Humans</a:t>
            </a:r>
            <a:r>
              <a:rPr lang="it-IT" dirty="0"/>
              <a:t> group</a:t>
            </a:r>
            <a:endParaRPr lang="en-US"/>
          </a:p>
          <a:p>
            <a:pPr marL="285750" indent="-285750">
              <a:buChar char="•"/>
            </a:pPr>
            <a:endParaRPr lang="it-IT" dirty="0"/>
          </a:p>
          <a:p>
            <a:pPr marL="285750" indent="-285750">
              <a:buChar char="•"/>
            </a:pPr>
            <a:r>
              <a:rPr lang="it-IT" dirty="0" err="1"/>
              <a:t>Studied</a:t>
            </a:r>
            <a:r>
              <a:rPr lang="it-IT" dirty="0"/>
              <a:t> Computer Science </a:t>
            </a:r>
            <a:r>
              <a:rPr lang="it-IT" dirty="0" err="1"/>
              <a:t>at</a:t>
            </a:r>
            <a:r>
              <a:rPr lang="it-IT" dirty="0"/>
              <a:t> University of Rome La Sapienza</a:t>
            </a:r>
          </a:p>
          <a:p>
            <a:pPr marL="285750" indent="-285750">
              <a:buChar char="•"/>
            </a:pPr>
            <a:endParaRPr lang="it-IT" dirty="0"/>
          </a:p>
          <a:p>
            <a:pPr marL="285750" indent="-285750">
              <a:buChar char="•"/>
            </a:pPr>
            <a:r>
              <a:rPr lang="it-IT" dirty="0"/>
              <a:t>My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topic</a:t>
            </a:r>
            <a:r>
              <a:rPr lang="it-IT" dirty="0"/>
              <a:t> </a:t>
            </a:r>
            <a:r>
              <a:rPr lang="it-IT" dirty="0" err="1"/>
              <a:t>concernes</a:t>
            </a:r>
            <a:r>
              <a:rPr lang="it-IT" dirty="0"/>
              <a:t> </a:t>
            </a:r>
            <a:r>
              <a:rPr lang="it-IT" dirty="0" err="1"/>
              <a:t>garment</a:t>
            </a:r>
            <a:r>
              <a:rPr lang="it-IT" dirty="0"/>
              <a:t> </a:t>
            </a:r>
            <a:r>
              <a:rPr lang="it-IT" dirty="0" err="1"/>
              <a:t>representation</a:t>
            </a:r>
            <a:r>
              <a:rPr lang="it-IT" dirty="0"/>
              <a:t> and </a:t>
            </a:r>
            <a:r>
              <a:rPr lang="it-IT" dirty="0" err="1"/>
              <a:t>reconstruction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91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6BD24633-2CC9-BB48-15D4-7F98FF02D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>
            <a:extLst>
              <a:ext uri="{FF2B5EF4-FFF2-40B4-BE49-F238E27FC236}">
                <a16:creationId xmlns:a16="http://schemas.microsoft.com/office/drawing/2014/main" id="{FC15007D-5438-6987-601C-9E530E7941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Team</a:t>
            </a:r>
            <a:endParaRPr/>
          </a:p>
        </p:txBody>
      </p:sp>
      <p:sp>
        <p:nvSpPr>
          <p:cNvPr id="7" name="Google Shape;140;p26">
            <a:extLst>
              <a:ext uri="{FF2B5EF4-FFF2-40B4-BE49-F238E27FC236}">
                <a16:creationId xmlns:a16="http://schemas.microsoft.com/office/drawing/2014/main" id="{16D74AB8-24A7-BAA7-B4E1-0E045D7B0D50}"/>
              </a:ext>
            </a:extLst>
          </p:cNvPr>
          <p:cNvSpPr txBox="1"/>
          <p:nvPr/>
        </p:nvSpPr>
        <p:spPr>
          <a:xfrm>
            <a:off x="5991383" y="4141046"/>
            <a:ext cx="2482502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it" err="1">
                <a:solidFill>
                  <a:schemeClr val="dk1"/>
                </a:solidFill>
                <a:ea typeface="Calibri"/>
              </a:rPr>
              <a:t>Eyvaz</a:t>
            </a:r>
            <a:r>
              <a:rPr lang="it">
                <a:solidFill>
                  <a:schemeClr val="dk1"/>
                </a:solidFill>
                <a:ea typeface="Calibri"/>
              </a:rPr>
              <a:t> </a:t>
            </a:r>
            <a:r>
              <a:rPr lang="it" err="1">
                <a:solidFill>
                  <a:schemeClr val="dk1"/>
                </a:solidFill>
                <a:ea typeface="Calibri"/>
              </a:rPr>
              <a:t>Najafli</a:t>
            </a:r>
          </a:p>
        </p:txBody>
      </p:sp>
      <p:sp>
        <p:nvSpPr>
          <p:cNvPr id="5" name="Google Shape;143;p26">
            <a:extLst>
              <a:ext uri="{FF2B5EF4-FFF2-40B4-BE49-F238E27FC236}">
                <a16:creationId xmlns:a16="http://schemas.microsoft.com/office/drawing/2014/main" id="{26C2DB78-1194-B5D2-5914-53D560EE07D9}"/>
              </a:ext>
            </a:extLst>
          </p:cNvPr>
          <p:cNvSpPr txBox="1"/>
          <p:nvPr/>
        </p:nvSpPr>
        <p:spPr>
          <a:xfrm>
            <a:off x="5821502" y="770570"/>
            <a:ext cx="2761541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r>
              <a:rPr lang="it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21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</a:t>
            </a:r>
            <a:endParaRPr sz="1100" err="1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F8CB6F-433E-BB60-EECD-47E3FD55A5D8}"/>
              </a:ext>
            </a:extLst>
          </p:cNvPr>
          <p:cNvSpPr txBox="1"/>
          <p:nvPr/>
        </p:nvSpPr>
        <p:spPr>
          <a:xfrm>
            <a:off x="752841" y="1274884"/>
            <a:ext cx="444561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it-IT" dirty="0" err="1"/>
              <a:t>Graduated</a:t>
            </a:r>
            <a:r>
              <a:rPr lang="it-IT" dirty="0"/>
              <a:t> from Master of Science in Machine Learning </a:t>
            </a:r>
            <a:r>
              <a:rPr lang="it-IT" dirty="0" err="1"/>
              <a:t>at</a:t>
            </a:r>
            <a:r>
              <a:rPr lang="it-IT" dirty="0"/>
              <a:t> the University of Tübingen </a:t>
            </a:r>
            <a:endParaRPr lang="en-US" dirty="0"/>
          </a:p>
          <a:p>
            <a:pPr marL="285750" indent="-285750">
              <a:buChar char="•"/>
            </a:pPr>
            <a:endParaRPr lang="it-IT" dirty="0"/>
          </a:p>
          <a:p>
            <a:pPr marL="285750" indent="-285750">
              <a:buChar char="•"/>
            </a:pPr>
            <a:r>
              <a:rPr lang="it-IT" dirty="0" err="1"/>
              <a:t>Starting</a:t>
            </a:r>
            <a:r>
              <a:rPr lang="it-IT" dirty="0"/>
              <a:t> </a:t>
            </a:r>
            <a:r>
              <a:rPr lang="it-IT" dirty="0" err="1"/>
              <a:t>Ph.D</a:t>
            </a:r>
            <a:r>
              <a:rPr lang="it-IT" dirty="0"/>
              <a:t>. </a:t>
            </a:r>
            <a:r>
              <a:rPr lang="it-IT" dirty="0" err="1"/>
              <a:t>student</a:t>
            </a:r>
            <a:r>
              <a:rPr lang="it-IT" dirty="0"/>
              <a:t> in RVH</a:t>
            </a:r>
          </a:p>
          <a:p>
            <a:pPr marL="285750" indent="-285750">
              <a:buChar char="•"/>
            </a:pPr>
            <a:endParaRPr lang="it-IT" dirty="0"/>
          </a:p>
          <a:p>
            <a:pPr marL="285750" indent="-285750">
              <a:buChar char="•"/>
            </a:pPr>
            <a:r>
              <a:rPr lang="it-IT" dirty="0" err="1"/>
              <a:t>Intersted</a:t>
            </a:r>
            <a:r>
              <a:rPr lang="it-IT" dirty="0"/>
              <a:t> in 4D </a:t>
            </a:r>
            <a:r>
              <a:rPr lang="it-IT" dirty="0" err="1"/>
              <a:t>reconstruction</a:t>
            </a:r>
            <a:r>
              <a:rPr lang="it-IT" dirty="0"/>
              <a:t> &amp; generation</a:t>
            </a:r>
          </a:p>
          <a:p>
            <a:pPr algn="l"/>
            <a:endParaRPr lang="it-IT"/>
          </a:p>
        </p:txBody>
      </p:sp>
      <p:pic>
        <p:nvPicPr>
          <p:cNvPr id="4" name="Picture 3" descr="A person sitting in front of a computer&#10;&#10;AI-generated content may be incorrect.">
            <a:extLst>
              <a:ext uri="{FF2B5EF4-FFF2-40B4-BE49-F238E27FC236}">
                <a16:creationId xmlns:a16="http://schemas.microsoft.com/office/drawing/2014/main" id="{20E8D512-3CB8-84B2-8666-66537ED156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11" t="9418" r="924"/>
          <a:stretch/>
        </p:blipFill>
        <p:spPr>
          <a:xfrm>
            <a:off x="5726034" y="1426185"/>
            <a:ext cx="2849314" cy="257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1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Organization</a:t>
            </a: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668810" y="1244318"/>
            <a:ext cx="3943350" cy="344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 b="1"/>
              <a:t>Course </a:t>
            </a:r>
            <a:r>
              <a:rPr lang="it" sz="1500" b="1" err="1"/>
              <a:t>webpage</a:t>
            </a:r>
            <a:r>
              <a:rPr lang="it" sz="1500" b="1"/>
              <a:t>:</a:t>
            </a:r>
            <a:endParaRPr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 u="sng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https://virtualhumans.mpi-inf.mpg.de/3DVision25/</a:t>
            </a:r>
            <a:endParaRPr>
              <a:solidFill>
                <a:schemeClr val="hlink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7800" lvl="0" indent="-1714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 b="1" err="1"/>
              <a:t>Lecture</a:t>
            </a:r>
            <a:endParaRPr err="1"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 err="1"/>
              <a:t>Tuesday</a:t>
            </a:r>
            <a:r>
              <a:rPr lang="it" sz="1500"/>
              <a:t> 12-14, Sand</a:t>
            </a:r>
            <a:endParaRPr sz="1500"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/>
              <a:t>Tutorials on </a:t>
            </a:r>
            <a:r>
              <a:rPr lang="it" sz="1500" err="1"/>
              <a:t>Tuesday</a:t>
            </a:r>
            <a:r>
              <a:rPr lang="it" sz="1500"/>
              <a:t> 14-16, Sand</a:t>
            </a:r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/>
              <a:t>The </a:t>
            </a:r>
            <a:r>
              <a:rPr lang="it" sz="1500" err="1"/>
              <a:t>course</a:t>
            </a:r>
            <a:r>
              <a:rPr lang="it" sz="1500"/>
              <a:t> </a:t>
            </a:r>
            <a:r>
              <a:rPr lang="it" sz="1500" err="1"/>
              <a:t>is</a:t>
            </a:r>
            <a:r>
              <a:rPr lang="it" sz="1500"/>
              <a:t> 6 ECTS</a:t>
            </a:r>
            <a:endParaRPr/>
          </a:p>
          <a:p>
            <a:pPr marL="177800" lvl="0" indent="-1714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 b="1"/>
              <a:t>Grade</a:t>
            </a:r>
            <a:r>
              <a:rPr lang="it" sz="1500"/>
              <a:t>: </a:t>
            </a:r>
            <a:endParaRPr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it" sz="1500"/>
              <a:t>50% </a:t>
            </a:r>
            <a:r>
              <a:rPr lang="it" sz="1500" err="1"/>
              <a:t>exam</a:t>
            </a:r>
            <a:r>
              <a:rPr lang="it" sz="1500"/>
              <a:t>, 20% </a:t>
            </a:r>
            <a:r>
              <a:rPr lang="it" sz="1500" err="1"/>
              <a:t>exercises</a:t>
            </a:r>
            <a:r>
              <a:rPr lang="it" sz="1500"/>
              <a:t>, 30% project</a:t>
            </a:r>
            <a:endParaRPr/>
          </a:p>
        </p:txBody>
      </p:sp>
      <p:sp>
        <p:nvSpPr>
          <p:cNvPr id="153" name="Google Shape;153;p27"/>
          <p:cNvSpPr txBox="1"/>
          <p:nvPr/>
        </p:nvSpPr>
        <p:spPr>
          <a:xfrm>
            <a:off x="4612160" y="1244318"/>
            <a:ext cx="4394372" cy="336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indent="-171450">
              <a:lnSpc>
                <a:spcPct val="120000"/>
              </a:lnSpc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ILIAS and Website</a:t>
            </a:r>
            <a:endParaRPr sz="1100">
              <a:solidFill>
                <a:schemeClr val="dk1"/>
              </a:solidFill>
            </a:endParaRPr>
          </a:p>
          <a:p>
            <a:pPr marL="520700" lvl="1" indent="-17145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" sz="15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forum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ILIAS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lvl="1" indent="-17145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5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made </a:t>
            </a:r>
            <a:r>
              <a:rPr lang="it" sz="15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ILIAS </a:t>
            </a:r>
            <a:endParaRPr sz="1100" err="1">
              <a:solidFill>
                <a:schemeClr val="dk1"/>
              </a:solidFill>
            </a:endParaRPr>
          </a:p>
          <a:p>
            <a:pPr marL="520700" lvl="1" indent="-17145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Slides </a:t>
            </a:r>
            <a:r>
              <a:rPr lang="it" sz="150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will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be </a:t>
            </a:r>
            <a:r>
              <a:rPr lang="it" sz="150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available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from the </a:t>
            </a:r>
            <a:r>
              <a:rPr lang="it" sz="150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course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" sz="150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webpage</a:t>
            </a:r>
            <a:endParaRPr lang="it" sz="1500" err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teams</a:t>
            </a:r>
            <a:endParaRPr sz="1100">
              <a:solidFill>
                <a:schemeClr val="dk1"/>
              </a:solidFill>
            </a:endParaRPr>
          </a:p>
          <a:p>
            <a:pPr marL="520700" marR="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 teams up to </a:t>
            </a:r>
            <a:r>
              <a:rPr lang="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people 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marR="0" lvl="2" indent="-177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" sz="12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2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team names on </a:t>
            </a:r>
            <a:r>
              <a:rPr lang="it" sz="12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2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docs</a:t>
            </a: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it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marR="0" lvl="2" indent="-177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Deadline: </a:t>
            </a:r>
            <a:r>
              <a:rPr lang="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</a:t>
            </a:r>
            <a:r>
              <a:rPr lang="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 23:59PM CET</a:t>
            </a:r>
            <a:r>
              <a:rPr lang="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0">
              <a:solidFill>
                <a:schemeClr val="dk1"/>
              </a:solidFill>
            </a:endParaRPr>
          </a:p>
          <a:p>
            <a:pPr marL="520700" marR="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it" sz="15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" sz="15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it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report per team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"/>
              <a:t>Lectures and Tutorials will be in presence.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"/>
              <a:t>It is really important that you </a:t>
            </a:r>
            <a:r>
              <a:rPr lang="it" b="1">
                <a:solidFill>
                  <a:srgbClr val="C00000"/>
                </a:solidFill>
              </a:rPr>
              <a:t>participate in class</a:t>
            </a:r>
            <a:r>
              <a:rPr lang="it"/>
              <a:t>. Any question is welcome. For example, </a:t>
            </a:r>
            <a:r>
              <a:rPr lang="it" i="1"/>
              <a:t>‘’I didn’t understand slide XX” </a:t>
            </a:r>
            <a:r>
              <a:rPr lang="it"/>
              <a:t>or </a:t>
            </a:r>
            <a:r>
              <a:rPr lang="it" i="1"/>
              <a:t>“I’d like to know more about these type of models”</a:t>
            </a:r>
            <a:r>
              <a:rPr lang="it"/>
              <a:t> etc.</a:t>
            </a:r>
            <a:endParaRPr/>
          </a:p>
          <a:p>
            <a:pPr marL="1778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"/>
              <a:t>Classes </a:t>
            </a:r>
            <a:r>
              <a:rPr lang="it" b="1">
                <a:solidFill>
                  <a:srgbClr val="C00000"/>
                </a:solidFill>
              </a:rPr>
              <a:t>will not</a:t>
            </a:r>
            <a:r>
              <a:rPr lang="it"/>
              <a:t> be recorded.</a:t>
            </a: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About Lectures and Tutorials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/>
              <a:t>Tutorial / Exercises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"/>
              <a:t>The exercises will consist of </a:t>
            </a:r>
            <a:r>
              <a:rPr lang="it" b="1">
                <a:solidFill>
                  <a:srgbClr val="C00000"/>
                </a:solidFill>
              </a:rPr>
              <a:t>theoretical questions </a:t>
            </a:r>
            <a:r>
              <a:rPr lang="it"/>
              <a:t>and also </a:t>
            </a:r>
            <a:r>
              <a:rPr lang="it" b="1">
                <a:solidFill>
                  <a:srgbClr val="C00000"/>
                </a:solidFill>
              </a:rPr>
              <a:t>programming exercises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"/>
              <a:t>The final exercise (project) will consist of a mini research project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"/>
              <a:t>You can complete the exercises in teams of </a:t>
            </a:r>
            <a:r>
              <a:rPr lang="it" b="1">
                <a:solidFill>
                  <a:srgbClr val="C00000"/>
                </a:solidFill>
              </a:rPr>
              <a:t>2 people</a:t>
            </a:r>
            <a:endParaRPr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/>
              <a:t>Form a </a:t>
            </a:r>
            <a:r>
              <a:rPr lang="it">
                <a:solidFill>
                  <a:srgbClr val="C00000"/>
                </a:solidFill>
              </a:rPr>
              <a:t>“team” </a:t>
            </a:r>
            <a:r>
              <a:rPr lang="it"/>
              <a:t>until next week </a:t>
            </a:r>
            <a:r>
              <a:rPr lang="it">
                <a:solidFill>
                  <a:srgbClr val="FF0000"/>
                </a:solidFill>
              </a:rPr>
              <a:t>Apr 21 23:59PM CET</a:t>
            </a:r>
            <a:r>
              <a:rPr lang="it"/>
              <a:t>. </a:t>
            </a:r>
            <a:endParaRPr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/>
              <a:t>Add your team names on this </a:t>
            </a:r>
            <a:r>
              <a:rPr lang="it" u="sng">
                <a:solidFill>
                  <a:schemeClr val="hlink"/>
                </a:solidFill>
                <a:hlinkClick r:id="rId3"/>
              </a:rPr>
              <a:t>google doc</a:t>
            </a:r>
            <a:r>
              <a:rPr lang="it"/>
              <a:t>. </a:t>
            </a:r>
            <a:endParaRPr/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"/>
              <a:t>We will remove you from the course if your name is not there to leave slots for waiting list students.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1088</Words>
  <Application>Microsoft Macintosh PowerPoint</Application>
  <PresentationFormat>On-screen Show (16:9)</PresentationFormat>
  <Paragraphs>191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Hands-on AI based 3D Vision Summer 25</vt:lpstr>
      <vt:lpstr>Team</vt:lpstr>
      <vt:lpstr>Team</vt:lpstr>
      <vt:lpstr>Team</vt:lpstr>
      <vt:lpstr>Team</vt:lpstr>
      <vt:lpstr>Team</vt:lpstr>
      <vt:lpstr>Organization</vt:lpstr>
      <vt:lpstr>About Lectures and Tutorials</vt:lpstr>
      <vt:lpstr>Tutorial / Exercises</vt:lpstr>
      <vt:lpstr>Evaluation criteria</vt:lpstr>
      <vt:lpstr>Goal</vt:lpstr>
      <vt:lpstr>Lectures &amp; Tutorials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Hands-on AI based 3D Vision Summer 25</dc:title>
  <cp:lastModifiedBy>Microsoft Office User</cp:lastModifiedBy>
  <cp:revision>92</cp:revision>
  <dcterms:modified xsi:type="dcterms:W3CDTF">2025-04-15T08:30:44Z</dcterms:modified>
</cp:coreProperties>
</file>